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320" r:id="rId3"/>
    <p:sldId id="321" r:id="rId4"/>
    <p:sldId id="325" r:id="rId5"/>
    <p:sldId id="323" r:id="rId6"/>
    <p:sldId id="324" r:id="rId7"/>
    <p:sldId id="326" r:id="rId8"/>
    <p:sldId id="336" r:id="rId9"/>
    <p:sldId id="340" r:id="rId10"/>
    <p:sldId id="339" r:id="rId11"/>
    <p:sldId id="341" r:id="rId12"/>
    <p:sldId id="346" r:id="rId13"/>
    <p:sldId id="348" r:id="rId14"/>
    <p:sldId id="355" r:id="rId15"/>
    <p:sldId id="356" r:id="rId16"/>
    <p:sldId id="373" r:id="rId17"/>
    <p:sldId id="366" r:id="rId18"/>
    <p:sldId id="367" r:id="rId19"/>
    <p:sldId id="354" r:id="rId20"/>
    <p:sldId id="343" r:id="rId21"/>
    <p:sldId id="359" r:id="rId22"/>
    <p:sldId id="360" r:id="rId23"/>
    <p:sldId id="362" r:id="rId24"/>
    <p:sldId id="369" r:id="rId25"/>
    <p:sldId id="371" r:id="rId26"/>
    <p:sldId id="375" r:id="rId27"/>
    <p:sldId id="358" r:id="rId28"/>
    <p:sldId id="372" r:id="rId29"/>
    <p:sldId id="364" r:id="rId30"/>
    <p:sldId id="374" r:id="rId31"/>
    <p:sldId id="299" r:id="rId32"/>
    <p:sldId id="342" r:id="rId33"/>
    <p:sldId id="344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3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5"/>
    <p:restoredTop sz="84184" autoAdjust="0"/>
  </p:normalViewPr>
  <p:slideViewPr>
    <p:cSldViewPr snapToGrid="0" snapToObjects="1">
      <p:cViewPr varScale="1">
        <p:scale>
          <a:sx n="62" d="100"/>
          <a:sy n="62" d="100"/>
        </p:scale>
        <p:origin x="10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603E5-A0E5-BC4A-9D89-8B00027AD60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83944-6A9C-5B4F-BDF7-029FB710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1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6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8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7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00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7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1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84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04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0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2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86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25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0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89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modifying the model's configuration was deemed outside the bounds of a SEDAR update assessment. Our research recommendation for addressing this issue can be found below.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0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95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convergence issues could not be explored during an update assessment; therefore, the degree to which these factors impact status determination and future yield predictions is unknown at this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8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2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9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96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 smtClean="0">
                <a:solidFill>
                  <a:srgbClr val="222222"/>
                </a:solidFill>
                <a:effectLst/>
                <a:latin typeface="Times" panose="02020603050405020304" pitchFamily="18" charset="0"/>
              </a:rPr>
              <a:t>Note that </a:t>
            </a:r>
            <a:r>
              <a:rPr lang="en-US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the stock is currently well above the biomass target (SPR30%) due in part to unusually high recent recruitment (2013-16). Fishing at the recommended OFL would result in a three-fold increase over current fishing mortality and higher landings. Thus, OFL recommendations listed in Table 2 begin at higher than current catches and decrease over time as </a:t>
            </a:r>
            <a:r>
              <a:rPr lang="en-US" i="1" dirty="0" smtClean="0"/>
              <a:t>recruitment returns to the long-term average and projected SSB displays a moderate decline toward the target as strong cohorts pass through the fishery</a:t>
            </a:r>
            <a:r>
              <a:rPr lang="en-US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5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5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22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89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4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7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4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8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83944-6A9C-5B4F-BDF7-029FB7105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13A8-A648-564A-AA71-A40179149603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6089-A387-0543-AAEE-EB1EF3F162D2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E362-17B4-3B46-B397-FA3C03A7C084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2EC1-039C-6F46-BB2C-7B38E7FAECC0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3D4B-75E8-5B4F-871C-BFFBF78D06D2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6827-0111-B947-86BB-ED0F9BDE09FC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B10F-4049-B04A-AF4B-6E40209D2D14}" type="datetime1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A626-516E-9447-8237-6AD514D8B87A}" type="datetime1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2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5FB7-2F81-C249-852E-CAC982FE4A64}" type="datetime1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6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A8E9-F405-FF43-A605-634082E0DF7A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23F-AFDB-F642-9828-0FDB31D501B9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3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A083-D36B-464D-83A2-4DF2CF225F09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SSC_Apr2020Report_FINAL.pdf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157B-0905-6245-9F4E-435EB390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0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49F0A1-9EAB-2D48-BA22-FC1DE1DC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0845"/>
            <a:ext cx="7886700" cy="1731243"/>
          </a:xfr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SSC Reports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June 2020 SAFMC Meeting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C010FE-D26B-1347-BE4D-55107F0A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38838"/>
            <a:ext cx="7886700" cy="923330"/>
          </a:xfrm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Report of SSC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April 28-30,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02F9BE-3ED7-694F-9F28-CDD3A7E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84156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8" y="181945"/>
            <a:ext cx="8445202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Greater Amberjack Standard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64" y="1445691"/>
            <a:ext cx="8374410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Risks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consequences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uncertainties: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iomass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exploitation status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closer to or beyond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benchmarks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much of the time series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(previous) Lorenzen-based natural mortality (M) estimate is assumed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SSC agreed new Charnov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appropriate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Diagnostics suggest M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Lorenzen estimate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perhaps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Charnov estimate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afmc.net/wp-content/uploads/2016/06/greater_amberj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72" y="5261372"/>
            <a:ext cx="2693548" cy="10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9" y="1590226"/>
            <a:ext cx="8099990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methods of addressing uncertainty consistent with SSC expectations and the available information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considers the methods of addressing uncertainty consistent with their expectations and the available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afmc.net/wp-content/uploads/2016/06/greater_amberj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05" y="4679808"/>
            <a:ext cx="3405331" cy="12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8" y="181945"/>
            <a:ext cx="8448339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Greater Amberjack Standard Assessment</a:t>
            </a:r>
          </a:p>
        </p:txBody>
      </p:sp>
    </p:spTree>
    <p:extLst>
      <p:ext uri="{BB962C8B-B14F-4D97-AF65-F5344CB8AC3E}">
        <p14:creationId xmlns:p14="http://schemas.microsoft.com/office/powerpoint/2010/main" val="18145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70" y="1534594"/>
            <a:ext cx="8346794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most contribute to risk and impact status determinations and future yield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predictions: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 estimation method had significant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on stock status determination and future yield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catch and ABC values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dependent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future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recent recruitment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decline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continues, projections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overly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optimistic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457964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Greater Amberjack Standard Assessment</a:t>
            </a:r>
          </a:p>
        </p:txBody>
      </p:sp>
      <p:pic>
        <p:nvPicPr>
          <p:cNvPr id="5" name="Picture 2" descr="https://safmc.net/wp-content/uploads/2016/06/greater_amberj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12" y="5443610"/>
            <a:ext cx="2685655" cy="10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9" y="1534594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encountered in applying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 Rule: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 history estimation techniques and additional sampling suggest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Greater Amberjack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previously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Therefore, SSC decreased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PSA risk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score from medium to 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352086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Greater Amberjack Standard Assessment</a:t>
            </a:r>
          </a:p>
        </p:txBody>
      </p:sp>
      <p:pic>
        <p:nvPicPr>
          <p:cNvPr id="5" name="Picture 2" descr="https://safmc.net/wp-content/uploads/2016/06/greater_amberj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45" y="4666861"/>
            <a:ext cx="3146542" cy="11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88" y="1769644"/>
            <a:ext cx="8542343" cy="429831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control rule determinations: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Tier I: 2 (2.5%)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Tier II: 2 (2.5%)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Tier III: 1 (0%)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Tier IV: 1 (0%)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Adjustment: 5%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P* = 45%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recommends projections at P*=50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be used to set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OFL and P*=45%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used to set the ABC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288934"/>
            <a:ext cx="8746722" cy="99417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SSC Catch Level Recommendations for Greater Amberjack</a:t>
            </a:r>
          </a:p>
        </p:txBody>
      </p:sp>
      <p:pic>
        <p:nvPicPr>
          <p:cNvPr id="5" name="Picture 2" descr="https://safmc.net/wp-content/uploads/2016/06/greater_amberj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05" y="2805802"/>
            <a:ext cx="2685655" cy="10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57900" y="6492875"/>
            <a:ext cx="3086100" cy="365125"/>
          </a:xfrm>
        </p:spPr>
        <p:txBody>
          <a:bodyPr/>
          <a:lstStyle/>
          <a:p>
            <a:r>
              <a:rPr lang="en-US" dirty="0" smtClean="0"/>
              <a:t>SSC_Apr2020Report_FINAL.pdf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46" y="1176117"/>
            <a:ext cx="5862003" cy="53935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 txBox="1">
            <a:spLocks/>
          </p:cNvSpPr>
          <p:nvPr/>
        </p:nvSpPr>
        <p:spPr>
          <a:xfrm>
            <a:off x="144379" y="181944"/>
            <a:ext cx="8826366" cy="99417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Catch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Greater Amberjack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246" y="331643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20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9" y="1534594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metrics to monitor: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 and monitor Greater Amberjack lengths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SERFS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for fishery independent surveys that collect data on Greater Amberjack (SERFS video survey, short and long bottom longline surveys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32321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Greater Amberjack Standard Assessment</a:t>
            </a:r>
          </a:p>
        </p:txBody>
      </p:sp>
      <p:pic>
        <p:nvPicPr>
          <p:cNvPr id="5" name="Picture 2" descr="https://safmc.net/wp-content/uploads/2016/06/greater_amberj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35" y="4844432"/>
            <a:ext cx="2685655" cy="10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99" y="1534353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concurred with research recs provided in assessment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added: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Sargassum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spp.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juveniles as nursery habitat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extent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Sargassum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Greater Amberjack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association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Greater Amberjack and reef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habitat (natural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man-made) and dependency on reefs for spawning, shelter, and foraging use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361712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Greater Amberjack Standard Assessment</a:t>
            </a:r>
          </a:p>
        </p:txBody>
      </p:sp>
    </p:spTree>
    <p:extLst>
      <p:ext uri="{BB962C8B-B14F-4D97-AF65-F5344CB8AC3E}">
        <p14:creationId xmlns:p14="http://schemas.microsoft.com/office/powerpoint/2010/main" val="6312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98" y="1548131"/>
            <a:ext cx="8371337" cy="5006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research recommendations (cont’d):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results #1+2 above, develop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habitat-production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relationship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next assessment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South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Atlantic Climate Vulnerability Assessment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next assessment: 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climate change impacts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recruitment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migration, and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all life stages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South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Atlantic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recommends Operational Assessment in 3-5 years</a:t>
            </a:r>
          </a:p>
          <a:p>
            <a:pPr lvl="2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8" y="181945"/>
            <a:ext cx="8371337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Greater Amberjack Standard Assessment</a:t>
            </a:r>
          </a:p>
        </p:txBody>
      </p:sp>
    </p:spTree>
    <p:extLst>
      <p:ext uri="{BB962C8B-B14F-4D97-AF65-F5344CB8AC3E}">
        <p14:creationId xmlns:p14="http://schemas.microsoft.com/office/powerpoint/2010/main" val="8723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rge, many, sitting&#10;&#10;Description automatically generated">
            <a:extLst>
              <a:ext uri="{FF2B5EF4-FFF2-40B4-BE49-F238E27FC236}">
                <a16:creationId xmlns:a16="http://schemas.microsoft.com/office/drawing/2014/main" id="{9A5D5E44-0AB8-7F49-BAA0-DEDDF46B5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DEDC30-DB95-B54F-ADBE-22EFDE19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486927"/>
            <a:ext cx="3086100" cy="365125"/>
          </a:xfrm>
        </p:spPr>
        <p:txBody>
          <a:bodyPr/>
          <a:lstStyle/>
          <a:p>
            <a:r>
              <a:rPr lang="en-US" dirty="0"/>
              <a:t>SSC_Oct2019_Report_FINAL.pdf</a:t>
            </a:r>
          </a:p>
        </p:txBody>
      </p:sp>
    </p:spTree>
    <p:extLst>
      <p:ext uri="{BB962C8B-B14F-4D97-AF65-F5344CB8AC3E}">
        <p14:creationId xmlns:p14="http://schemas.microsoft.com/office/powerpoint/2010/main" val="28316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49F0A1-9EAB-2D48-BA22-FC1DE1DC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5709"/>
            <a:ext cx="7886700" cy="2516073"/>
          </a:xfr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SSC Report To </a:t>
            </a: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Dolphin 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Wahoo Committee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June 2020 SAFMC Meeting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C010FE-D26B-1347-BE4D-55107F0A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95915"/>
            <a:ext cx="7886700" cy="954107"/>
          </a:xfrm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of SSC meeting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April 28-30,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02F9BE-3ED7-694F-9F28-CDD3A7E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84156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Red Porgy Standard Assessment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58" y="1715265"/>
            <a:ext cx="8675343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agrees that: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appropriately addresses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BSIA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adequate basis for determining stock status and supporting fishing level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addressing uncertainty consistent with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information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safmc.net/wp-content/uploads/2016/06/red-por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78" y="5569094"/>
            <a:ext cx="2111901" cy="11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98" y="1445691"/>
            <a:ext cx="8457965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 that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reliability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stock status estimates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fishing level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pattern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large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catches and rebuilding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Fishery-dependent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-independent 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show fluctuations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age/size at maturity and growth rate, which can constrain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stock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rebuild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robust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explored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analyses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Porgy Standard Assessment</a:t>
            </a:r>
          </a:p>
        </p:txBody>
      </p:sp>
      <p:pic>
        <p:nvPicPr>
          <p:cNvPr id="6" name="Picture 2" descr="https://safmc.net/wp-content/uploads/2016/06/red-por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65" y="4853112"/>
            <a:ext cx="2477884" cy="13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8" y="181945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Red Porgy Standard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28" y="1373596"/>
            <a:ext cx="8580887" cy="5200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Risks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consequences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regard to status and fishing level recommendations: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recruitment (lowest on record),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SSB (lowest on record),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 (above F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MSY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robust to 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uncertainties explored</a:t>
            </a:r>
          </a:p>
          <a:p>
            <a:pPr marL="0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 of addressing uncertainty consistent with SSC expectations and the available information?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addressing uncertainty consistent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information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70" y="1534594"/>
            <a:ext cx="8376808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most contribute to risk and impact status determinations and future yield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predictions: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Greatest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contributor to risk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recruitment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surrounding future recruitment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determination is unlikely to be affected by this recruitment uncertainty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(i.e., still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likely to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overfished)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yield will be impacted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Porgy Standard Assessment</a:t>
            </a:r>
          </a:p>
        </p:txBody>
      </p:sp>
      <p:pic>
        <p:nvPicPr>
          <p:cNvPr id="6" name="Picture 2" descr="https://safmc.net/wp-content/uploads/2016/06/red-por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32" y="4960529"/>
            <a:ext cx="2477884" cy="13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9" y="1534594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adequate rebuilding progress being made?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Comment on reasons why progress differs from projections.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Rebuilding progress stifled by steady decline in recruitment since early 1990’s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Projections using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recent (2015-2017) mean recruitment suggest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rebuilding is zero even 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F=0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directed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fishing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minimizing discards may not guarantee rebuilding, it would allow the stock maximum rebuilding potential should conditions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Porgy Standard Assessment</a:t>
            </a:r>
          </a:p>
        </p:txBody>
      </p:sp>
    </p:spTree>
    <p:extLst>
      <p:ext uri="{BB962C8B-B14F-4D97-AF65-F5344CB8AC3E}">
        <p14:creationId xmlns:p14="http://schemas.microsoft.com/office/powerpoint/2010/main" val="26070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9" y="1534594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Rebuilding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(cont’d):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recommends an ABC based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F=75%F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MSY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end overfishing, projections indicate this ABC will have only a very minor impact on stock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rebuilding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recruitment continues to be low, we will need to reevaluate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stock productivity and benchmark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Porgy Standard Assessment</a:t>
            </a:r>
          </a:p>
        </p:txBody>
      </p:sp>
      <p:pic>
        <p:nvPicPr>
          <p:cNvPr id="5" name="Picture 2" descr="https://safmc.net/wp-content/uploads/2016/06/red-por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99" y="5135814"/>
            <a:ext cx="2477884" cy="13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9" y="1534594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Difficulties encountered in applying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Rule: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 Porgy is under a rebuilding plan, which has made little to no progress given low recruitment in recent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SSC recommends 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projections with average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2015-2017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MSY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set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 = 75% 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MSY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set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Porgy Standard Assessment</a:t>
            </a:r>
          </a:p>
        </p:txBody>
      </p:sp>
      <p:pic>
        <p:nvPicPr>
          <p:cNvPr id="5" name="Picture 2" descr="https://safmc.net/wp-content/uploads/2016/06/red-por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83" y="5459445"/>
            <a:ext cx="1868901" cy="9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57900" y="6492875"/>
            <a:ext cx="3086100" cy="365125"/>
          </a:xfrm>
        </p:spPr>
        <p:txBody>
          <a:bodyPr/>
          <a:lstStyle/>
          <a:p>
            <a:r>
              <a:rPr lang="en-US" dirty="0" smtClean="0"/>
              <a:t>SSC_Apr2020Report_FINAL.pdf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 txBox="1">
            <a:spLocks/>
          </p:cNvSpPr>
          <p:nvPr/>
        </p:nvSpPr>
        <p:spPr>
          <a:xfrm>
            <a:off x="144379" y="181944"/>
            <a:ext cx="8826366" cy="99417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Catch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for Red Porgy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246" y="35264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25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46" y="1093593"/>
            <a:ext cx="6124894" cy="55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9" y="1534594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metrics to monitor: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SERFS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video/trap survey index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 composition annually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recruitment could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trigger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 new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recommends an Operational Assessment within the next 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Porgy Standard Assessment</a:t>
            </a:r>
          </a:p>
        </p:txBody>
      </p:sp>
      <p:pic>
        <p:nvPicPr>
          <p:cNvPr id="5" name="Picture 2" descr="https://safmc.net/wp-content/uploads/2016/06/red-por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27" y="5147342"/>
            <a:ext cx="2477884" cy="13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99" y="1534353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likely to reduce risk and uncertainty in the next assessment: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Investigate temporal trends in growth, sex at age, and female maturity at age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SSC research recommendations: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Investigate potential factors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may 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contributing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(e.g., egg production/quality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fertilization rate, juvenile survival, sex ratio, and size/age of sex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males establish and maintain territories as part of their spawning behavior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Porgy Standard Assessment</a:t>
            </a:r>
          </a:p>
        </p:txBody>
      </p:sp>
    </p:spTree>
    <p:extLst>
      <p:ext uri="{BB962C8B-B14F-4D97-AF65-F5344CB8AC3E}">
        <p14:creationId xmlns:p14="http://schemas.microsoft.com/office/powerpoint/2010/main" val="7175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976E1D-792F-9744-8E00-FC92C4D81F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BFA"/>
              </a:clrFrom>
              <a:clrTo>
                <a:srgbClr val="F6FB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8846" y="278872"/>
            <a:ext cx="3000054" cy="1200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59" y="329154"/>
            <a:ext cx="6671230" cy="15766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Catch Level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Recommendations for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Dolphin &amp; Wahoo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16" y="2558834"/>
            <a:ext cx="7985370" cy="272208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Oct 2019,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recommended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setting ABCs at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highest landings from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1994-1997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Council noted this resulted in an ABC that was the 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lowest value in the time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April 2020, 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reconsidered the ABC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84156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2FE94-5DE0-B844-8068-B9789926EF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237" y="1209109"/>
            <a:ext cx="3805595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99" y="1377360"/>
            <a:ext cx="8542343" cy="525444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SSC research recommendations: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potential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impact(s)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abundance of Red Lionfish and Red Snapper (or other piscivores found to have recent increased abundance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predation of juvenile Red Porgy by Red Lionfish and Red Snapper and its potential impact 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apparent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recruitment failure of Red Porgy</a:t>
            </a:r>
          </a:p>
          <a:p>
            <a:pPr lvl="2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prey between Red Snapper and Red Porgy (e.g., diet composition and size range overlaps)</a:t>
            </a:r>
          </a:p>
          <a:p>
            <a:pPr lvl="2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exploring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what extent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resurgence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Snapper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co-occurred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decline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Red Porgy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Porgy Standard Assessment</a:t>
            </a:r>
          </a:p>
        </p:txBody>
      </p:sp>
    </p:spTree>
    <p:extLst>
      <p:ext uri="{BB962C8B-B14F-4D97-AF65-F5344CB8AC3E}">
        <p14:creationId xmlns:p14="http://schemas.microsoft.com/office/powerpoint/2010/main" val="17706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845922-5279-A645-B38E-BAFD7A63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SSC_Apr2020Report_FINAL.pdf</a:t>
            </a:r>
            <a:endParaRPr lang="en-US" dirty="0"/>
          </a:p>
        </p:txBody>
      </p:sp>
      <p:pic>
        <p:nvPicPr>
          <p:cNvPr id="6" name="Picture 5" descr="A fish swimming under water&#10;&#10;Description automatically generated">
            <a:extLst>
              <a:ext uri="{FF2B5EF4-FFF2-40B4-BE49-F238E27FC236}">
                <a16:creationId xmlns:a16="http://schemas.microsoft.com/office/drawing/2014/main" id="{F21C330F-4277-1C44-825A-D81C19121372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" y="85725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49F0A1-9EAB-2D48-BA22-FC1DE1DC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5709"/>
            <a:ext cx="7886700" cy="2516073"/>
          </a:xfr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SSC Report To </a:t>
            </a: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Mackerel Cobia 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June 2020 SAFMC Meeting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C010FE-D26B-1347-BE4D-55107F0A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38839"/>
            <a:ext cx="7886700" cy="954107"/>
          </a:xfrm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of SSC meeting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April 28-30,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02F9BE-3ED7-694F-9F28-CDD3A7E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84156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9" y="245092"/>
            <a:ext cx="822328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King Mackerel Update Assessment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58" y="1715265"/>
            <a:ext cx="8675343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agrees that: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appropriately addresses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BSIA given the update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adequate basis for determining stock status and supporting fishing level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s://safmc.net/wp-content/uploads/2016/06/king-macker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49" y="4735629"/>
            <a:ext cx="4476125" cy="12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9" y="1590226"/>
            <a:ext cx="8099990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 that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reliability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estimates of stock status and fishing level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diagnostics indicated some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parameters in the model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highly correlated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well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mixing zone landings were assigned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Gulf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Atlantic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stocks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544592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King Mackerel Update Assessment</a:t>
            </a:r>
          </a:p>
        </p:txBody>
      </p:sp>
    </p:spTree>
    <p:extLst>
      <p:ext uri="{BB962C8B-B14F-4D97-AF65-F5344CB8AC3E}">
        <p14:creationId xmlns:p14="http://schemas.microsoft.com/office/powerpoint/2010/main" val="17120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8" y="181945"/>
            <a:ext cx="8445202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King Mackerel Update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58" y="1445691"/>
            <a:ext cx="8820900" cy="483923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Risks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consequences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regard to status and fishing level recommendations: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Diagnostics indicate model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configuration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ideal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given the available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impact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be minor,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cannot be more explicit about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risks and consequences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safmc.net/wp-content/uploads/2016/06/king-macker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45" y="4957389"/>
            <a:ext cx="4509060" cy="127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9" y="1590226"/>
            <a:ext cx="8432531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methods of addressing uncertainty consistent with SSC expectations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available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information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characterized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fully as in other SEFSC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 uncertainty score used in setting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ABC lowered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8" y="181945"/>
            <a:ext cx="8448339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King Mackerel Update Assessment</a:t>
            </a:r>
          </a:p>
        </p:txBody>
      </p:sp>
      <p:pic>
        <p:nvPicPr>
          <p:cNvPr id="6" name="Picture 4" descr="https://safmc.net/wp-content/uploads/2016/06/king-macker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49" y="5288080"/>
            <a:ext cx="4476125" cy="12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9" y="1534594"/>
            <a:ext cx="8542343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most contribute to risk and impact status determinations and future yield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predictions: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convergence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surrounding how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mixing zone landings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assigned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Gulf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Atlantic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stocks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457964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King Mackerel Update Assessment</a:t>
            </a:r>
          </a:p>
        </p:txBody>
      </p:sp>
      <p:pic>
        <p:nvPicPr>
          <p:cNvPr id="6" name="Picture 4" descr="https://safmc.net/wp-content/uploads/2016/06/king-macker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22" y="4731488"/>
            <a:ext cx="4476125" cy="12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9" y="1534594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encountered in applying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 Rule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did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concur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MRAG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PSA findings that King Mackerel is a high risk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stock given: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Stock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has never been overfished nor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undergone overfishing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evidence of age or size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truncation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Species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matures early (fully mature at age 2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score of 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Susceptibility considerations are being addressed during development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ABC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Control Rule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Amendment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SSC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recommends that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continue as expediently as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352086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King Mackerel Update Assessment</a:t>
            </a:r>
          </a:p>
        </p:txBody>
      </p:sp>
    </p:spTree>
    <p:extLst>
      <p:ext uri="{BB962C8B-B14F-4D97-AF65-F5344CB8AC3E}">
        <p14:creationId xmlns:p14="http://schemas.microsoft.com/office/powerpoint/2010/main" val="17511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88" y="1769644"/>
            <a:ext cx="8542343" cy="4298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control rule determinations: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Tier I: 2 (2.5%)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Tier II: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(5%)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Tier III: 1 (0%)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Tier IV: 1 (0%)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Adjustment: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➢ P*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42.5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recommends projections at P*=50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be used to set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OFL and P*=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42.5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used to set the ABC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288934"/>
            <a:ext cx="8746722" cy="99417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SSC Catch Level Recommendations for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King Mackerel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safmc.net/wp-content/uploads/2016/06/king-macker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65" y="2762450"/>
            <a:ext cx="4476125" cy="12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56" y="2265024"/>
            <a:ext cx="8767492" cy="422426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Revised SSC recommendations: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Expand time frame for ABC-setting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3rd highest landings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1994-2007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Dolphin ABC recommendation revised upward from 18,354,469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24,570,764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Wahoo ABC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recommendation revised upward from 1,950,582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2,885,303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Both ABCs include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SEFSC weight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and catch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Monroe Co.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84156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56" y="311615"/>
            <a:ext cx="6140173" cy="15766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Catch Level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Recommendations for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Dolphin &amp; Wahoo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76E1D-792F-9744-8E00-FC92C4D81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BFA"/>
              </a:clrFrom>
              <a:clrTo>
                <a:srgbClr val="F6FB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8846" y="278872"/>
            <a:ext cx="3000054" cy="1200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2FE94-5DE0-B844-8068-B9789926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237" y="1209109"/>
            <a:ext cx="3805595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57900" y="6492875"/>
            <a:ext cx="3086100" cy="365125"/>
          </a:xfrm>
        </p:spPr>
        <p:txBody>
          <a:bodyPr/>
          <a:lstStyle/>
          <a:p>
            <a:r>
              <a:rPr lang="en-US" dirty="0" smtClean="0"/>
              <a:t>SSC_Apr2020Report_FINAL.pdf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 txBox="1">
            <a:spLocks/>
          </p:cNvSpPr>
          <p:nvPr/>
        </p:nvSpPr>
        <p:spPr>
          <a:xfrm>
            <a:off x="144379" y="181944"/>
            <a:ext cx="8826366" cy="99417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Catch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for King Mackerel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988" y="331643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15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88" y="1190372"/>
            <a:ext cx="6632168" cy="54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9" y="1534594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metrics to monitor: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if sampling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handline fleet off NC can be brought back to sampling levels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recent years of frequent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hurricanes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model is sensitive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mixing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zone composition, monitor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mixing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zone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contribution of Atlantic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Gulf of Mexico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Monitor SEAMAP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index for future recruitment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32321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King Mackerel Update Assessment</a:t>
            </a:r>
          </a:p>
        </p:txBody>
      </p:sp>
      <p:pic>
        <p:nvPicPr>
          <p:cNvPr id="6" name="Picture 4" descr="https://safmc.net/wp-content/uploads/2016/06/king-macker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49" y="5108841"/>
            <a:ext cx="4476125" cy="12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99" y="1488118"/>
            <a:ext cx="8542343" cy="519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concurred with research recs provided in assessment and added: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Explore model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sensitivity to the mixing zone catch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poor model convergence (i.e., max gradient &gt;0.001) be identified prior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and communicated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sensitivity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start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date, choice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 mortality, index fitting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ake into account findings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Atlantic Climate Vulnerability Assessment for King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Mackerel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361712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King Mackerel Update Assessment</a:t>
            </a:r>
          </a:p>
        </p:txBody>
      </p:sp>
    </p:spTree>
    <p:extLst>
      <p:ext uri="{BB962C8B-B14F-4D97-AF65-F5344CB8AC3E}">
        <p14:creationId xmlns:p14="http://schemas.microsoft.com/office/powerpoint/2010/main" val="14186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99" y="1666118"/>
            <a:ext cx="8542343" cy="4205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guidance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assessment, addressing its timing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recommends waiting to see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diagnostics/configuration exploration before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deciding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timing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assessment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8" y="181945"/>
            <a:ext cx="8371337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King Mackerel Update Assessment</a:t>
            </a:r>
          </a:p>
        </p:txBody>
      </p:sp>
    </p:spTree>
    <p:extLst>
      <p:ext uri="{BB962C8B-B14F-4D97-AF65-F5344CB8AC3E}">
        <p14:creationId xmlns:p14="http://schemas.microsoft.com/office/powerpoint/2010/main" val="35474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B840E4-16D5-AD46-8019-6D0C2284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SSC_Apr2020Report_FINAL.pdf</a:t>
            </a:r>
            <a:endParaRPr lang="en-US" dirty="0"/>
          </a:p>
        </p:txBody>
      </p:sp>
      <p:pic>
        <p:nvPicPr>
          <p:cNvPr id="6" name="Picture 5" descr="A picture containing palm, animal, coral, colorful&#10;&#10;Description automatically generated">
            <a:extLst>
              <a:ext uri="{FF2B5EF4-FFF2-40B4-BE49-F238E27FC236}">
                <a16:creationId xmlns:a16="http://schemas.microsoft.com/office/drawing/2014/main" id="{C440116D-593F-BB48-805D-A82A6234E7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" y="85725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8" y="460957"/>
            <a:ext cx="6523265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Recommendations Regarding Dolphin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Wahoo ABC-setting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58" y="2105683"/>
            <a:ext cx="8725695" cy="44000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considered ORCS, but concerned method does not perform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well in Management Strategy Evaluations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SSC recommends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ORCS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methodology as the ABC Control Rule 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Dolphin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Wahoo and Snapper Grouper species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“risk of overexploitation” scalar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new research on data-limited approaches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applicability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stocks for which ABC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 historical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weight-based catches (e.g., Jacks complex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28D36-E7C7-BE4E-800E-E1ABED880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BFA"/>
              </a:clrFrom>
              <a:clrTo>
                <a:srgbClr val="F6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453" y="117951"/>
            <a:ext cx="2057400" cy="822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2FE94-5DE0-B844-8068-B9789926EF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366" y="677610"/>
            <a:ext cx="2674620" cy="8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E819ED-E8F2-8C4D-9707-D525F73F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6757" y="6492875"/>
            <a:ext cx="3086100" cy="365125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coral&#10;&#10;Description automatically generated">
            <a:extLst>
              <a:ext uri="{FF2B5EF4-FFF2-40B4-BE49-F238E27FC236}">
                <a16:creationId xmlns:a16="http://schemas.microsoft.com/office/drawing/2014/main" id="{2E4C41E5-BC7D-254C-8E43-4130F8D731A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" y="85725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49F0A1-9EAB-2D48-BA22-FC1DE1DC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5709"/>
            <a:ext cx="7886700" cy="2516073"/>
          </a:xfr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SSC Report To </a:t>
            </a: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Snapper 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Grouper Committee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June 2020 SAFMC Meeting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C010FE-D26B-1347-BE4D-55107F0A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38839"/>
            <a:ext cx="7886700" cy="954107"/>
          </a:xfrm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of SSC meeting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April 28-30,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02F9BE-3ED7-694F-9F28-CDD3A7E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84156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572602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Review of the Greater Amberjack Standard Assessment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58" y="2018770"/>
            <a:ext cx="8675343" cy="4535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SSC agrees that: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appropriately addresses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BSIA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adequate basis for determining stock status and supporting fishing level recommendations, and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addressing uncertainty consistent with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information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afmc.net/wp-content/uploads/2016/06/greater_amberj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72" y="1326616"/>
            <a:ext cx="2685655" cy="10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A729-F889-E042-80E3-F6CD1735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9" y="1590226"/>
            <a:ext cx="8099990" cy="4839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 affecting reliability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stock status estimates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fishing level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most sensitive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 mortality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for estimating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mortality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(new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Charnov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vs previous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Lorenzen) had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large impact 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stock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6C01-E74E-8B40-9312-B7F9A3B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554497"/>
            <a:ext cx="3086100" cy="27384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SSC_Apr2020Report_FINAL.pdf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afmc.net/wp-content/uploads/2016/06/greater_amberj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05" y="4679808"/>
            <a:ext cx="3405331" cy="12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2EEF09-C06A-0641-8C19-8BF11C1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9" y="181945"/>
            <a:ext cx="8544592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SSC Review of the Greater Amberjack Standard Assessment</a:t>
            </a:r>
          </a:p>
        </p:txBody>
      </p:sp>
    </p:spTree>
    <p:extLst>
      <p:ext uri="{BB962C8B-B14F-4D97-AF65-F5344CB8AC3E}">
        <p14:creationId xmlns:p14="http://schemas.microsoft.com/office/powerpoint/2010/main" val="17460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2932</TotalTime>
  <Words>2222</Words>
  <Application>Microsoft Office PowerPoint</Application>
  <PresentationFormat>On-screen Show (4:3)</PresentationFormat>
  <Paragraphs>280</Paragraphs>
  <Slides>44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SSC Reports  June 2020 SAFMC Meeting SSC_Apr2020Report_FINAL.pdf</vt:lpstr>
      <vt:lpstr>SSC Report To the Dolphin Wahoo Committee  June 2020 SAFMC Meeting </vt:lpstr>
      <vt:lpstr>SSC Catch Level Recommendations for Dolphin &amp; Wahoo</vt:lpstr>
      <vt:lpstr>SSC Catch Level Recommendations for Dolphin &amp; Wahoo</vt:lpstr>
      <vt:lpstr>SSC Recommendations Regarding Dolphin Wahoo ABC-setting</vt:lpstr>
      <vt:lpstr>PowerPoint Presentation</vt:lpstr>
      <vt:lpstr>SSC Report To the Snapper Grouper Committee  June 2020 SAFMC Meeting </vt:lpstr>
      <vt:lpstr>SSC Review of the Greater Amberjack Standard Assessment</vt:lpstr>
      <vt:lpstr>SSC Review of the Greater Amberjack Standard Assessment</vt:lpstr>
      <vt:lpstr>SSC Review of the Greater Amberjack Standard Assessment</vt:lpstr>
      <vt:lpstr>SSC Review of the Greater Amberjack Standard Assessment</vt:lpstr>
      <vt:lpstr>SSC Review of the Greater Amberjack Standard Assessment</vt:lpstr>
      <vt:lpstr>SSC Review of the Greater Amberjack Standard Assessment</vt:lpstr>
      <vt:lpstr>SSC Catch Level Recommendations for Greater Amberjack</vt:lpstr>
      <vt:lpstr>PowerPoint Presentation</vt:lpstr>
      <vt:lpstr>SSC Review of the Greater Amberjack Standard Assessment</vt:lpstr>
      <vt:lpstr>SSC Review of the Greater Amberjack Standard Assessment</vt:lpstr>
      <vt:lpstr>SSC Review of the Greater Amberjack Standard Assessment</vt:lpstr>
      <vt:lpstr>PowerPoint Presentation</vt:lpstr>
      <vt:lpstr>SSC Review of the Red Porgy Standard Assessment</vt:lpstr>
      <vt:lpstr>SSC Review of the Red Porgy Standard Assessment</vt:lpstr>
      <vt:lpstr>SSC Review of the Red Porgy Standard Assessment</vt:lpstr>
      <vt:lpstr>SSC Review of the Red Porgy Standard Assessment</vt:lpstr>
      <vt:lpstr>SSC Review of the Red Porgy Standard Assessment</vt:lpstr>
      <vt:lpstr>SSC Review of the Red Porgy Standard Assessment</vt:lpstr>
      <vt:lpstr>SSC Review of the Red Porgy Standard Assessment</vt:lpstr>
      <vt:lpstr>PowerPoint Presentation</vt:lpstr>
      <vt:lpstr>SSC Review of the Red Porgy Standard Assessment</vt:lpstr>
      <vt:lpstr>SSC Review of the Red Porgy Standard Assessment</vt:lpstr>
      <vt:lpstr>SSC Review of the Red Porgy Standard Assessment</vt:lpstr>
      <vt:lpstr>PowerPoint Presentation</vt:lpstr>
      <vt:lpstr>SSC Report To the Mackerel Cobia Committee  June 2020 SAFMC Meeting </vt:lpstr>
      <vt:lpstr>SSC Review of the King Mackerel Update Assessment</vt:lpstr>
      <vt:lpstr>SSC Review of the King Mackerel Update Assessment</vt:lpstr>
      <vt:lpstr>SSC Review of the King Mackerel Update Assessment</vt:lpstr>
      <vt:lpstr>SSC Review of the King Mackerel Update Assessment</vt:lpstr>
      <vt:lpstr>SSC Review of the King Mackerel Update Assessment</vt:lpstr>
      <vt:lpstr>SSC Review of the King Mackerel Update Assessment</vt:lpstr>
      <vt:lpstr>SSC Catch Level Recommendations for King Mackerel</vt:lpstr>
      <vt:lpstr>PowerPoint Presentation</vt:lpstr>
      <vt:lpstr>SSC Review of the King Mackerel Update Assessment</vt:lpstr>
      <vt:lpstr>SSC Review of the King Mackerel Update Assessment</vt:lpstr>
      <vt:lpstr>SSC Review of the King Mackerel Update Assessment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SSC Reports  October 2019 SAFMC Meeting SSC_Oct2019_Report_FINAL.pdf</dc:title>
  <dc:creator>George Sedberry</dc:creator>
  <cp:lastModifiedBy>Genny Nesslage</cp:lastModifiedBy>
  <cp:revision>686</cp:revision>
  <dcterms:created xsi:type="dcterms:W3CDTF">2019-11-04T15:57:16Z</dcterms:created>
  <dcterms:modified xsi:type="dcterms:W3CDTF">2020-06-08T13:07:45Z</dcterms:modified>
</cp:coreProperties>
</file>