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304" r:id="rId2"/>
    <p:sldId id="385" r:id="rId3"/>
    <p:sldId id="341" r:id="rId4"/>
    <p:sldId id="382" r:id="rId5"/>
    <p:sldId id="393" r:id="rId6"/>
    <p:sldId id="395" r:id="rId7"/>
    <p:sldId id="38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9" autoAdjust="0"/>
    <p:restoredTop sz="67782" autoAdjust="0"/>
  </p:normalViewPr>
  <p:slideViewPr>
    <p:cSldViewPr>
      <p:cViewPr varScale="1">
        <p:scale>
          <a:sx n="103" d="100"/>
          <a:sy n="103" d="100"/>
        </p:scale>
        <p:origin x="94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3E418-FBE8-4DE2-A78B-A94997008002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81B71-A54A-4531-9F60-B48B5F6318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23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BEC7D-8F3E-4C38-AD55-7699507DA5A1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CAcQjRw&amp;url=http://www.kingsailfishmounts.com/30inch-blueline-tilefish-mount-p-1015.html&amp;ei=Kz1zVc_vG4H6sQXC1oKYDg&amp;bvm=bv.95039771,d.aWw&amp;psig=AFQjCNE2G0aikbFvuwBsQqIhi99cTdAGqQ&amp;ust=143370204602795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CAcQjRw&amp;url=http://www.kingsailfishmounts.com/30inch-blueline-tilefish-mount-p-1015.html&amp;ei=Kz1zVc_vG4H6sQXC1oKYDg&amp;bvm=bv.95039771,d.aWw&amp;psig=AFQjCNE2G0aikbFvuwBsQqIhi99cTdAGqQ&amp;ust=143370204602795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707886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cap="small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SAFMC – December 2015 Meeting</a:t>
            </a:r>
            <a:r>
              <a:rPr lang="en-US" sz="3200" b="1" cap="small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endParaRPr lang="en-US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5181600"/>
            <a:ext cx="2590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1447800" y="4038600"/>
            <a:ext cx="6553200" cy="2590800"/>
          </a:xfrm>
          <a:prstGeom prst="rect">
            <a:avLst/>
          </a:prstGeom>
          <a:noFill/>
        </p:spPr>
        <p:txBody>
          <a:bodyPr/>
          <a:lstStyle/>
          <a:p>
            <a:pPr lvl="0" algn="ctr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3200" b="1" dirty="0" smtClean="0">
                <a:cs typeface="Leelawadee" pitchFamily="34" charset="-34"/>
              </a:rPr>
              <a:t>SSC Report</a:t>
            </a:r>
          </a:p>
          <a:p>
            <a:pPr algn="ctr"/>
            <a:r>
              <a:rPr lang="en-US" sz="2400" b="1" dirty="0" smtClean="0">
                <a:cs typeface="Leelawadee" pitchFamily="34" charset="-34"/>
              </a:rPr>
              <a:t>Oct 20-22</a:t>
            </a:r>
            <a:r>
              <a:rPr lang="en-US" sz="2400" b="1" dirty="0" smtClean="0"/>
              <a:t>, </a:t>
            </a:r>
            <a:r>
              <a:rPr lang="en-US" sz="2400" b="1" dirty="0"/>
              <a:t>2015 </a:t>
            </a:r>
            <a:r>
              <a:rPr lang="en-US" sz="2400" b="1" dirty="0" smtClean="0">
                <a:cs typeface="Leelawadee" pitchFamily="34" charset="-34"/>
              </a:rPr>
              <a:t>Meeting</a:t>
            </a:r>
          </a:p>
          <a:p>
            <a:pPr algn="ctr"/>
            <a:r>
              <a:rPr lang="en-US" sz="2400" b="1" dirty="0" smtClean="0">
                <a:cs typeface="Leelawadee" pitchFamily="34" charset="-34"/>
              </a:rPr>
              <a:t>Crowne Plaza</a:t>
            </a:r>
          </a:p>
          <a:p>
            <a:pPr algn="ctr"/>
            <a:r>
              <a:rPr lang="en-US" sz="2400" b="1" dirty="0" smtClean="0">
                <a:cs typeface="Leelawadee" pitchFamily="34" charset="-34"/>
              </a:rPr>
              <a:t>North Charleston, SC</a:t>
            </a:r>
          </a:p>
        </p:txBody>
      </p:sp>
      <p:pic>
        <p:nvPicPr>
          <p:cNvPr id="8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9516" y="1796558"/>
            <a:ext cx="1933084" cy="193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371600"/>
            <a:ext cx="7772400" cy="48768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Aft>
                <a:spcPts val="2400"/>
              </a:spcAft>
              <a:defRPr/>
            </a:pPr>
            <a:r>
              <a:rPr lang="en-US" sz="2300" b="1" dirty="0" smtClean="0"/>
              <a:t>SSC discussion and recommendations</a:t>
            </a:r>
            <a:r>
              <a:rPr lang="en-US" sz="23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300" dirty="0" smtClean="0"/>
              <a:t>The </a:t>
            </a:r>
            <a:r>
              <a:rPr lang="en-US" sz="2300" dirty="0"/>
              <a:t>SSC expressed concerns regarding </a:t>
            </a:r>
            <a:r>
              <a:rPr lang="en-US" sz="2300" u="sng" dirty="0" smtClean="0"/>
              <a:t>discards</a:t>
            </a:r>
            <a:r>
              <a:rPr lang="en-US" sz="2300" dirty="0" smtClean="0"/>
              <a:t>.  Difficult </a:t>
            </a:r>
            <a:r>
              <a:rPr lang="en-US" sz="2300" dirty="0"/>
              <a:t>to evaluate the performance of current management measures without knowledge of </a:t>
            </a:r>
            <a:r>
              <a:rPr lang="en-US" sz="2300" u="sng" dirty="0"/>
              <a:t>total fishery </a:t>
            </a:r>
            <a:r>
              <a:rPr lang="en-US" sz="2300" u="sng" dirty="0" smtClean="0"/>
              <a:t>removals</a:t>
            </a:r>
            <a:r>
              <a:rPr lang="en-US" sz="2300" dirty="0" smtClean="0"/>
              <a:t> </a:t>
            </a:r>
          </a:p>
          <a:p>
            <a:endParaRPr lang="en-US" sz="23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dirty="0" smtClean="0"/>
              <a:t>Request </a:t>
            </a:r>
            <a:r>
              <a:rPr lang="en-US" sz="2300" dirty="0"/>
              <a:t>that future </a:t>
            </a:r>
            <a:r>
              <a:rPr lang="en-US" sz="2300" dirty="0" smtClean="0"/>
              <a:t>reports indicate </a:t>
            </a:r>
            <a:r>
              <a:rPr lang="en-US" sz="2300" u="sng" dirty="0"/>
              <a:t>total landings</a:t>
            </a:r>
            <a:r>
              <a:rPr lang="en-US" sz="2300" dirty="0"/>
              <a:t> relative to the overall ABC and OFL for any stocks where sector landings exceed the sector </a:t>
            </a:r>
            <a:r>
              <a:rPr lang="en-US" sz="2300" dirty="0" smtClean="0"/>
              <a:t>ACL</a:t>
            </a:r>
          </a:p>
        </p:txBody>
      </p:sp>
      <p:pic>
        <p:nvPicPr>
          <p:cNvPr id="1026" name="Picture 2" descr="http://www.kingsailfishmounts.com/30-inch-Blueline-Tilefish-mount-p-1015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5686093"/>
            <a:ext cx="1828800" cy="100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46955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  <a:tabLst>
                <a:tab pos="228600" algn="l"/>
                <a:tab pos="342900" algn="l"/>
              </a:tabLst>
            </a:pPr>
            <a:r>
              <a:rPr lang="en-US" sz="2400" b="1" dirty="0">
                <a:latin typeface="Tahoma" panose="020B0604030504040204" pitchFamily="34" charset="0"/>
                <a:ea typeface="Times New Roman" panose="02020603050405020304" pitchFamily="18" charset="0"/>
              </a:rPr>
              <a:t>2014-2015 LANDINGS AND ACLS</a:t>
            </a:r>
            <a:endParaRPr lang="en-US" sz="2400" b="1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05400" y="5090825"/>
            <a:ext cx="1725827" cy="13521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695" y="5961791"/>
            <a:ext cx="145433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7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381000"/>
            <a:ext cx="647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UNITS</a:t>
            </a:r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FISHING </a:t>
            </a:r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LEVEL RECOMMENDATIONS </a:t>
            </a:r>
            <a:endParaRPr lang="en-US" sz="2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600200"/>
            <a:ext cx="7924800" cy="47244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spcAft>
                <a:spcPts val="1200"/>
              </a:spcAft>
              <a:defRPr/>
            </a:pPr>
            <a:endParaRPr lang="en-US" sz="23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5800" y="1552832"/>
            <a:ext cx="777240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Specifying recreational Fishing Levels (ABC, ACL) in </a:t>
            </a:r>
            <a:r>
              <a:rPr lang="en-US" sz="2400" u="sng" dirty="0"/>
              <a:t>numbers</a:t>
            </a:r>
            <a:r>
              <a:rPr lang="en-US" sz="2400" dirty="0"/>
              <a:t> could be useful in some situations, but may not be </a:t>
            </a:r>
            <a:r>
              <a:rPr lang="en-US" sz="2400" dirty="0" smtClean="0"/>
              <a:t>always appropriate: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Different impacts of using </a:t>
            </a:r>
            <a:r>
              <a:rPr lang="en-US" sz="2400" dirty="0"/>
              <a:t>numbers or weights </a:t>
            </a:r>
            <a:r>
              <a:rPr lang="en-US" sz="2400" dirty="0" smtClean="0"/>
              <a:t>given changes in weight over time or space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Need to continue focusing on adequate </a:t>
            </a:r>
            <a:r>
              <a:rPr lang="en-US" sz="2400" dirty="0"/>
              <a:t>size monitoring of the </a:t>
            </a:r>
            <a:r>
              <a:rPr lang="en-US" sz="2400" dirty="0" smtClean="0"/>
              <a:t>fishery</a:t>
            </a:r>
            <a:endParaRPr lang="en-US" sz="2400" dirty="0"/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484318"/>
            <a:ext cx="2171700" cy="11378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533400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</a:rPr>
              <a:t>SNAPPER </a:t>
            </a:r>
            <a:r>
              <a:rPr lang="en-US" sz="2400" b="1" dirty="0">
                <a:solidFill>
                  <a:srgbClr val="000000"/>
                </a:solidFill>
                <a:latin typeface="Tahoma" panose="020B0604030504040204" pitchFamily="34" charset="0"/>
              </a:rPr>
              <a:t>GROUPER AMENDMENT </a:t>
            </a:r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</a:rPr>
              <a:t>36</a:t>
            </a:r>
            <a:endParaRPr lang="en-US" sz="2400" b="1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219200"/>
            <a:ext cx="7772400" cy="46482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Aft>
                <a:spcPts val="2400"/>
              </a:spcAft>
              <a:defRPr/>
            </a:pPr>
            <a:r>
              <a:rPr lang="en-US" sz="2200" b="1" dirty="0"/>
              <a:t>SSC discussion and recommendations</a:t>
            </a:r>
            <a:r>
              <a:rPr lang="en-US" sz="2200" dirty="0" smtClean="0"/>
              <a:t>:</a:t>
            </a:r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Proposed </a:t>
            </a:r>
            <a:r>
              <a:rPr lang="en-US" sz="2200" dirty="0"/>
              <a:t>5-year timeline for sunset </a:t>
            </a:r>
            <a:r>
              <a:rPr lang="en-US" sz="2200" dirty="0" smtClean="0"/>
              <a:t>may not be appropriate; might need longer timeframe to realize benefits of  spawning </a:t>
            </a:r>
            <a:r>
              <a:rPr lang="en-US" sz="2200" dirty="0"/>
              <a:t>in longer-lived, late-maturing </a:t>
            </a:r>
            <a:r>
              <a:rPr lang="en-US" sz="2200" dirty="0" smtClean="0"/>
              <a:t>species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Concerns </a:t>
            </a:r>
            <a:r>
              <a:rPr lang="en-US" sz="2200" dirty="0"/>
              <a:t>regarding the fact that a few of the proposed areas are very </a:t>
            </a:r>
            <a:r>
              <a:rPr lang="en-US" sz="2200" dirty="0" smtClean="0"/>
              <a:t>small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Need areas large </a:t>
            </a:r>
            <a:r>
              <a:rPr lang="en-US" sz="2200" dirty="0"/>
              <a:t>enough to encompass the main </a:t>
            </a:r>
            <a:r>
              <a:rPr lang="en-US" sz="2200" dirty="0" smtClean="0"/>
              <a:t>spawning</a:t>
            </a:r>
          </a:p>
          <a:p>
            <a:pPr marL="800100" lvl="1" indent="-34290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200" dirty="0"/>
              <a:t>Areas that are too small are not likely to provide the spawning benefits </a:t>
            </a:r>
            <a:r>
              <a:rPr lang="en-US" sz="2200" dirty="0" smtClean="0"/>
              <a:t>envisioned</a:t>
            </a:r>
          </a:p>
          <a:p>
            <a:pPr marL="800100" lvl="1" indent="-342900">
              <a:spcAft>
                <a:spcPts val="1800"/>
              </a:spcAft>
              <a:buFont typeface="Arial" pitchFamily="34" charset="0"/>
              <a:buChar char="•"/>
              <a:defRPr/>
            </a:pPr>
            <a:endParaRPr lang="en-US" sz="2200" dirty="0" smtClean="0"/>
          </a:p>
          <a:p>
            <a:pPr marL="342900" lvl="0" indent="-342900">
              <a:spcAft>
                <a:spcPts val="2400"/>
              </a:spcAft>
              <a:buFont typeface="Arial" pitchFamily="34" charset="0"/>
              <a:buChar char="•"/>
              <a:defRPr/>
            </a:pPr>
            <a:endParaRPr lang="en-US" sz="22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48400" y="5325364"/>
            <a:ext cx="2753238" cy="153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03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52893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</a:rPr>
              <a:t>SNAPPER </a:t>
            </a:r>
            <a:r>
              <a:rPr lang="en-US" sz="2400" b="1" dirty="0">
                <a:solidFill>
                  <a:srgbClr val="000000"/>
                </a:solidFill>
                <a:latin typeface="Tahoma" panose="020B0604030504040204" pitchFamily="34" charset="0"/>
              </a:rPr>
              <a:t>GROUPER AMENDMENT 37 </a:t>
            </a:r>
          </a:p>
        </p:txBody>
      </p:sp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33400" y="1371600"/>
            <a:ext cx="815340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lvl="0" indent="-457200">
              <a:spcAft>
                <a:spcPts val="1200"/>
              </a:spcAft>
              <a:buFont typeface="+mj-lt"/>
              <a:buAutoNum type="arabicParenR"/>
              <a:defRPr/>
            </a:pPr>
            <a:r>
              <a:rPr lang="en-US" sz="2200" u="sng" dirty="0" smtClean="0"/>
              <a:t>Review </a:t>
            </a:r>
            <a:r>
              <a:rPr lang="en-US" sz="2200" u="sng" dirty="0"/>
              <a:t>the hogfish </a:t>
            </a:r>
            <a:r>
              <a:rPr lang="en-US" sz="2200" u="sng" dirty="0" smtClean="0"/>
              <a:t>projections </a:t>
            </a:r>
            <a:r>
              <a:rPr lang="en-US" sz="2200" u="sng" dirty="0"/>
              <a:t>for East FL/FL Keys </a:t>
            </a:r>
            <a:r>
              <a:rPr lang="en-US" sz="2200" u="sng" dirty="0" smtClean="0"/>
              <a:t>stock</a:t>
            </a:r>
            <a:r>
              <a:rPr lang="en-US" sz="2200" dirty="0" smtClean="0"/>
              <a:t>: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Revised projections represent BSIA</a:t>
            </a:r>
          </a:p>
          <a:p>
            <a:pPr marL="800100" lvl="1" indent="-342900">
              <a:spcAft>
                <a:spcPts val="30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Some of </a:t>
            </a:r>
            <a:r>
              <a:rPr lang="en-US" sz="2200" dirty="0"/>
              <a:t>the </a:t>
            </a:r>
            <a:r>
              <a:rPr lang="en-US" sz="2200" i="1" dirty="0"/>
              <a:t>F</a:t>
            </a:r>
            <a:r>
              <a:rPr lang="en-US" sz="2200" dirty="0"/>
              <a:t> values are very </a:t>
            </a:r>
            <a:r>
              <a:rPr lang="en-US" sz="2200" dirty="0" smtClean="0"/>
              <a:t>low; differences </a:t>
            </a:r>
            <a:r>
              <a:rPr lang="en-US" sz="2200" dirty="0"/>
              <a:t>among these low-</a:t>
            </a:r>
            <a:r>
              <a:rPr lang="en-US" sz="2200" i="1" dirty="0"/>
              <a:t>F</a:t>
            </a:r>
            <a:r>
              <a:rPr lang="en-US" sz="2200" dirty="0"/>
              <a:t> projected rebuilding scenarios may not be realized or </a:t>
            </a:r>
            <a:r>
              <a:rPr lang="en-US" sz="2200" dirty="0" smtClean="0"/>
              <a:t>detectable </a:t>
            </a:r>
            <a:r>
              <a:rPr lang="en-US" sz="2200" dirty="0"/>
              <a:t>statistically. </a:t>
            </a:r>
            <a:r>
              <a:rPr lang="en-US" sz="2200" dirty="0" smtClean="0"/>
              <a:t>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arenR"/>
              <a:defRPr/>
            </a:pPr>
            <a:r>
              <a:rPr lang="en-US" sz="2200" u="sng" dirty="0"/>
              <a:t>Review the GA-NC stock ABC</a:t>
            </a:r>
            <a:r>
              <a:rPr lang="en-US" sz="2200" dirty="0" smtClean="0"/>
              <a:t>:</a:t>
            </a:r>
          </a:p>
          <a:p>
            <a:pPr marL="800100" lvl="2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ORCS is </a:t>
            </a:r>
            <a:r>
              <a:rPr lang="en-US" sz="2200" dirty="0"/>
              <a:t>applicable and appropriate for this stock </a:t>
            </a:r>
            <a:endParaRPr lang="en-US" sz="2200" dirty="0" smtClean="0"/>
          </a:p>
          <a:p>
            <a:pPr marL="800100" lvl="2" indent="-34290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US" sz="2200" dirty="0" smtClean="0"/>
              <a:t>A Moderately-High </a:t>
            </a:r>
            <a:r>
              <a:rPr lang="en-US" sz="2200" dirty="0"/>
              <a:t>risk of overexploitation is still appropriate for this </a:t>
            </a:r>
            <a:r>
              <a:rPr lang="en-US" sz="2200" dirty="0" smtClean="0"/>
              <a:t>stock</a:t>
            </a:r>
            <a:endParaRPr lang="en-US" sz="2200" dirty="0"/>
          </a:p>
          <a:p>
            <a:pPr marL="800100" lvl="2" indent="-342900">
              <a:spcAft>
                <a:spcPts val="2400"/>
              </a:spcAft>
              <a:buFont typeface="Arial" panose="020B0604020202020204" pitchFamily="34" charset="0"/>
              <a:buChar char="•"/>
              <a:defRPr/>
            </a:pPr>
            <a:endParaRPr lang="en-US" sz="2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05600" y="5101735"/>
            <a:ext cx="2241550" cy="175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5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3810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</a:rPr>
              <a:t>RECREATIONAL </a:t>
            </a:r>
            <a:r>
              <a:rPr lang="en-US" sz="2400" b="1" dirty="0">
                <a:solidFill>
                  <a:srgbClr val="000000"/>
                </a:solidFill>
                <a:latin typeface="Tahoma" panose="020B0604030504040204" pitchFamily="34" charset="0"/>
              </a:rPr>
              <a:t>CATCH ESTIMATION FOR RARE SPECIES </a:t>
            </a:r>
          </a:p>
        </p:txBody>
      </p:sp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762000" y="1447800"/>
            <a:ext cx="777240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The </a:t>
            </a:r>
            <a:r>
              <a:rPr lang="en-US" sz="2400" dirty="0"/>
              <a:t>Council expressed concern over managing </a:t>
            </a:r>
            <a:r>
              <a:rPr lang="en-US" sz="2400" dirty="0" smtClean="0"/>
              <a:t>rare </a:t>
            </a:r>
            <a:r>
              <a:rPr lang="en-US" sz="2400" dirty="0"/>
              <a:t>species using estimates from the standard MRIP </a:t>
            </a:r>
            <a:r>
              <a:rPr lang="en-US" sz="2400" dirty="0" smtClean="0"/>
              <a:t>survey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The SSC reviewed a presentation from MRIP discussing different ways of addressing this issue: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The </a:t>
            </a:r>
            <a:r>
              <a:rPr lang="en-US" sz="2400" dirty="0"/>
              <a:t>standard MRIP stratification method results in the lowest precision amongst the examples </a:t>
            </a:r>
            <a:r>
              <a:rPr lang="en-US" sz="2400" dirty="0" smtClean="0"/>
              <a:t>provided</a:t>
            </a:r>
          </a:p>
          <a:p>
            <a:pPr marL="800100" lvl="1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Alternative methods reasonable and appropriate but still require testing and </a:t>
            </a:r>
            <a:r>
              <a:rPr lang="en-US" sz="2400" dirty="0" err="1" smtClean="0"/>
              <a:t>refinenement</a:t>
            </a:r>
            <a:endParaRPr lang="en-US" sz="2400" dirty="0" smtClean="0"/>
          </a:p>
          <a:p>
            <a:pPr marL="800100" lvl="1" indent="-342900">
              <a:spcAft>
                <a:spcPts val="240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0" indent="-342900">
              <a:spcAft>
                <a:spcPts val="2400"/>
              </a:spcAft>
              <a:buFont typeface="Arial" pitchFamily="34" charset="0"/>
              <a:buChar char="•"/>
              <a:defRPr/>
            </a:pPr>
            <a:endParaRPr lang="en-US" sz="23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5112603"/>
            <a:ext cx="319971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4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762000" y="1371600"/>
            <a:ext cx="7772400" cy="4876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The </a:t>
            </a:r>
            <a:r>
              <a:rPr lang="en-US" sz="2200" dirty="0"/>
              <a:t>SSC recommended a Blueline Tilefish benchmark assessment </a:t>
            </a:r>
            <a:r>
              <a:rPr lang="en-US" sz="2200" dirty="0" smtClean="0"/>
              <a:t>-- run </a:t>
            </a:r>
            <a:r>
              <a:rPr lang="en-US" sz="2200" dirty="0"/>
              <a:t>in parallel with </a:t>
            </a:r>
            <a:r>
              <a:rPr lang="en-US" sz="2200" dirty="0" smtClean="0"/>
              <a:t>Scamp </a:t>
            </a:r>
            <a:r>
              <a:rPr lang="en-US" sz="2200" dirty="0"/>
              <a:t>and </a:t>
            </a:r>
            <a:r>
              <a:rPr lang="en-US" sz="2200" dirty="0" smtClean="0"/>
              <a:t>Gray Snapper, </a:t>
            </a:r>
            <a:r>
              <a:rPr lang="en-US" sz="2200" dirty="0"/>
              <a:t>delaying </a:t>
            </a:r>
            <a:r>
              <a:rPr lang="en-US" sz="2200" dirty="0" smtClean="0"/>
              <a:t>Vermilion Snapper if </a:t>
            </a:r>
            <a:r>
              <a:rPr lang="en-US" sz="2200" dirty="0"/>
              <a:t>necessary.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The </a:t>
            </a:r>
            <a:r>
              <a:rPr lang="en-US" sz="2200" dirty="0"/>
              <a:t>SSC discussed the NMFS letter of October 15, 2005, to the Chairs of the SAFMC and MAFMC regarding Blueline Tilefish</a:t>
            </a:r>
            <a:r>
              <a:rPr lang="en-US" sz="2200" dirty="0" smtClean="0"/>
              <a:t>.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Comments </a:t>
            </a:r>
            <a:r>
              <a:rPr lang="en-US" sz="2200" dirty="0"/>
              <a:t>noted the uncertainty and interim nature of the ABC recommendation from the prior </a:t>
            </a:r>
            <a:r>
              <a:rPr lang="en-US" sz="2200" dirty="0" smtClean="0"/>
              <a:t>meeting. </a:t>
            </a:r>
          </a:p>
          <a:p>
            <a:pPr marL="342900" lvl="0" indent="-3429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The </a:t>
            </a:r>
            <a:r>
              <a:rPr lang="en-US" sz="2200" dirty="0"/>
              <a:t>MAFMC is considering applying </a:t>
            </a:r>
            <a:r>
              <a:rPr lang="en-US" sz="2200" dirty="0" smtClean="0"/>
              <a:t>data-limited </a:t>
            </a:r>
            <a:r>
              <a:rPr lang="en-US" sz="2200" dirty="0"/>
              <a:t>methods to Blueline Tilefish within its area of jurisdiction during a meeting in March 2016. </a:t>
            </a:r>
            <a:endParaRPr lang="en-US" sz="2200" dirty="0" smtClean="0"/>
          </a:p>
          <a:p>
            <a:pPr marL="342900" lvl="0" indent="-342900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200" dirty="0" smtClean="0"/>
              <a:t>SAFMC </a:t>
            </a:r>
            <a:r>
              <a:rPr lang="en-US" sz="2200" dirty="0"/>
              <a:t>SSC </a:t>
            </a:r>
            <a:r>
              <a:rPr lang="en-US" sz="2200" dirty="0" smtClean="0"/>
              <a:t>is coordinating activities with MAFMC </a:t>
            </a:r>
            <a:r>
              <a:rPr lang="en-US" sz="2200" dirty="0"/>
              <a:t>SSC </a:t>
            </a:r>
            <a:r>
              <a:rPr lang="en-US" sz="2200" dirty="0" smtClean="0"/>
              <a:t>regarding </a:t>
            </a:r>
            <a:r>
              <a:rPr lang="en-US" sz="2200" smtClean="0"/>
              <a:t>discussions on Blueline </a:t>
            </a:r>
            <a:r>
              <a:rPr lang="en-US" sz="2200" dirty="0"/>
              <a:t>Tilefish</a:t>
            </a:r>
            <a:r>
              <a:rPr lang="en-US" sz="2200" dirty="0" smtClean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469555"/>
            <a:ext cx="624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Tahoma" panose="020B0604030504040204" pitchFamily="34" charset="0"/>
              </a:rPr>
              <a:t>BLUELINE TILEFISH</a:t>
            </a:r>
            <a:endParaRPr lang="en-US" sz="2000" b="1" cap="small" dirty="0" smtClean="0"/>
          </a:p>
        </p:txBody>
      </p:sp>
      <p:pic>
        <p:nvPicPr>
          <p:cNvPr id="5" name="Picture 2" descr="http://www.kingsailfishmounts.com/30-inch-Blueline-Tilefish-mount-p-1015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10400" y="293630"/>
            <a:ext cx="1815860" cy="99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27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9318</TotalTime>
  <Words>429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Leelawadee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Florida Fish and Wildlife Conservation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Data and Uncertainty in Fisheries Management</dc:title>
  <dc:creator>Luiz Barbieri</dc:creator>
  <cp:lastModifiedBy>Barbieri, Luiz</cp:lastModifiedBy>
  <cp:revision>905</cp:revision>
  <dcterms:created xsi:type="dcterms:W3CDTF">2011-02-19T21:05:03Z</dcterms:created>
  <dcterms:modified xsi:type="dcterms:W3CDTF">2015-12-08T18:15:01Z</dcterms:modified>
</cp:coreProperties>
</file>