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9"/>
  </p:notesMasterIdLst>
  <p:sldIdLst>
    <p:sldId id="304" r:id="rId2"/>
    <p:sldId id="341" r:id="rId3"/>
    <p:sldId id="382" r:id="rId4"/>
    <p:sldId id="384" r:id="rId5"/>
    <p:sldId id="385" r:id="rId6"/>
    <p:sldId id="361" r:id="rId7"/>
    <p:sldId id="39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09" autoAdjust="0"/>
    <p:restoredTop sz="67782" autoAdjust="0"/>
  </p:normalViewPr>
  <p:slideViewPr>
    <p:cSldViewPr>
      <p:cViewPr varScale="1">
        <p:scale>
          <a:sx n="103" d="100"/>
          <a:sy n="103" d="100"/>
        </p:scale>
        <p:origin x="940" y="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93E418-FBE8-4DE2-A78B-A94997008002}" type="datetimeFigureOut">
              <a:rPr lang="en-US" smtClean="0"/>
              <a:pPr/>
              <a:t>6/9/2015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B81B71-A54A-4531-9F60-B48B5F63184D}" type="slidenum">
              <a:rPr lang="en-US" smtClean="0"/>
              <a:pPr/>
              <a:t>‹#›</a:t>
            </a:fld>
            <a:endParaRPr lang="en-US"/>
          </a:p>
        </p:txBody>
      </p:sp>
    </p:spTree>
    <p:extLst>
      <p:ext uri="{BB962C8B-B14F-4D97-AF65-F5344CB8AC3E}">
        <p14:creationId xmlns:p14="http://schemas.microsoft.com/office/powerpoint/2010/main" val="17114237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1BEC7D-8F3E-4C38-AD55-7699507DA5A1}" type="datetimeFigureOut">
              <a:rPr lang="en-US" smtClean="0"/>
              <a:pPr/>
              <a:t>6/9/2015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E36DBD-3F67-4760-A4FA-3062BF3A029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1BEC7D-8F3E-4C38-AD55-7699507DA5A1}" type="datetimeFigureOut">
              <a:rPr lang="en-US" smtClean="0"/>
              <a:pPr/>
              <a:t>6/9/2015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E36DBD-3F67-4760-A4FA-3062BF3A029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1BEC7D-8F3E-4C38-AD55-7699507DA5A1}" type="datetimeFigureOut">
              <a:rPr lang="en-US" smtClean="0"/>
              <a:pPr/>
              <a:t>6/9/2015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E36DBD-3F67-4760-A4FA-3062BF3A029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1BEC7D-8F3E-4C38-AD55-7699507DA5A1}" type="datetimeFigureOut">
              <a:rPr lang="en-US" smtClean="0"/>
              <a:pPr/>
              <a:t>6/9/2015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E36DBD-3F67-4760-A4FA-3062BF3A029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1BEC7D-8F3E-4C38-AD55-7699507DA5A1}" type="datetimeFigureOut">
              <a:rPr lang="en-US" smtClean="0"/>
              <a:pPr/>
              <a:t>6/9/2015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E36DBD-3F67-4760-A4FA-3062BF3A029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1BEC7D-8F3E-4C38-AD55-7699507DA5A1}" type="datetimeFigureOut">
              <a:rPr lang="en-US" smtClean="0"/>
              <a:pPr/>
              <a:t>6/9/2015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E36DBD-3F67-4760-A4FA-3062BF3A029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1BEC7D-8F3E-4C38-AD55-7699507DA5A1}" type="datetimeFigureOut">
              <a:rPr lang="en-US" smtClean="0"/>
              <a:pPr/>
              <a:t>6/9/2015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E36DBD-3F67-4760-A4FA-3062BF3A029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1BEC7D-8F3E-4C38-AD55-7699507DA5A1}" type="datetimeFigureOut">
              <a:rPr lang="en-US" smtClean="0"/>
              <a:pPr/>
              <a:t>6/9/2015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E36DBD-3F67-4760-A4FA-3062BF3A029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1BEC7D-8F3E-4C38-AD55-7699507DA5A1}" type="datetimeFigureOut">
              <a:rPr lang="en-US" smtClean="0"/>
              <a:pPr/>
              <a:t>6/9/2015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E36DBD-3F67-4760-A4FA-3062BF3A029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1BEC7D-8F3E-4C38-AD55-7699507DA5A1}" type="datetimeFigureOut">
              <a:rPr lang="en-US" smtClean="0"/>
              <a:pPr/>
              <a:t>6/9/2015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E36DBD-3F67-4760-A4FA-3062BF3A029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1BEC7D-8F3E-4C38-AD55-7699507DA5A1}" type="datetimeFigureOut">
              <a:rPr lang="en-US" smtClean="0"/>
              <a:pPr/>
              <a:t>6/9/2015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E36DBD-3F67-4760-A4FA-3062BF3A029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1BEC7D-8F3E-4C38-AD55-7699507DA5A1}" type="datetimeFigureOut">
              <a:rPr lang="en-US" smtClean="0"/>
              <a:pPr/>
              <a:t>6/9/2015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E36DBD-3F67-4760-A4FA-3062BF3A029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CAcQjRw&amp;url=http://www.kingsailfishmounts.com/30inch-blueline-tilefish-mount-p-1015.html&amp;ei=Kz1zVc_vG4H6sQXC1oKYDg&amp;bvm=bv.95039771,d.aWw&amp;psig=AFQjCNE2G0aikbFvuwBsQqIhi99cTdAGqQ&amp;ust=1433702046027951"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CAcQjRw&amp;url=http://www.kingsailfishmounts.com/30inch-blueline-tilefish-mount-p-1015.html&amp;ei=Kz1zVc_vG4H6sQXC1oKYDg&amp;bvm=bv.95039771,d.aWw&amp;psig=AFQjCNE2G0aikbFvuwBsQqIhi99cTdAGqQ&amp;ust=1433702046027951"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CAcQjRw&amp;url=http://www.kingsailfishmounts.com/30inch-blueline-tilefish-mount-p-1015.html&amp;ei=Kz1zVc_vG4H6sQXC1oKYDg&amp;bvm=bv.95039771,d.aWw&amp;psig=AFQjCNE2G0aikbFvuwBsQqIhi99cTdAGqQ&amp;ust=1433702046027951"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CAcQjRw&amp;url=http://www.kingsailfishmounts.com/30inch-blueline-tilefish-mount-p-1015.html&amp;ei=Kz1zVc_vG4H6sQXC1oKYDg&amp;bvm=bv.95039771,d.aWw&amp;psig=AFQjCNE2G0aikbFvuwBsQqIhi99cTdAGqQ&amp;ust=1433702046027951"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381000"/>
            <a:ext cx="9144000" cy="707886"/>
          </a:xfrm>
          <a:prstGeom prst="rect">
            <a:avLst/>
          </a:prstGeom>
          <a:solidFill>
            <a:schemeClr val="tx2"/>
          </a:solidFill>
        </p:spPr>
        <p:txBody>
          <a:bodyPr wrap="square" rtlCol="0">
            <a:spAutoFit/>
          </a:bodyPr>
          <a:lstStyle/>
          <a:p>
            <a:pPr algn="ctr"/>
            <a:r>
              <a:rPr lang="en-US" sz="2400" cap="small" dirty="0" smtClean="0">
                <a:solidFill>
                  <a:schemeClr val="bg1"/>
                </a:solidFill>
                <a:latin typeface="Candara" pitchFamily="34" charset="0"/>
                <a:cs typeface="Leelawadee" pitchFamily="34" charset="-34"/>
              </a:rPr>
              <a:t>SAFMC Meeting – June 2015</a:t>
            </a:r>
            <a:r>
              <a:rPr lang="en-US" sz="3200" cap="small" dirty="0" smtClean="0">
                <a:solidFill>
                  <a:schemeClr val="bg1"/>
                </a:solidFill>
                <a:latin typeface="Cambria" pitchFamily="18" charset="0"/>
              </a:rPr>
              <a:t> </a:t>
            </a:r>
          </a:p>
          <a:p>
            <a:pPr algn="ctr"/>
            <a:endParaRPr lang="en-US" sz="800" dirty="0">
              <a:solidFill>
                <a:schemeClr val="bg1"/>
              </a:solidFill>
              <a:latin typeface="Cambria" pitchFamily="18" charset="0"/>
            </a:endParaRPr>
          </a:p>
        </p:txBody>
      </p:sp>
      <p:sp>
        <p:nvSpPr>
          <p:cNvPr id="7" name="Rectangle 6"/>
          <p:cNvSpPr/>
          <p:nvPr/>
        </p:nvSpPr>
        <p:spPr>
          <a:xfrm>
            <a:off x="2819400" y="5181600"/>
            <a:ext cx="25908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2"/>
          <p:cNvSpPr txBox="1">
            <a:spLocks noChangeArrowheads="1"/>
          </p:cNvSpPr>
          <p:nvPr/>
        </p:nvSpPr>
        <p:spPr>
          <a:xfrm>
            <a:off x="1447800" y="4038600"/>
            <a:ext cx="6553200" cy="2590800"/>
          </a:xfrm>
          <a:prstGeom prst="rect">
            <a:avLst/>
          </a:prstGeom>
          <a:noFill/>
        </p:spPr>
        <p:txBody>
          <a:bodyPr/>
          <a:lstStyle/>
          <a:p>
            <a:pPr lvl="0" algn="ctr">
              <a:spcBef>
                <a:spcPct val="0"/>
              </a:spcBef>
              <a:spcAft>
                <a:spcPts val="1200"/>
              </a:spcAft>
              <a:defRPr/>
            </a:pPr>
            <a:r>
              <a:rPr lang="en-US" sz="3200" b="1" dirty="0" smtClean="0">
                <a:cs typeface="Leelawadee" pitchFamily="34" charset="-34"/>
              </a:rPr>
              <a:t>SSC Report</a:t>
            </a:r>
          </a:p>
          <a:p>
            <a:pPr algn="ctr"/>
            <a:r>
              <a:rPr lang="en-US" sz="2400" b="1" dirty="0" smtClean="0">
                <a:cs typeface="Leelawadee" pitchFamily="34" charset="-34"/>
              </a:rPr>
              <a:t>April </a:t>
            </a:r>
            <a:r>
              <a:rPr lang="en-US" sz="2400" b="1" dirty="0" smtClean="0"/>
              <a:t>28 </a:t>
            </a:r>
            <a:r>
              <a:rPr lang="en-US" sz="2400" b="1" dirty="0"/>
              <a:t>- 30, 2015 </a:t>
            </a:r>
            <a:r>
              <a:rPr lang="en-US" sz="2400" b="1" dirty="0" smtClean="0">
                <a:cs typeface="Leelawadee" pitchFamily="34" charset="-34"/>
              </a:rPr>
              <a:t>Meeting</a:t>
            </a:r>
          </a:p>
          <a:p>
            <a:pPr algn="ctr"/>
            <a:r>
              <a:rPr lang="en-US" sz="2400" b="1" dirty="0" smtClean="0">
                <a:cs typeface="Leelawadee" pitchFamily="34" charset="-34"/>
              </a:rPr>
              <a:t>Crowne Plaza</a:t>
            </a:r>
          </a:p>
          <a:p>
            <a:pPr algn="ctr"/>
            <a:r>
              <a:rPr lang="en-US" sz="2400" b="1" dirty="0" smtClean="0">
                <a:cs typeface="Leelawadee" pitchFamily="34" charset="-34"/>
              </a:rPr>
              <a:t>North Charleston, SC</a:t>
            </a:r>
          </a:p>
        </p:txBody>
      </p:sp>
      <p:pic>
        <p:nvPicPr>
          <p:cNvPr id="8" name="Picture 15" descr="Test color logo"/>
          <p:cNvPicPr>
            <a:picLocks noChangeAspect="1" noChangeArrowheads="1"/>
          </p:cNvPicPr>
          <p:nvPr/>
        </p:nvPicPr>
        <p:blipFill>
          <a:blip r:embed="rId2" cstate="print"/>
          <a:srcRect/>
          <a:stretch>
            <a:fillRect/>
          </a:stretch>
        </p:blipFill>
        <p:spPr bwMode="auto">
          <a:xfrm>
            <a:off x="3629516" y="1796558"/>
            <a:ext cx="1933084" cy="193724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52600" y="381000"/>
            <a:ext cx="6172200" cy="830997"/>
          </a:xfrm>
          <a:prstGeom prst="rect">
            <a:avLst/>
          </a:prstGeom>
          <a:noFill/>
        </p:spPr>
        <p:txBody>
          <a:bodyPr wrap="square" rtlCol="0">
            <a:spAutoFit/>
          </a:bodyPr>
          <a:lstStyle/>
          <a:p>
            <a:pPr algn="ctr"/>
            <a:r>
              <a:rPr lang="en-US" sz="2400" b="1" dirty="0" smtClean="0"/>
              <a:t>    </a:t>
            </a:r>
            <a:r>
              <a:rPr lang="en-US" sz="2400" b="1" dirty="0" smtClean="0">
                <a:solidFill>
                  <a:srgbClr val="000000"/>
                </a:solidFill>
                <a:latin typeface="Tahoma" panose="020B0604030504040204" pitchFamily="34" charset="0"/>
              </a:rPr>
              <a:t>GEOGRAPHIC </a:t>
            </a:r>
            <a:r>
              <a:rPr lang="en-US" sz="2400" b="1" dirty="0">
                <a:solidFill>
                  <a:srgbClr val="000000"/>
                </a:solidFill>
                <a:latin typeface="Tahoma" panose="020B0604030504040204" pitchFamily="34" charset="0"/>
              </a:rPr>
              <a:t>RANGE OF THE SEDAR 32 TILEFISH ASSESSMENT </a:t>
            </a:r>
            <a:endParaRPr lang="en-US" sz="2000" b="1" cap="small" dirty="0" smtClean="0"/>
          </a:p>
        </p:txBody>
      </p:sp>
      <p:pic>
        <p:nvPicPr>
          <p:cNvPr id="6" name="Picture 15" descr="Test color logo"/>
          <p:cNvPicPr>
            <a:picLocks noChangeAspect="1" noChangeArrowheads="1"/>
          </p:cNvPicPr>
          <p:nvPr/>
        </p:nvPicPr>
        <p:blipFill>
          <a:blip r:embed="rId2" cstate="print"/>
          <a:srcRect/>
          <a:stretch>
            <a:fillRect/>
          </a:stretch>
        </p:blipFill>
        <p:spPr bwMode="auto">
          <a:xfrm>
            <a:off x="457200" y="228600"/>
            <a:ext cx="912437" cy="914400"/>
          </a:xfrm>
          <a:prstGeom prst="rect">
            <a:avLst/>
          </a:prstGeom>
          <a:noFill/>
          <a:ln w="9525">
            <a:noFill/>
            <a:miter lim="800000"/>
            <a:headEnd/>
            <a:tailEnd/>
          </a:ln>
        </p:spPr>
      </p:pic>
      <p:sp>
        <p:nvSpPr>
          <p:cNvPr id="9" name="Content Placeholder 2"/>
          <p:cNvSpPr txBox="1">
            <a:spLocks/>
          </p:cNvSpPr>
          <p:nvPr/>
        </p:nvSpPr>
        <p:spPr>
          <a:xfrm>
            <a:off x="609600" y="1600200"/>
            <a:ext cx="7924800" cy="4724400"/>
          </a:xfrm>
          <a:prstGeom prst="rect">
            <a:avLst/>
          </a:prstGeom>
        </p:spPr>
        <p:txBody>
          <a:bodyPr>
            <a:noAutofit/>
          </a:bodyPr>
          <a:lstStyle/>
          <a:p>
            <a:pPr lvl="0">
              <a:spcAft>
                <a:spcPts val="1200"/>
              </a:spcAft>
              <a:defRPr/>
            </a:pPr>
            <a:r>
              <a:rPr lang="en-US" sz="2400" b="1" dirty="0" smtClean="0"/>
              <a:t>Council Motion (March 2015):</a:t>
            </a:r>
          </a:p>
          <a:p>
            <a:pPr lvl="0">
              <a:spcAft>
                <a:spcPts val="1200"/>
              </a:spcAft>
              <a:defRPr/>
            </a:pPr>
            <a:r>
              <a:rPr lang="en-US" sz="2400" i="1" dirty="0" smtClean="0"/>
              <a:t>DIRECT </a:t>
            </a:r>
            <a:r>
              <a:rPr lang="en-US" sz="2400" i="1" dirty="0"/>
              <a:t>THAT THE SSC DETERMINE, AT ITS APRIL 2015 MEETING, THE GEOGRAPHIC RANGE COVERED BY THE SEDAR 32 ASSESSMENT. IF WARRANTED, REQUEST EMERGENCY ACTION TO EXTEND REGULATIONS PROPOSED IN AMENDMENT 32, ONCE THE AMENDMENT IS APPROVED, TO THE AREAS THAT THE SSC CONSIDERS ARE REPRESENTED BY THE STOCK ASSESSMENT. </a:t>
            </a:r>
            <a:endParaRPr lang="en-US" sz="2300" dirty="0" smtClean="0"/>
          </a:p>
        </p:txBody>
      </p:sp>
      <p:pic>
        <p:nvPicPr>
          <p:cNvPr id="1026" name="Picture 2" descr="http://www.kingsailfishmounts.com/30-inch-Blueline-Tilefish-mount-p-1015.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5638799" y="4960947"/>
            <a:ext cx="3106947" cy="170346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52600" y="381000"/>
            <a:ext cx="6172200" cy="830997"/>
          </a:xfrm>
          <a:prstGeom prst="rect">
            <a:avLst/>
          </a:prstGeom>
          <a:noFill/>
        </p:spPr>
        <p:txBody>
          <a:bodyPr wrap="square" rtlCol="0">
            <a:spAutoFit/>
          </a:bodyPr>
          <a:lstStyle/>
          <a:p>
            <a:pPr algn="ctr"/>
            <a:r>
              <a:rPr lang="en-US" sz="2400" b="1" dirty="0" smtClean="0"/>
              <a:t>    </a:t>
            </a:r>
            <a:r>
              <a:rPr lang="en-US" sz="2400" b="1" dirty="0" smtClean="0">
                <a:solidFill>
                  <a:srgbClr val="000000"/>
                </a:solidFill>
                <a:latin typeface="Tahoma" panose="020B0604030504040204" pitchFamily="34" charset="0"/>
              </a:rPr>
              <a:t>GEOGRAPHIC </a:t>
            </a:r>
            <a:r>
              <a:rPr lang="en-US" sz="2400" b="1" dirty="0">
                <a:solidFill>
                  <a:srgbClr val="000000"/>
                </a:solidFill>
                <a:latin typeface="Tahoma" panose="020B0604030504040204" pitchFamily="34" charset="0"/>
              </a:rPr>
              <a:t>RANGE OF THE SEDAR 32 TILEFISH ASSESSMENT </a:t>
            </a:r>
            <a:endParaRPr lang="en-US" sz="2000" b="1" cap="small" dirty="0" smtClean="0"/>
          </a:p>
        </p:txBody>
      </p:sp>
      <p:pic>
        <p:nvPicPr>
          <p:cNvPr id="6" name="Picture 15" descr="Test color logo"/>
          <p:cNvPicPr>
            <a:picLocks noChangeAspect="1" noChangeArrowheads="1"/>
          </p:cNvPicPr>
          <p:nvPr/>
        </p:nvPicPr>
        <p:blipFill>
          <a:blip r:embed="rId2" cstate="print"/>
          <a:srcRect/>
          <a:stretch>
            <a:fillRect/>
          </a:stretch>
        </p:blipFill>
        <p:spPr bwMode="auto">
          <a:xfrm>
            <a:off x="457200" y="228600"/>
            <a:ext cx="912437" cy="914400"/>
          </a:xfrm>
          <a:prstGeom prst="rect">
            <a:avLst/>
          </a:prstGeom>
          <a:noFill/>
          <a:ln w="9525">
            <a:noFill/>
            <a:miter lim="800000"/>
            <a:headEnd/>
            <a:tailEnd/>
          </a:ln>
        </p:spPr>
      </p:pic>
      <p:sp>
        <p:nvSpPr>
          <p:cNvPr id="9" name="Content Placeholder 2"/>
          <p:cNvSpPr txBox="1">
            <a:spLocks/>
          </p:cNvSpPr>
          <p:nvPr/>
        </p:nvSpPr>
        <p:spPr>
          <a:xfrm>
            <a:off x="609600" y="1524000"/>
            <a:ext cx="7772400" cy="4800600"/>
          </a:xfrm>
          <a:prstGeom prst="rect">
            <a:avLst/>
          </a:prstGeom>
        </p:spPr>
        <p:txBody>
          <a:bodyPr>
            <a:noAutofit/>
          </a:bodyPr>
          <a:lstStyle/>
          <a:p>
            <a:pPr marL="342900" lvl="0" indent="-342900">
              <a:spcAft>
                <a:spcPts val="2400"/>
              </a:spcAft>
              <a:buFont typeface="Arial" pitchFamily="34" charset="0"/>
              <a:buChar char="•"/>
              <a:defRPr/>
            </a:pPr>
            <a:r>
              <a:rPr lang="en-US" sz="2400" dirty="0"/>
              <a:t>The SSC </a:t>
            </a:r>
            <a:r>
              <a:rPr lang="en-US" sz="2400" dirty="0" smtClean="0"/>
              <a:t>concluded </a:t>
            </a:r>
            <a:r>
              <a:rPr lang="en-US" sz="2400" dirty="0"/>
              <a:t>that the SEDAR 32 assessment applies to the entire coast-wide blueline tilefish stock and that the </a:t>
            </a:r>
            <a:r>
              <a:rPr lang="en-US" sz="2400" dirty="0" smtClean="0"/>
              <a:t>assessment </a:t>
            </a:r>
            <a:r>
              <a:rPr lang="en-US" sz="2400" dirty="0"/>
              <a:t>is considered the best available </a:t>
            </a:r>
            <a:r>
              <a:rPr lang="en-US" sz="2400" dirty="0" smtClean="0"/>
              <a:t>scientific </a:t>
            </a:r>
            <a:r>
              <a:rPr lang="en-US" sz="2400" dirty="0"/>
              <a:t>information </a:t>
            </a:r>
            <a:r>
              <a:rPr lang="en-US" sz="2400" dirty="0" smtClean="0"/>
              <a:t>(B</a:t>
            </a:r>
            <a:r>
              <a:rPr lang="en-US" sz="2400" dirty="0"/>
              <a:t>A</a:t>
            </a:r>
            <a:r>
              <a:rPr lang="en-US" sz="2400" dirty="0" smtClean="0"/>
              <a:t>SI) </a:t>
            </a:r>
            <a:r>
              <a:rPr lang="en-US" sz="2400" dirty="0"/>
              <a:t>at the time it was </a:t>
            </a:r>
            <a:r>
              <a:rPr lang="en-US" sz="2400" dirty="0" smtClean="0"/>
              <a:t>produced</a:t>
            </a:r>
          </a:p>
          <a:p>
            <a:pPr marL="342900" lvl="0" indent="-342900">
              <a:spcAft>
                <a:spcPts val="1200"/>
              </a:spcAft>
              <a:buFont typeface="Arial" pitchFamily="34" charset="0"/>
              <a:buChar char="•"/>
              <a:defRPr/>
            </a:pPr>
            <a:r>
              <a:rPr lang="en-US" sz="2400" dirty="0" smtClean="0"/>
              <a:t>However, the SSC decided to hold a webinar meeting on June 3</a:t>
            </a:r>
            <a:r>
              <a:rPr lang="en-US" sz="2400" baseline="30000" dirty="0" smtClean="0"/>
              <a:t>rd</a:t>
            </a:r>
            <a:r>
              <a:rPr lang="en-US" sz="2400" dirty="0" smtClean="0"/>
              <a:t> to discuss concerns re. the projections</a:t>
            </a:r>
            <a:endParaRPr lang="en-US" sz="2300" dirty="0" smtClean="0"/>
          </a:p>
        </p:txBody>
      </p:sp>
      <p:pic>
        <p:nvPicPr>
          <p:cNvPr id="1026" name="Picture 2" descr="http://www.kingsailfishmounts.com/30-inch-Blueline-Tilefish-mount-p-1015.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5486400" y="4902247"/>
            <a:ext cx="3106947" cy="1703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70347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5" descr="Test color logo"/>
          <p:cNvPicPr>
            <a:picLocks noChangeAspect="1" noChangeArrowheads="1"/>
          </p:cNvPicPr>
          <p:nvPr/>
        </p:nvPicPr>
        <p:blipFill>
          <a:blip r:embed="rId2" cstate="print"/>
          <a:srcRect/>
          <a:stretch>
            <a:fillRect/>
          </a:stretch>
        </p:blipFill>
        <p:spPr bwMode="auto">
          <a:xfrm>
            <a:off x="457200" y="228600"/>
            <a:ext cx="912437" cy="914400"/>
          </a:xfrm>
          <a:prstGeom prst="rect">
            <a:avLst/>
          </a:prstGeom>
          <a:noFill/>
          <a:ln w="9525">
            <a:noFill/>
            <a:miter lim="800000"/>
            <a:headEnd/>
            <a:tailEnd/>
          </a:ln>
        </p:spPr>
      </p:pic>
      <p:sp>
        <p:nvSpPr>
          <p:cNvPr id="9" name="Content Placeholder 2"/>
          <p:cNvSpPr txBox="1">
            <a:spLocks/>
          </p:cNvSpPr>
          <p:nvPr/>
        </p:nvSpPr>
        <p:spPr>
          <a:xfrm>
            <a:off x="609600" y="1371600"/>
            <a:ext cx="7772400" cy="4876800"/>
          </a:xfrm>
          <a:prstGeom prst="rect">
            <a:avLst/>
          </a:prstGeom>
        </p:spPr>
        <p:txBody>
          <a:bodyPr>
            <a:noAutofit/>
          </a:bodyPr>
          <a:lstStyle/>
          <a:p>
            <a:pPr lvl="0">
              <a:spcAft>
                <a:spcPts val="2400"/>
              </a:spcAft>
              <a:defRPr/>
            </a:pPr>
            <a:r>
              <a:rPr lang="en-US" sz="2300" b="1" dirty="0" smtClean="0"/>
              <a:t>SSC discussion and recommendations</a:t>
            </a:r>
            <a:r>
              <a:rPr lang="en-US" sz="2300" dirty="0" smtClean="0"/>
              <a:t>:</a:t>
            </a:r>
          </a:p>
          <a:p>
            <a:pPr marL="342900" lvl="0" indent="-342900">
              <a:spcAft>
                <a:spcPts val="1800"/>
              </a:spcAft>
              <a:buFont typeface="Arial" pitchFamily="34" charset="0"/>
              <a:buChar char="•"/>
              <a:defRPr/>
            </a:pPr>
            <a:r>
              <a:rPr lang="en-US" sz="2300" dirty="0" smtClean="0"/>
              <a:t>Projections were prepared using scientifically sound methodology and incorporating typical assumptions and uncertainties</a:t>
            </a:r>
          </a:p>
          <a:p>
            <a:pPr marL="342900" lvl="0" indent="-342900">
              <a:spcAft>
                <a:spcPts val="600"/>
              </a:spcAft>
              <a:buFont typeface="Arial" pitchFamily="34" charset="0"/>
              <a:buChar char="•"/>
              <a:defRPr/>
            </a:pPr>
            <a:r>
              <a:rPr lang="en-US" sz="2300" dirty="0" smtClean="0"/>
              <a:t>However, given:</a:t>
            </a:r>
          </a:p>
          <a:p>
            <a:pPr marL="914400" lvl="1" indent="-457200">
              <a:spcAft>
                <a:spcPts val="600"/>
              </a:spcAft>
              <a:buFont typeface="+mj-lt"/>
              <a:buAutoNum type="arabicPeriod"/>
              <a:defRPr/>
            </a:pPr>
            <a:r>
              <a:rPr lang="en-US" sz="2300" dirty="0"/>
              <a:t>C</a:t>
            </a:r>
            <a:r>
              <a:rPr lang="en-US" sz="2300" dirty="0" smtClean="0"/>
              <a:t>ontinued </a:t>
            </a:r>
            <a:r>
              <a:rPr lang="en-US" sz="2300" dirty="0"/>
              <a:t>shifts in the fishery since the assessment was </a:t>
            </a:r>
            <a:r>
              <a:rPr lang="en-US" sz="2300" dirty="0" smtClean="0"/>
              <a:t>completed</a:t>
            </a:r>
          </a:p>
          <a:p>
            <a:pPr marL="914400" lvl="1" indent="-457200">
              <a:spcAft>
                <a:spcPts val="1800"/>
              </a:spcAft>
              <a:buFont typeface="+mj-lt"/>
              <a:buAutoNum type="arabicPeriod"/>
              <a:defRPr/>
            </a:pPr>
            <a:r>
              <a:rPr lang="en-US" sz="2300" dirty="0" smtClean="0"/>
              <a:t>Potential </a:t>
            </a:r>
            <a:r>
              <a:rPr lang="en-US" sz="2300" dirty="0"/>
              <a:t>spatial patterns to the population and impacts of such patterns on </a:t>
            </a:r>
            <a:r>
              <a:rPr lang="en-US" sz="2300" dirty="0" smtClean="0"/>
              <a:t>productivity </a:t>
            </a:r>
          </a:p>
          <a:p>
            <a:pPr marL="457200" indent="-457200">
              <a:spcAft>
                <a:spcPts val="2400"/>
              </a:spcAft>
              <a:buFont typeface="Arial" panose="020B0604020202020204" pitchFamily="34" charset="0"/>
              <a:buChar char="•"/>
              <a:defRPr/>
            </a:pPr>
            <a:r>
              <a:rPr lang="en-US" sz="2300" dirty="0" smtClean="0"/>
              <a:t>SSC did not consider current projections as BASI</a:t>
            </a:r>
          </a:p>
        </p:txBody>
      </p:sp>
      <p:pic>
        <p:nvPicPr>
          <p:cNvPr id="1026" name="Picture 2" descr="http://www.kingsailfishmounts.com/30-inch-Blueline-Tilefish-mount-p-1015.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7239000" y="5673832"/>
            <a:ext cx="1735347" cy="951449"/>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524000" y="469555"/>
            <a:ext cx="6248400" cy="461665"/>
          </a:xfrm>
          <a:prstGeom prst="rect">
            <a:avLst/>
          </a:prstGeom>
          <a:noFill/>
        </p:spPr>
        <p:txBody>
          <a:bodyPr wrap="square" rtlCol="0">
            <a:spAutoFit/>
          </a:bodyPr>
          <a:lstStyle/>
          <a:p>
            <a:pPr algn="ctr"/>
            <a:r>
              <a:rPr lang="en-US" sz="2400" b="1" dirty="0" smtClean="0">
                <a:solidFill>
                  <a:srgbClr val="000000"/>
                </a:solidFill>
                <a:latin typeface="Tahoma" panose="020B0604030504040204" pitchFamily="34" charset="0"/>
              </a:rPr>
              <a:t>BLUELINE TILEFISH PROJECTIONS</a:t>
            </a:r>
            <a:endParaRPr lang="en-US" sz="2000" b="1" cap="small" dirty="0" smtClean="0"/>
          </a:p>
        </p:txBody>
      </p:sp>
    </p:spTree>
    <p:extLst>
      <p:ext uri="{BB962C8B-B14F-4D97-AF65-F5344CB8AC3E}">
        <p14:creationId xmlns:p14="http://schemas.microsoft.com/office/powerpoint/2010/main" val="29212745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5" descr="Test color logo"/>
          <p:cNvPicPr>
            <a:picLocks noChangeAspect="1" noChangeArrowheads="1"/>
          </p:cNvPicPr>
          <p:nvPr/>
        </p:nvPicPr>
        <p:blipFill>
          <a:blip r:embed="rId2" cstate="print"/>
          <a:srcRect/>
          <a:stretch>
            <a:fillRect/>
          </a:stretch>
        </p:blipFill>
        <p:spPr bwMode="auto">
          <a:xfrm>
            <a:off x="457200" y="228600"/>
            <a:ext cx="912437" cy="914400"/>
          </a:xfrm>
          <a:prstGeom prst="rect">
            <a:avLst/>
          </a:prstGeom>
          <a:noFill/>
          <a:ln w="9525">
            <a:noFill/>
            <a:miter lim="800000"/>
            <a:headEnd/>
            <a:tailEnd/>
          </a:ln>
        </p:spPr>
      </p:pic>
      <p:sp>
        <p:nvSpPr>
          <p:cNvPr id="9" name="Content Placeholder 2"/>
          <p:cNvSpPr txBox="1">
            <a:spLocks/>
          </p:cNvSpPr>
          <p:nvPr/>
        </p:nvSpPr>
        <p:spPr>
          <a:xfrm>
            <a:off x="609600" y="1371600"/>
            <a:ext cx="7772400" cy="4876800"/>
          </a:xfrm>
          <a:prstGeom prst="rect">
            <a:avLst/>
          </a:prstGeom>
        </p:spPr>
        <p:txBody>
          <a:bodyPr>
            <a:noAutofit/>
          </a:bodyPr>
          <a:lstStyle/>
          <a:p>
            <a:pPr lvl="0">
              <a:spcAft>
                <a:spcPts val="2400"/>
              </a:spcAft>
              <a:defRPr/>
            </a:pPr>
            <a:r>
              <a:rPr lang="en-US" sz="2300" b="1" dirty="0" smtClean="0"/>
              <a:t>SSC discussion and recommendations</a:t>
            </a:r>
            <a:r>
              <a:rPr lang="en-US" sz="2300" dirty="0" smtClean="0"/>
              <a:t>:</a:t>
            </a:r>
          </a:p>
          <a:p>
            <a:pPr marL="342900" indent="-342900">
              <a:buFont typeface="Arial" panose="020B0604020202020204" pitchFamily="34" charset="0"/>
              <a:buChar char="•"/>
            </a:pPr>
            <a:r>
              <a:rPr lang="en-US" sz="2300" dirty="0" smtClean="0"/>
              <a:t>SSC Requests </a:t>
            </a:r>
            <a:r>
              <a:rPr lang="en-US" sz="2300" dirty="0"/>
              <a:t>that </a:t>
            </a:r>
            <a:r>
              <a:rPr lang="en-US" sz="2300" dirty="0" smtClean="0"/>
              <a:t>SEFSC revise </a:t>
            </a:r>
            <a:r>
              <a:rPr lang="en-US" sz="2300" dirty="0"/>
              <a:t>the projections to </a:t>
            </a:r>
            <a:r>
              <a:rPr lang="en-US" sz="2300" dirty="0" smtClean="0"/>
              <a:t>include: observed </a:t>
            </a:r>
            <a:r>
              <a:rPr lang="en-US" sz="2300" dirty="0"/>
              <a:t>landings through 2014 and the best estimate </a:t>
            </a:r>
            <a:r>
              <a:rPr lang="en-US" sz="2300"/>
              <a:t>of </a:t>
            </a:r>
            <a:r>
              <a:rPr lang="en-US" sz="2300" smtClean="0"/>
              <a:t>landings </a:t>
            </a:r>
            <a:r>
              <a:rPr lang="en-US" sz="2300" dirty="0"/>
              <a:t>for 2015 to provide OFL based on P*=50% and ABC based on fishing at P*=30</a:t>
            </a:r>
            <a:r>
              <a:rPr lang="en-US" sz="2300" dirty="0" smtClean="0"/>
              <a:t>%</a:t>
            </a:r>
          </a:p>
          <a:p>
            <a:pPr marL="342900" indent="-342900">
              <a:buFont typeface="Arial" panose="020B0604020202020204" pitchFamily="34" charset="0"/>
              <a:buChar char="•"/>
            </a:pPr>
            <a:endParaRPr lang="en-US" sz="2300" dirty="0" smtClean="0"/>
          </a:p>
          <a:p>
            <a:pPr marL="342900" indent="-342900">
              <a:spcAft>
                <a:spcPts val="600"/>
              </a:spcAft>
              <a:buFont typeface="Arial" panose="020B0604020202020204" pitchFamily="34" charset="0"/>
              <a:buChar char="•"/>
            </a:pPr>
            <a:r>
              <a:rPr lang="en-US" sz="2300" dirty="0"/>
              <a:t>Further exploratory projections are required to address productivity-spatial shift </a:t>
            </a:r>
            <a:r>
              <a:rPr lang="en-US" sz="2300" dirty="0" smtClean="0"/>
              <a:t>issues:</a:t>
            </a:r>
          </a:p>
          <a:p>
            <a:pPr marL="800100" lvl="1" indent="-342900">
              <a:buFont typeface="Arial" panose="020B0604020202020204" pitchFamily="34" charset="0"/>
              <a:buChar char="•"/>
            </a:pPr>
            <a:r>
              <a:rPr lang="en-US" sz="2300" dirty="0" smtClean="0"/>
              <a:t>SSC discussed </a:t>
            </a:r>
            <a:r>
              <a:rPr lang="en-US" sz="2300" dirty="0"/>
              <a:t>developing alternatives based on varying recruitment levels, similar to the scenarios provided recently for king mackerel to address uncertainty in recent productivity </a:t>
            </a:r>
            <a:r>
              <a:rPr lang="en-US" sz="2300" dirty="0" smtClean="0"/>
              <a:t>trends</a:t>
            </a:r>
            <a:endParaRPr lang="en-US" sz="2300" dirty="0"/>
          </a:p>
        </p:txBody>
      </p:sp>
      <p:pic>
        <p:nvPicPr>
          <p:cNvPr id="1026" name="Picture 2" descr="http://www.kingsailfishmounts.com/30-inch-Blueline-Tilefish-mount-p-1015.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7239000" y="5867400"/>
            <a:ext cx="1735347" cy="951449"/>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524000" y="469555"/>
            <a:ext cx="6248400" cy="461665"/>
          </a:xfrm>
          <a:prstGeom prst="rect">
            <a:avLst/>
          </a:prstGeom>
          <a:noFill/>
        </p:spPr>
        <p:txBody>
          <a:bodyPr wrap="square" rtlCol="0">
            <a:spAutoFit/>
          </a:bodyPr>
          <a:lstStyle/>
          <a:p>
            <a:pPr algn="ctr"/>
            <a:r>
              <a:rPr lang="en-US" sz="2400" b="1" dirty="0" smtClean="0">
                <a:solidFill>
                  <a:srgbClr val="000000"/>
                </a:solidFill>
                <a:latin typeface="Tahoma" panose="020B0604030504040204" pitchFamily="34" charset="0"/>
              </a:rPr>
              <a:t>BLUELINE TILEFISH PROJECTIONS</a:t>
            </a:r>
            <a:endParaRPr lang="en-US" sz="2000" b="1" cap="small" dirty="0" smtClean="0"/>
          </a:p>
        </p:txBody>
      </p:sp>
    </p:spTree>
    <p:extLst>
      <p:ext uri="{BB962C8B-B14F-4D97-AF65-F5344CB8AC3E}">
        <p14:creationId xmlns:p14="http://schemas.microsoft.com/office/powerpoint/2010/main" val="24457668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5" descr="Test color logo"/>
          <p:cNvPicPr>
            <a:picLocks noChangeAspect="1" noChangeArrowheads="1"/>
          </p:cNvPicPr>
          <p:nvPr/>
        </p:nvPicPr>
        <p:blipFill>
          <a:blip r:embed="rId2" cstate="print"/>
          <a:srcRect/>
          <a:stretch>
            <a:fillRect/>
          </a:stretch>
        </p:blipFill>
        <p:spPr bwMode="auto">
          <a:xfrm>
            <a:off x="432486" y="313297"/>
            <a:ext cx="912437" cy="914400"/>
          </a:xfrm>
          <a:prstGeom prst="rect">
            <a:avLst/>
          </a:prstGeom>
          <a:noFill/>
          <a:ln w="9525">
            <a:noFill/>
            <a:miter lim="800000"/>
            <a:headEnd/>
            <a:tailEnd/>
          </a:ln>
        </p:spPr>
      </p:pic>
      <p:sp>
        <p:nvSpPr>
          <p:cNvPr id="9" name="Content Placeholder 2"/>
          <p:cNvSpPr txBox="1">
            <a:spLocks/>
          </p:cNvSpPr>
          <p:nvPr/>
        </p:nvSpPr>
        <p:spPr>
          <a:xfrm>
            <a:off x="685800" y="1219200"/>
            <a:ext cx="7924800" cy="4876800"/>
          </a:xfrm>
          <a:prstGeom prst="rect">
            <a:avLst/>
          </a:prstGeom>
        </p:spPr>
        <p:txBody>
          <a:bodyPr>
            <a:noAutofit/>
          </a:bodyPr>
          <a:lstStyle/>
          <a:p>
            <a:pPr marL="1257300" lvl="2" indent="-342900">
              <a:spcAft>
                <a:spcPts val="2400"/>
              </a:spcAft>
              <a:defRPr/>
            </a:pPr>
            <a:endParaRPr lang="en-US" sz="2400" dirty="0" smtClean="0"/>
          </a:p>
        </p:txBody>
      </p:sp>
      <p:sp>
        <p:nvSpPr>
          <p:cNvPr id="8" name="Content Placeholder 2"/>
          <p:cNvSpPr txBox="1">
            <a:spLocks/>
          </p:cNvSpPr>
          <p:nvPr/>
        </p:nvSpPr>
        <p:spPr>
          <a:xfrm>
            <a:off x="667265" y="1828800"/>
            <a:ext cx="7772400" cy="2469968"/>
          </a:xfrm>
          <a:prstGeom prst="rect">
            <a:avLst/>
          </a:prstGeom>
        </p:spPr>
        <p:txBody>
          <a:bodyPr>
            <a:noAutofit/>
          </a:bodyPr>
          <a:lstStyle/>
          <a:p>
            <a:pPr marL="342900" lvl="0" indent="-342900">
              <a:spcAft>
                <a:spcPts val="1200"/>
              </a:spcAft>
              <a:buFont typeface="Arial" pitchFamily="34" charset="0"/>
              <a:buChar char="•"/>
              <a:defRPr/>
            </a:pPr>
            <a:r>
              <a:rPr lang="en-US" sz="2400" dirty="0" smtClean="0"/>
              <a:t>Stock not overfished, not undergoing overfishing</a:t>
            </a:r>
          </a:p>
          <a:p>
            <a:pPr marL="342900" lvl="0" indent="-342900">
              <a:spcAft>
                <a:spcPts val="1200"/>
              </a:spcAft>
              <a:buFont typeface="Arial" pitchFamily="34" charset="0"/>
              <a:buChar char="•"/>
              <a:defRPr/>
            </a:pPr>
            <a:r>
              <a:rPr lang="en-US" sz="2400" dirty="0" smtClean="0"/>
              <a:t>Application of ABC control rule </a:t>
            </a:r>
            <a:r>
              <a:rPr lang="en-US" sz="2400" dirty="0" smtClean="0">
                <a:sym typeface="Symbol"/>
              </a:rPr>
              <a:t> </a:t>
            </a:r>
            <a:r>
              <a:rPr lang="en-US" sz="2400" dirty="0" smtClean="0"/>
              <a:t>P* = 30%</a:t>
            </a:r>
          </a:p>
          <a:p>
            <a:pPr marL="342900" lvl="0" indent="-342900">
              <a:spcAft>
                <a:spcPts val="1200"/>
              </a:spcAft>
              <a:buFont typeface="Arial" pitchFamily="34" charset="0"/>
              <a:buChar char="•"/>
              <a:defRPr/>
            </a:pPr>
            <a:r>
              <a:rPr lang="en-US" sz="2400" dirty="0"/>
              <a:t>The SSC recommends using 5-year projections at P*=50% for OFL and at P*=30% for </a:t>
            </a:r>
            <a:r>
              <a:rPr lang="en-US" sz="2400" dirty="0" smtClean="0"/>
              <a:t>ABC</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25013" y="5029200"/>
            <a:ext cx="2562933" cy="1342854"/>
          </a:xfrm>
          <a:prstGeom prst="rect">
            <a:avLst/>
          </a:prstGeom>
        </p:spPr>
      </p:pic>
      <p:sp>
        <p:nvSpPr>
          <p:cNvPr id="10" name="TextBox 9"/>
          <p:cNvSpPr txBox="1"/>
          <p:nvPr/>
        </p:nvSpPr>
        <p:spPr>
          <a:xfrm>
            <a:off x="1661002" y="547773"/>
            <a:ext cx="6974312" cy="461665"/>
          </a:xfrm>
          <a:prstGeom prst="rect">
            <a:avLst/>
          </a:prstGeom>
          <a:noFill/>
        </p:spPr>
        <p:txBody>
          <a:bodyPr wrap="square" rtlCol="0">
            <a:spAutoFit/>
          </a:bodyPr>
          <a:lstStyle/>
          <a:p>
            <a:pPr algn="ctr"/>
            <a:r>
              <a:rPr lang="en-US" sz="2400" b="1" dirty="0" smtClean="0">
                <a:solidFill>
                  <a:srgbClr val="000000"/>
                </a:solidFill>
                <a:latin typeface="Tahoma" panose="020B0604030504040204" pitchFamily="34" charset="0"/>
              </a:rPr>
              <a:t>MUTTON SNAPPER ASSESSMENT REVIEW</a:t>
            </a:r>
            <a:endParaRPr lang="en-US" sz="2000" b="1" cap="small"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5" descr="Test color logo"/>
          <p:cNvPicPr>
            <a:picLocks noChangeAspect="1" noChangeArrowheads="1"/>
          </p:cNvPicPr>
          <p:nvPr/>
        </p:nvPicPr>
        <p:blipFill>
          <a:blip r:embed="rId2" cstate="print"/>
          <a:srcRect/>
          <a:stretch>
            <a:fillRect/>
          </a:stretch>
        </p:blipFill>
        <p:spPr bwMode="auto">
          <a:xfrm>
            <a:off x="457200" y="228600"/>
            <a:ext cx="912437" cy="914400"/>
          </a:xfrm>
          <a:prstGeom prst="rect">
            <a:avLst/>
          </a:prstGeom>
          <a:noFill/>
          <a:ln w="9525">
            <a:noFill/>
            <a:miter lim="800000"/>
            <a:headEnd/>
            <a:tailEnd/>
          </a:ln>
        </p:spPr>
      </p:pic>
      <p:sp>
        <p:nvSpPr>
          <p:cNvPr id="9" name="Content Placeholder 2"/>
          <p:cNvSpPr txBox="1">
            <a:spLocks/>
          </p:cNvSpPr>
          <p:nvPr/>
        </p:nvSpPr>
        <p:spPr>
          <a:xfrm>
            <a:off x="685800" y="1219200"/>
            <a:ext cx="7924800" cy="4876800"/>
          </a:xfrm>
          <a:prstGeom prst="rect">
            <a:avLst/>
          </a:prstGeom>
        </p:spPr>
        <p:txBody>
          <a:bodyPr>
            <a:noAutofit/>
          </a:bodyPr>
          <a:lstStyle/>
          <a:p>
            <a:pPr marL="1257300" lvl="2" indent="-342900">
              <a:spcAft>
                <a:spcPts val="2400"/>
              </a:spcAft>
              <a:defRPr/>
            </a:pPr>
            <a:endParaRPr lang="en-US" sz="2400" dirty="0" smtClean="0"/>
          </a:p>
        </p:txBody>
      </p:sp>
      <p:sp>
        <p:nvSpPr>
          <p:cNvPr id="8" name="Content Placeholder 2"/>
          <p:cNvSpPr txBox="1">
            <a:spLocks/>
          </p:cNvSpPr>
          <p:nvPr/>
        </p:nvSpPr>
        <p:spPr>
          <a:xfrm>
            <a:off x="667265" y="1828800"/>
            <a:ext cx="7772400" cy="4572000"/>
          </a:xfrm>
          <a:prstGeom prst="rect">
            <a:avLst/>
          </a:prstGeom>
        </p:spPr>
        <p:txBody>
          <a:bodyPr>
            <a:noAutofit/>
          </a:bodyPr>
          <a:lstStyle/>
          <a:p>
            <a:pPr marL="342900" indent="-342900">
              <a:buFont typeface="Arial" panose="020B0604020202020204" pitchFamily="34" charset="0"/>
              <a:buChar char="•"/>
            </a:pPr>
            <a:endParaRPr lang="en-US" sz="2400" dirty="0" smtClean="0"/>
          </a:p>
        </p:txBody>
      </p:sp>
      <p:sp>
        <p:nvSpPr>
          <p:cNvPr id="10" name="TextBox 9"/>
          <p:cNvSpPr txBox="1"/>
          <p:nvPr/>
        </p:nvSpPr>
        <p:spPr>
          <a:xfrm>
            <a:off x="1524000" y="469555"/>
            <a:ext cx="6915665" cy="461665"/>
          </a:xfrm>
          <a:prstGeom prst="rect">
            <a:avLst/>
          </a:prstGeom>
          <a:noFill/>
        </p:spPr>
        <p:txBody>
          <a:bodyPr wrap="square" rtlCol="0">
            <a:spAutoFit/>
          </a:bodyPr>
          <a:lstStyle/>
          <a:p>
            <a:pPr algn="ctr"/>
            <a:r>
              <a:rPr lang="en-US" sz="2400" b="1" dirty="0" smtClean="0">
                <a:latin typeface="Tahoma" panose="020B0604030504040204" pitchFamily="34" charset="0"/>
                <a:ea typeface="Tahoma" panose="020B0604030504040204" pitchFamily="34" charset="0"/>
                <a:cs typeface="Tahoma" panose="020B0604030504040204" pitchFamily="34" charset="0"/>
              </a:rPr>
              <a:t>HOGFISH </a:t>
            </a:r>
            <a:r>
              <a:rPr lang="en-US" sz="2400" b="1" dirty="0">
                <a:latin typeface="Tahoma" panose="020B0604030504040204" pitchFamily="34" charset="0"/>
                <a:ea typeface="Tahoma" panose="020B0604030504040204" pitchFamily="34" charset="0"/>
                <a:cs typeface="Tahoma" panose="020B0604030504040204" pitchFamily="34" charset="0"/>
              </a:rPr>
              <a:t>PROJECTIONS </a:t>
            </a:r>
            <a:endParaRPr lang="en-US" sz="2400" dirty="0">
              <a:latin typeface="Tahoma" panose="020B0604030504040204" pitchFamily="34" charset="0"/>
              <a:ea typeface="Tahoma" panose="020B0604030504040204" pitchFamily="34" charset="0"/>
              <a:cs typeface="Tahoma" panose="020B0604030504040204" pitchFamily="34"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6858000" y="5128444"/>
            <a:ext cx="2012950" cy="1577156"/>
          </a:xfrm>
          <a:prstGeom prst="rect">
            <a:avLst/>
          </a:prstGeom>
        </p:spPr>
      </p:pic>
      <p:sp>
        <p:nvSpPr>
          <p:cNvPr id="11" name="Content Placeholder 2"/>
          <p:cNvSpPr txBox="1">
            <a:spLocks/>
          </p:cNvSpPr>
          <p:nvPr/>
        </p:nvSpPr>
        <p:spPr>
          <a:xfrm>
            <a:off x="609600" y="1371600"/>
            <a:ext cx="7772400" cy="5012380"/>
          </a:xfrm>
          <a:prstGeom prst="rect">
            <a:avLst/>
          </a:prstGeom>
        </p:spPr>
        <p:txBody>
          <a:bodyPr>
            <a:noAutofit/>
          </a:bodyPr>
          <a:lstStyle/>
          <a:p>
            <a:pPr marL="342900" lvl="0" indent="-342900">
              <a:spcAft>
                <a:spcPts val="1200"/>
              </a:spcAft>
              <a:buFont typeface="Arial" pitchFamily="34" charset="0"/>
              <a:buChar char="•"/>
              <a:defRPr/>
            </a:pPr>
            <a:r>
              <a:rPr lang="en-US" sz="2400" smtClean="0"/>
              <a:t>East FL/FL </a:t>
            </a:r>
            <a:r>
              <a:rPr lang="en-US" sz="2400" dirty="0" smtClean="0"/>
              <a:t>Keys stock overfished, undergoing overfishing</a:t>
            </a:r>
          </a:p>
          <a:p>
            <a:pPr marL="342900" lvl="0" indent="-342900">
              <a:spcAft>
                <a:spcPts val="1200"/>
              </a:spcAft>
              <a:buFont typeface="Arial" pitchFamily="34" charset="0"/>
              <a:buChar char="•"/>
              <a:defRPr/>
            </a:pPr>
            <a:r>
              <a:rPr lang="en-US" sz="2400" dirty="0" smtClean="0"/>
              <a:t>The </a:t>
            </a:r>
            <a:r>
              <a:rPr lang="en-US" sz="2400" dirty="0"/>
              <a:t>SSC </a:t>
            </a:r>
            <a:r>
              <a:rPr lang="en-US" sz="2400" dirty="0" smtClean="0"/>
              <a:t>reviewed projections at:</a:t>
            </a:r>
          </a:p>
          <a:p>
            <a:pPr marL="800100" lvl="1" indent="-342900">
              <a:spcAft>
                <a:spcPts val="600"/>
              </a:spcAft>
              <a:buFont typeface="Calibri" panose="020F0502020204030204" pitchFamily="34" charset="0"/>
              <a:buChar char="−"/>
            </a:pPr>
            <a:r>
              <a:rPr lang="en-US" sz="2000" dirty="0" smtClean="0"/>
              <a:t>F = 0 </a:t>
            </a:r>
            <a:endParaRPr lang="en-US" sz="2000" dirty="0"/>
          </a:p>
          <a:p>
            <a:pPr marL="800100" lvl="1" indent="-342900">
              <a:spcAft>
                <a:spcPts val="600"/>
              </a:spcAft>
              <a:buFont typeface="Calibri" panose="020F0502020204030204" pitchFamily="34" charset="0"/>
              <a:buChar char="−"/>
            </a:pPr>
            <a:r>
              <a:rPr lang="en-US" sz="2000" dirty="0" smtClean="0"/>
              <a:t>F = F</a:t>
            </a:r>
            <a:r>
              <a:rPr lang="en-US" sz="2000" baseline="-25000" dirty="0" smtClean="0"/>
              <a:t>Current</a:t>
            </a:r>
            <a:endParaRPr lang="en-US" sz="2000" dirty="0"/>
          </a:p>
          <a:p>
            <a:pPr marL="800100" lvl="1" indent="-342900">
              <a:spcAft>
                <a:spcPts val="600"/>
              </a:spcAft>
              <a:buFont typeface="Calibri" panose="020F0502020204030204" pitchFamily="34" charset="0"/>
              <a:buChar char="−"/>
            </a:pPr>
            <a:r>
              <a:rPr lang="en-US" sz="2000" dirty="0" smtClean="0"/>
              <a:t>F = 75%F</a:t>
            </a:r>
            <a:r>
              <a:rPr lang="en-US" sz="2000" baseline="-25000" dirty="0" smtClean="0"/>
              <a:t>MSY</a:t>
            </a:r>
            <a:endParaRPr lang="en-US" sz="2000" baseline="-25000" dirty="0"/>
          </a:p>
          <a:p>
            <a:pPr marL="800100" lvl="1" indent="-342900">
              <a:spcAft>
                <a:spcPts val="600"/>
              </a:spcAft>
              <a:buFont typeface="Calibri" panose="020F0502020204030204" pitchFamily="34" charset="0"/>
              <a:buChar char="−"/>
            </a:pPr>
            <a:r>
              <a:rPr lang="en-US" sz="2000" dirty="0" smtClean="0"/>
              <a:t>F = F</a:t>
            </a:r>
            <a:r>
              <a:rPr lang="en-US" sz="2000" baseline="-25000" dirty="0" smtClean="0"/>
              <a:t>MSY</a:t>
            </a:r>
            <a:endParaRPr lang="en-US" sz="2000" baseline="-25000" dirty="0"/>
          </a:p>
          <a:p>
            <a:pPr marL="800100" lvl="1" indent="-342900">
              <a:spcAft>
                <a:spcPts val="600"/>
              </a:spcAft>
              <a:buFont typeface="Calibri" panose="020F0502020204030204" pitchFamily="34" charset="0"/>
              <a:buChar char="−"/>
            </a:pPr>
            <a:r>
              <a:rPr lang="en-US" sz="2000" dirty="0"/>
              <a:t>F </a:t>
            </a:r>
            <a:r>
              <a:rPr lang="en-US" sz="2000" dirty="0" smtClean="0"/>
              <a:t>= F</a:t>
            </a:r>
            <a:r>
              <a:rPr lang="en-US" sz="2000" baseline="-25000" dirty="0" smtClean="0"/>
              <a:t>Rebuild</a:t>
            </a:r>
            <a:r>
              <a:rPr lang="en-US" sz="2000" dirty="0" smtClean="0"/>
              <a:t> (</a:t>
            </a:r>
            <a:r>
              <a:rPr lang="en-US" sz="2000" dirty="0"/>
              <a:t>10 </a:t>
            </a:r>
            <a:r>
              <a:rPr lang="en-US" sz="2000" dirty="0" smtClean="0"/>
              <a:t>years, 50% </a:t>
            </a:r>
            <a:r>
              <a:rPr lang="en-US" sz="2000" dirty="0"/>
              <a:t>probability of rebuilding</a:t>
            </a:r>
            <a:r>
              <a:rPr lang="en-US" sz="2000" dirty="0" smtClean="0"/>
              <a:t>)</a:t>
            </a:r>
          </a:p>
          <a:p>
            <a:pPr marL="800100" lvl="1" indent="-342900">
              <a:spcAft>
                <a:spcPts val="600"/>
              </a:spcAft>
              <a:buFont typeface="Calibri" panose="020F0502020204030204" pitchFamily="34" charset="0"/>
              <a:buChar char="−"/>
            </a:pPr>
            <a:r>
              <a:rPr lang="en-US" sz="2000" dirty="0"/>
              <a:t>F = F</a:t>
            </a:r>
            <a:r>
              <a:rPr lang="en-US" sz="2000" baseline="-25000" dirty="0"/>
              <a:t>Rebuild</a:t>
            </a:r>
            <a:r>
              <a:rPr lang="en-US" sz="2000" dirty="0"/>
              <a:t> </a:t>
            </a:r>
            <a:r>
              <a:rPr lang="en-US" sz="2000" dirty="0" smtClean="0"/>
              <a:t> (10 years, 72.5</a:t>
            </a:r>
            <a:r>
              <a:rPr lang="en-US" sz="2000" dirty="0"/>
              <a:t>% </a:t>
            </a:r>
            <a:r>
              <a:rPr lang="en-US" sz="2000" dirty="0" smtClean="0"/>
              <a:t>probability </a:t>
            </a:r>
            <a:r>
              <a:rPr lang="en-US" sz="2000" dirty="0"/>
              <a:t>of </a:t>
            </a:r>
            <a:r>
              <a:rPr lang="en-US" sz="2000" dirty="0" smtClean="0"/>
              <a:t>rebuilding)</a:t>
            </a:r>
          </a:p>
          <a:p>
            <a:pPr marL="800100" lvl="1" indent="-342900">
              <a:spcAft>
                <a:spcPts val="600"/>
              </a:spcAft>
              <a:buFont typeface="Calibri" panose="020F0502020204030204" pitchFamily="34" charset="0"/>
              <a:buChar char="−"/>
            </a:pPr>
            <a:r>
              <a:rPr lang="en-US" sz="2000" dirty="0"/>
              <a:t>F = F</a:t>
            </a:r>
            <a:r>
              <a:rPr lang="en-US" sz="2000" baseline="-25000" dirty="0"/>
              <a:t>Rebuild</a:t>
            </a:r>
            <a:r>
              <a:rPr lang="en-US" sz="2000" dirty="0"/>
              <a:t> </a:t>
            </a:r>
            <a:r>
              <a:rPr lang="en-US" sz="2000" dirty="0" smtClean="0"/>
              <a:t>(7 years</a:t>
            </a:r>
            <a:r>
              <a:rPr lang="en-US" sz="2000" dirty="0"/>
              <a:t>, 50% probability of rebuilding</a:t>
            </a:r>
            <a:r>
              <a:rPr lang="en-US" sz="2000" dirty="0" smtClean="0"/>
              <a:t>)</a:t>
            </a:r>
            <a:endParaRPr lang="en-US" sz="2000" dirty="0"/>
          </a:p>
          <a:p>
            <a:pPr marL="800100" lvl="1" indent="-342900">
              <a:spcAft>
                <a:spcPts val="600"/>
              </a:spcAft>
              <a:buFont typeface="Calibri" panose="020F0502020204030204" pitchFamily="34" charset="0"/>
              <a:buChar char="−"/>
            </a:pPr>
            <a:r>
              <a:rPr lang="en-US" sz="2000" dirty="0"/>
              <a:t>F = F</a:t>
            </a:r>
            <a:r>
              <a:rPr lang="en-US" sz="2000" baseline="-25000" dirty="0"/>
              <a:t>Rebuild</a:t>
            </a:r>
            <a:r>
              <a:rPr lang="en-US" sz="2000" dirty="0"/>
              <a:t> </a:t>
            </a:r>
            <a:r>
              <a:rPr lang="en-US" sz="2000" dirty="0" smtClean="0"/>
              <a:t> (7 years, 72.5</a:t>
            </a:r>
            <a:r>
              <a:rPr lang="en-US" sz="2000" dirty="0"/>
              <a:t>% probability of </a:t>
            </a:r>
            <a:r>
              <a:rPr lang="en-US" sz="2000" dirty="0" smtClean="0"/>
              <a:t>rebuilding) </a:t>
            </a:r>
            <a:endParaRPr lang="en-US" sz="2000" dirty="0"/>
          </a:p>
          <a:p>
            <a:endParaRPr lang="en-US" sz="2400" dirty="0"/>
          </a:p>
          <a:p>
            <a:r>
              <a:rPr lang="en-US" sz="2400" dirty="0" smtClean="0"/>
              <a:t> </a:t>
            </a:r>
          </a:p>
        </p:txBody>
      </p:sp>
    </p:spTree>
    <p:extLst>
      <p:ext uri="{BB962C8B-B14F-4D97-AF65-F5344CB8AC3E}">
        <p14:creationId xmlns:p14="http://schemas.microsoft.com/office/powerpoint/2010/main" val="22169925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8863</TotalTime>
  <Words>422</Words>
  <Application>Microsoft Office PowerPoint</Application>
  <PresentationFormat>On-screen Show (4:3)</PresentationFormat>
  <Paragraphs>41</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Calibri</vt:lpstr>
      <vt:lpstr>Cambria</vt:lpstr>
      <vt:lpstr>Candara</vt:lpstr>
      <vt:lpstr>Leelawadee</vt:lpstr>
      <vt:lpstr>Symbol</vt:lpstr>
      <vt:lpstr>Tahoma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Florida Fish and Wildlife Conservation Commission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Data and Uncertainty in Fisheries Management</dc:title>
  <dc:creator>Luiz Barbieri</dc:creator>
  <cp:lastModifiedBy>Barbieri, Luiz</cp:lastModifiedBy>
  <cp:revision>861</cp:revision>
  <dcterms:created xsi:type="dcterms:W3CDTF">2011-02-19T21:05:03Z</dcterms:created>
  <dcterms:modified xsi:type="dcterms:W3CDTF">2015-06-09T19:06:20Z</dcterms:modified>
</cp:coreProperties>
</file>