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304" r:id="rId2"/>
    <p:sldId id="335" r:id="rId3"/>
    <p:sldId id="334" r:id="rId4"/>
    <p:sldId id="337" r:id="rId5"/>
    <p:sldId id="336" r:id="rId6"/>
    <p:sldId id="344" r:id="rId7"/>
    <p:sldId id="354" r:id="rId8"/>
    <p:sldId id="338" r:id="rId9"/>
    <p:sldId id="339" r:id="rId10"/>
    <p:sldId id="341" r:id="rId11"/>
    <p:sldId id="352" r:id="rId12"/>
    <p:sldId id="347" r:id="rId13"/>
    <p:sldId id="353" r:id="rId14"/>
    <p:sldId id="35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67782" autoAdjust="0"/>
  </p:normalViewPr>
  <p:slideViewPr>
    <p:cSldViewPr>
      <p:cViewPr varScale="1">
        <p:scale>
          <a:sx n="73" d="100"/>
          <a:sy n="73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E418-FBE8-4DE2-A78B-A94997008002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1B71-A54A-4531-9F60-B48B5F631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EC7D-8F3E-4C38-AD55-7699507DA5A1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6DBD-3F67-4760-A4FA-3062BF3A0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bg1"/>
                </a:solidFill>
                <a:latin typeface="Candara" pitchFamily="34" charset="0"/>
                <a:cs typeface="Leelawadee" pitchFamily="34" charset="-34"/>
              </a:rPr>
              <a:t>SAFMC Meeting – December 2013</a:t>
            </a:r>
            <a:r>
              <a:rPr lang="en-US" sz="3200" cap="small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5181600"/>
            <a:ext cx="2590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47800" y="4038600"/>
            <a:ext cx="6553200" cy="25908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smtClean="0">
                <a:cs typeface="Leelawadee" pitchFamily="34" charset="-34"/>
              </a:rPr>
              <a:t>SSC Report</a:t>
            </a:r>
          </a:p>
          <a:p>
            <a:pPr algn="ctr"/>
            <a:r>
              <a:rPr lang="en-US" sz="2400" dirty="0" smtClean="0">
                <a:cs typeface="Leelawadee" pitchFamily="34" charset="-34"/>
              </a:rPr>
              <a:t>Oct 22‐24, 2013 Meeting</a:t>
            </a:r>
          </a:p>
          <a:p>
            <a:pPr algn="ctr"/>
            <a:r>
              <a:rPr lang="en-US" sz="2400" dirty="0" smtClean="0">
                <a:cs typeface="Leelawadee" pitchFamily="34" charset="-34"/>
              </a:rPr>
              <a:t>Crowne Plaza</a:t>
            </a:r>
          </a:p>
          <a:p>
            <a:pPr algn="ctr"/>
            <a:r>
              <a:rPr lang="en-US" sz="2400" dirty="0" smtClean="0">
                <a:cs typeface="Leelawadee" pitchFamily="34" charset="-34"/>
              </a:rPr>
              <a:t>North Charleston, SC</a:t>
            </a:r>
          </a:p>
        </p:txBody>
      </p:sp>
      <p:pic>
        <p:nvPicPr>
          <p:cNvPr id="8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516" y="1796558"/>
            <a:ext cx="1933084" cy="19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Blueline Tilefish Assessment Review</a:t>
            </a:r>
            <a:endParaRPr lang="en-US" sz="2000" cap="small" dirty="0" smtClean="0"/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afmc.net/MPA/fish/blueline_tile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29200"/>
            <a:ext cx="3333750" cy="136207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371600"/>
            <a:ext cx="79248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Part of SEDAR 32 benchmark assessment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u="sng" dirty="0" smtClean="0"/>
              <a:t>Exploitation status</a:t>
            </a:r>
            <a:r>
              <a:rPr lang="en-US" sz="2000" dirty="0" smtClean="0"/>
              <a:t>: overfishing is occurring (F</a:t>
            </a:r>
            <a:r>
              <a:rPr lang="en-US" sz="2000" baseline="-25000" dirty="0" smtClean="0"/>
              <a:t>CUR</a:t>
            </a:r>
            <a:r>
              <a:rPr lang="en-US" sz="2000" dirty="0" smtClean="0"/>
              <a:t>/F</a:t>
            </a:r>
            <a:r>
              <a:rPr lang="en-US" sz="2000" baseline="-25000" dirty="0" smtClean="0"/>
              <a:t>MSY</a:t>
            </a:r>
            <a:r>
              <a:rPr lang="en-US" sz="2000" dirty="0" smtClean="0"/>
              <a:t> = 2.37)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u="sng" dirty="0" smtClean="0"/>
              <a:t>Biomass status</a:t>
            </a:r>
            <a:r>
              <a:rPr lang="en-US" sz="2000" dirty="0" smtClean="0"/>
              <a:t>: 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if MSST = 75%SSB</a:t>
            </a:r>
            <a:r>
              <a:rPr lang="en-US" sz="2000" baseline="-25000" dirty="0" smtClean="0"/>
              <a:t>MSY</a:t>
            </a:r>
            <a:r>
              <a:rPr lang="en-US" sz="2000" dirty="0" smtClean="0"/>
              <a:t> </a:t>
            </a:r>
            <a:r>
              <a:rPr lang="en-US" sz="2000" b="1" dirty="0" smtClean="0"/>
              <a:t>stock not overfished</a:t>
            </a:r>
            <a:r>
              <a:rPr lang="en-US" sz="2000" dirty="0" smtClean="0"/>
              <a:t> (SSB</a:t>
            </a:r>
            <a:r>
              <a:rPr lang="en-US" sz="2000" baseline="-25000" dirty="0" smtClean="0"/>
              <a:t>2011</a:t>
            </a:r>
            <a:r>
              <a:rPr lang="en-US" sz="2000" dirty="0" smtClean="0"/>
              <a:t>/MSST=1.09)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if MSST = (1-M)SSB</a:t>
            </a:r>
            <a:r>
              <a:rPr lang="en-US" sz="2000" baseline="-25000" dirty="0" smtClean="0"/>
              <a:t>MSY</a:t>
            </a:r>
            <a:r>
              <a:rPr lang="en-US" sz="2000" dirty="0" smtClean="0"/>
              <a:t> </a:t>
            </a:r>
            <a:r>
              <a:rPr lang="en-US" sz="2000" b="1" dirty="0" smtClean="0"/>
              <a:t>stock overfished</a:t>
            </a:r>
            <a:r>
              <a:rPr lang="en-US" sz="2000" dirty="0" smtClean="0"/>
              <a:t> (SSB</a:t>
            </a:r>
            <a:r>
              <a:rPr lang="en-US" sz="2000" baseline="-25000" dirty="0" smtClean="0"/>
              <a:t>2011</a:t>
            </a:r>
            <a:r>
              <a:rPr lang="en-US" sz="2000" dirty="0" smtClean="0"/>
              <a:t>/MSST=0.83)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Steepness parameter not estimated (fixed at 0.84)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Application of ABC control rule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/>
              <a:t>P* = 30%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Blueline Tilefish Assessment Review</a:t>
            </a:r>
            <a:endParaRPr lang="en-US" sz="2000" cap="small" dirty="0" smtClean="0"/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afmc.net/MPA/fish/blueline_tile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05400"/>
            <a:ext cx="3333750" cy="136207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524000"/>
            <a:ext cx="79248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Catch level recommendations (OFL and ABC)</a:t>
            </a:r>
            <a:r>
              <a:rPr lang="en-US" sz="2000" dirty="0" smtClean="0"/>
              <a:t>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Projections provided by SEFSC according to SSC recommendations (P* = 50% for OFL; P* = 30% for ABC)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High level of uncertainty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Request that projections be reviewed by the SSC before new catch levels are adopted by the Council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Performance of Data-Poor Approaches</a:t>
            </a:r>
            <a:endParaRPr lang="en-US" sz="2000" cap="small" dirty="0" smtClean="0"/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71600"/>
            <a:ext cx="79248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of international-level fishery scientists conducted a study evaluating data-poor methods of setting catch limits.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homes messages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catch rules (</a:t>
            </a: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max. catch scalars, 3</a:t>
            </a:r>
            <a:r>
              <a:rPr kumimoji="0" lang="en-CA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high. catch, etc.) lead to high probabilities of overfishing and low yields, particularly for stock levels below B</a:t>
            </a:r>
            <a:r>
              <a:rPr kumimoji="0" lang="en-CA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MSY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ORCS WG Rule generally outperforms avg. catch rules,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lang="en-CA" sz="2000" dirty="0" smtClean="0"/>
              <a:t>ay provide adequate short- to medium-term approaches, allowing additional data collection for use of other methods.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CA" sz="2000" dirty="0" smtClean="0"/>
              <a:t>Simulating a data-limited management system reveals that it may be difficult to manage stocks substantially below B</a:t>
            </a:r>
            <a:r>
              <a:rPr lang="en-CA" sz="2000" baseline="-25000" dirty="0" smtClean="0"/>
              <a:t>MSY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ABC Control Rule PSA components</a:t>
            </a:r>
            <a:endParaRPr lang="en-US" sz="2800" strike="sngStrike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371600"/>
            <a:ext cx="79248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SSC noted that an evaluation of the performance of the ABC control rule (P*) would be extremely helpful in assessing how the method has worked.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SSC recommends that a subcommittee be established to evaluate: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Use of PSA (</a:t>
            </a:r>
            <a:r>
              <a:rPr lang="en-US" sz="2000" i="1" dirty="0" smtClean="0"/>
              <a:t>keep, remove, modify?</a:t>
            </a:r>
            <a:r>
              <a:rPr lang="en-US" sz="2000" dirty="0" smtClean="0"/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Revamping of the scoring system to be more Tier specific, allowing more refinement of the dimensions used to provide the adjustment in ABC for each tier.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Weighting of each of the factors within control rule dimensions.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pPr>
            <a:r>
              <a:rPr lang="en-US" sz="2000" dirty="0" smtClean="0"/>
              <a:t>Any other issues that might be deemed relevant for evaluation and improvement of the ABC control rule.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/>
              <a:t>Oct 2013 SSC Meeting</a:t>
            </a:r>
            <a:r>
              <a:rPr lang="en-US" sz="2800" dirty="0" smtClean="0"/>
              <a:t> Report</a:t>
            </a:r>
            <a:endParaRPr lang="en-US" sz="2800" strike="sngStrike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371600"/>
            <a:ext cx="79248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defRPr/>
            </a:pP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defRPr/>
            </a:pPr>
            <a:endParaRPr lang="en-CA" sz="2000" dirty="0" smtClean="0"/>
          </a:p>
          <a:p>
            <a:pPr marL="342900" lvl="0" indent="-342900" algn="ctr">
              <a:spcBef>
                <a:spcPts val="600"/>
              </a:spcBef>
              <a:spcAft>
                <a:spcPts val="1800"/>
              </a:spcAft>
              <a:defRPr/>
            </a:pPr>
            <a:r>
              <a:rPr kumimoji="0" lang="en-CA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/>
              <a:t>Oct 2013 SSC Meeting Agenda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295400"/>
            <a:ext cx="7315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 SEDAR Activities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Stock Assessment Recommendations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Spanish Mackerel Assessment Projections</a:t>
            </a:r>
            <a:endParaRPr lang="en-US" sz="2000" i="1" dirty="0" smtClean="0"/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SEFIS Update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ACCSP Biological Sampling Target Process</a:t>
            </a:r>
          </a:p>
          <a:p>
            <a:pPr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Assessment Reviews:</a:t>
            </a:r>
          </a:p>
          <a:p>
            <a:pPr lvl="3" indent="-457200"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dirty="0" smtClean="0"/>
              <a:t>Mutton Snapper update </a:t>
            </a:r>
          </a:p>
          <a:p>
            <a:pPr lvl="3" indent="-457200"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dirty="0" smtClean="0"/>
              <a:t>SEDAR 32 (Blueline Tilefish)</a:t>
            </a:r>
          </a:p>
          <a:p>
            <a:pPr lvl="3" indent="-457200">
              <a:spcAft>
                <a:spcPts val="600"/>
              </a:spcAft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dirty="0" smtClean="0"/>
              <a:t>SEDAR 36 (Snowy Grouper)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Data Poor Assessment Approaches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ABC Control Rule PSA components</a:t>
            </a:r>
            <a:endParaRPr lang="en-US" sz="2000" strike="sngStrike" dirty="0" smtClean="0"/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Review Regulatory Amendments and Actions </a:t>
            </a:r>
          </a:p>
          <a:p>
            <a:pPr lvl="1" indent="-457200">
              <a:spcAft>
                <a:spcPts val="18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Council Workplan Update</a:t>
            </a:r>
          </a:p>
          <a:p>
            <a:pPr indent="-457200">
              <a:spcAft>
                <a:spcPts val="1200"/>
              </a:spcAf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/>
              <a:t>Oct 2013 SSC Meeting Agenda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295400"/>
            <a:ext cx="7315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 </a:t>
            </a:r>
            <a:r>
              <a:rPr lang="en-US" sz="2000" strike="sngStrike" dirty="0" smtClean="0">
                <a:solidFill>
                  <a:srgbClr val="FF0000"/>
                </a:solidFill>
              </a:rPr>
              <a:t>SEDAR Activities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Stock Assessment Recommendations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Spanish Mackerel Assessment Projections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(Thursday AM)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SEFIS Update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ACCSP Biological Sampling Target Process</a:t>
            </a:r>
          </a:p>
          <a:p>
            <a:pPr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Assessment Reviews:</a:t>
            </a:r>
          </a:p>
          <a:p>
            <a:pPr lvl="3" indent="-457200"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Mutton Snapper update</a:t>
            </a:r>
            <a:r>
              <a:rPr lang="en-US" sz="2000" dirty="0" smtClean="0"/>
              <a:t> </a:t>
            </a:r>
          </a:p>
          <a:p>
            <a:pPr lvl="3" indent="-457200"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dirty="0" smtClean="0"/>
              <a:t>SEDAR 32 (Blueline Tilefish)</a:t>
            </a:r>
          </a:p>
          <a:p>
            <a:pPr lvl="3" indent="-457200">
              <a:spcAft>
                <a:spcPts val="600"/>
              </a:spcAft>
              <a:buFont typeface="Arial" pitchFamily="34" charset="0"/>
              <a:buChar char="-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SEDAR 36 (Snowy Grouper)</a:t>
            </a:r>
            <a:r>
              <a:rPr lang="en-US" sz="2000" strike="sngStrike" dirty="0" smtClean="0"/>
              <a:t>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Data Poor Assessment Approaches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ABC Control Rule PSA components</a:t>
            </a:r>
            <a:endParaRPr lang="en-US" sz="2000" strike="sngStrike" dirty="0" smtClean="0"/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Review Regulatory Amendments and Actions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lvl="1" indent="-457200">
              <a:spcAft>
                <a:spcPts val="18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trike="sngStrike" dirty="0" smtClean="0">
                <a:solidFill>
                  <a:srgbClr val="FF0000"/>
                </a:solidFill>
              </a:rPr>
              <a:t>Council Workplan Update</a:t>
            </a:r>
          </a:p>
          <a:p>
            <a:pPr indent="-457200">
              <a:spcAft>
                <a:spcPts val="1200"/>
              </a:spcAf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/>
              <a:t>Oct 2013 SSC Meeting Agenda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524000"/>
            <a:ext cx="73152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/>
              <a:t>Stock Assessment Recommendations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/>
              <a:t>SEFIS Update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/>
              <a:t>Assessment </a:t>
            </a:r>
            <a:r>
              <a:rPr lang="en-US" sz="2200" dirty="0" smtClean="0"/>
              <a:t>Reviews: SEDAR 32 (Blueline Tilefish)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/>
              <a:t>Data Poor Assessment Approaches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/>
              <a:t>ABC Control Rule PSA components</a:t>
            </a:r>
            <a:endParaRPr lang="en-US" sz="2200" strike="sngStrike" dirty="0" smtClean="0"/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sz="2200" dirty="0" smtClean="0"/>
          </a:p>
          <a:p>
            <a:pPr indent="-457200">
              <a:spcAft>
                <a:spcPts val="1200"/>
              </a:spcAft>
            </a:pPr>
            <a:endParaRPr lang="en-US" sz="22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2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Stock Assessment Recommendations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371600"/>
            <a:ext cx="7620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Guidance on the basis for MSST</a:t>
            </a:r>
            <a:r>
              <a:rPr lang="en-US" sz="2000" dirty="0" smtClean="0"/>
              <a:t>:</a:t>
            </a:r>
          </a:p>
          <a:p>
            <a:pPr lvl="2" indent="-457200">
              <a:spcAft>
                <a:spcPts val="2400"/>
              </a:spcAft>
              <a:buFont typeface="Symbol" pitchFamily="18" charset="2"/>
              <a:buChar char="-"/>
              <a:tabLst>
                <a:tab pos="457200" algn="l"/>
              </a:tabLst>
            </a:pPr>
            <a:r>
              <a:rPr lang="en-US" sz="2000" dirty="0" smtClean="0"/>
              <a:t>SSC reviewed a thorough SEFSC document discussing pros and cons of various approaches:</a:t>
            </a:r>
          </a:p>
          <a:p>
            <a:pPr lvl="2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000" b="1" dirty="0" smtClean="0"/>
              <a:t>		MSST = (1-M) SSB</a:t>
            </a:r>
            <a:r>
              <a:rPr lang="en-US" sz="2000" b="1" baseline="-25000" dirty="0" smtClean="0"/>
              <a:t>MSY		</a:t>
            </a:r>
            <a:endParaRPr lang="en-US" sz="2000" b="1" dirty="0" smtClean="0"/>
          </a:p>
          <a:p>
            <a:pPr lvl="2" indent="-457200">
              <a:spcAft>
                <a:spcPts val="600"/>
              </a:spcAft>
              <a:tabLst>
                <a:tab pos="457200" algn="l"/>
              </a:tabLst>
            </a:pPr>
            <a:r>
              <a:rPr lang="en-US" sz="2000" b="1" dirty="0" smtClean="0"/>
              <a:t>		MSST = 75% SSB</a:t>
            </a:r>
            <a:r>
              <a:rPr lang="en-US" sz="2000" b="1" baseline="-25000" dirty="0" smtClean="0"/>
              <a:t>MSY</a:t>
            </a:r>
            <a:endParaRPr lang="en-US" sz="2000" b="1" dirty="0" smtClean="0"/>
          </a:p>
          <a:p>
            <a:pPr lvl="2" indent="-457200">
              <a:spcAft>
                <a:spcPts val="600"/>
              </a:spcAft>
              <a:buFont typeface="Symbol" pitchFamily="18" charset="2"/>
              <a:buChar char="-"/>
              <a:tabLst>
                <a:tab pos="457200" algn="l"/>
              </a:tabLst>
            </a:pPr>
            <a:endParaRPr lang="en-US" sz="2000" dirty="0" smtClean="0"/>
          </a:p>
          <a:p>
            <a:pPr lvl="2" indent="-457200">
              <a:spcAft>
                <a:spcPts val="1200"/>
              </a:spcAft>
              <a:buFont typeface="Symbol" pitchFamily="18" charset="2"/>
              <a:buChar char="-"/>
              <a:tabLst>
                <a:tab pos="457200" algn="l"/>
              </a:tabLst>
            </a:pPr>
            <a:endParaRPr lang="en-US" sz="2000" dirty="0" smtClean="0"/>
          </a:p>
          <a:p>
            <a:pPr lvl="2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sz="2000" dirty="0" smtClean="0"/>
          </a:p>
          <a:p>
            <a:pPr indent="-457200">
              <a:spcAft>
                <a:spcPts val="1200"/>
              </a:spcAf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400800" cy="49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528935"/>
            <a:ext cx="3083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Biomass Status (MSST)</a:t>
            </a:r>
            <a:endParaRPr lang="en-US" sz="2400" b="1" dirty="0"/>
          </a:p>
        </p:txBody>
      </p:sp>
      <p:pic>
        <p:nvPicPr>
          <p:cNvPr id="6" name="Picture 5" descr="SPANISH_MACKE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2133600" cy="796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4126468"/>
            <a:ext cx="81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SSB</a:t>
            </a:r>
            <a:r>
              <a:rPr lang="en-US" b="1" baseline="-25000" dirty="0" smtClean="0"/>
              <a:t>MSY</a:t>
            </a:r>
            <a:endParaRPr lang="en-US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659868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MSST</a:t>
            </a:r>
            <a:endParaRPr lang="en-US" b="1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68137" y="4611189"/>
            <a:ext cx="5410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Stock Assessment Recommendations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371600"/>
            <a:ext cx="7620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Guidance on the basis for MSST</a:t>
            </a:r>
            <a:r>
              <a:rPr lang="en-US" sz="2000" dirty="0" smtClean="0"/>
              <a:t>:</a:t>
            </a:r>
          </a:p>
          <a:p>
            <a:pPr lvl="2" indent="-457200">
              <a:spcAft>
                <a:spcPts val="1800"/>
              </a:spcAft>
              <a:buFont typeface="Symbol" pitchFamily="18" charset="2"/>
              <a:buChar char="-"/>
              <a:tabLst>
                <a:tab pos="457200" algn="l"/>
              </a:tabLst>
            </a:pPr>
            <a:r>
              <a:rPr lang="en-US" sz="2000" dirty="0" smtClean="0"/>
              <a:t>SSC reviewed a thorough SEFSC document discussing pros and cons of various approaches:</a:t>
            </a:r>
          </a:p>
          <a:p>
            <a:pPr lvl="2" indent="-457200">
              <a:spcAft>
                <a:spcPts val="1200"/>
              </a:spcAft>
              <a:tabLst>
                <a:tab pos="457200" algn="l"/>
              </a:tabLst>
            </a:pPr>
            <a:r>
              <a:rPr lang="en-US" sz="2000" b="1" dirty="0" smtClean="0"/>
              <a:t>		MSST = (1-M) SSB</a:t>
            </a:r>
            <a:r>
              <a:rPr lang="en-US" sz="2000" b="1" baseline="-25000" dirty="0" smtClean="0"/>
              <a:t>MSY		</a:t>
            </a:r>
            <a:endParaRPr lang="en-US" sz="2000" b="1" dirty="0" smtClean="0"/>
          </a:p>
          <a:p>
            <a:pPr lvl="2" indent="-457200">
              <a:spcAft>
                <a:spcPts val="600"/>
              </a:spcAft>
              <a:tabLst>
                <a:tab pos="457200" algn="l"/>
              </a:tabLst>
            </a:pPr>
            <a:r>
              <a:rPr lang="en-US" sz="2000" b="1" dirty="0" smtClean="0"/>
              <a:t>		MSST = 75% SSB</a:t>
            </a:r>
            <a:r>
              <a:rPr lang="en-US" sz="2000" b="1" baseline="-25000" dirty="0" smtClean="0"/>
              <a:t>MSY</a:t>
            </a:r>
            <a:endParaRPr lang="en-US" sz="2000" b="1" dirty="0" smtClean="0"/>
          </a:p>
          <a:p>
            <a:pPr lvl="2" indent="-457200">
              <a:spcAft>
                <a:spcPts val="600"/>
              </a:spcAft>
              <a:buFont typeface="Symbol" pitchFamily="18" charset="2"/>
              <a:buChar char="-"/>
              <a:tabLst>
                <a:tab pos="457200" algn="l"/>
              </a:tabLst>
            </a:pPr>
            <a:endParaRPr lang="en-US" sz="2000" dirty="0" smtClean="0"/>
          </a:p>
          <a:p>
            <a:pPr lvl="2" indent="-457200">
              <a:spcAft>
                <a:spcPts val="1200"/>
              </a:spcAft>
              <a:buFont typeface="Symbol" pitchFamily="18" charset="2"/>
              <a:buChar char="-"/>
              <a:tabLst>
                <a:tab pos="457200" algn="l"/>
              </a:tabLst>
            </a:pPr>
            <a:r>
              <a:rPr lang="en-US" sz="2000" dirty="0" smtClean="0"/>
              <a:t>Council had indicated an interest in adopting MSST=75%SSB</a:t>
            </a:r>
            <a:r>
              <a:rPr lang="en-US" sz="2000" baseline="-25000" dirty="0" smtClean="0"/>
              <a:t>MSY </a:t>
            </a:r>
          </a:p>
          <a:p>
            <a:pPr lvl="2" indent="-457200">
              <a:spcAft>
                <a:spcPts val="600"/>
              </a:spcAft>
              <a:buFont typeface="Symbol" pitchFamily="18" charset="2"/>
              <a:buChar char="-"/>
              <a:tabLst>
                <a:tab pos="457200" algn="l"/>
              </a:tabLst>
            </a:pPr>
            <a:r>
              <a:rPr lang="en-US" sz="2000" dirty="0" smtClean="0"/>
              <a:t>SSC expressed no concern with the use of this approach</a:t>
            </a:r>
          </a:p>
          <a:p>
            <a:pPr lvl="2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sz="2000" dirty="0" smtClean="0"/>
          </a:p>
          <a:p>
            <a:pPr indent="-457200">
              <a:spcAft>
                <a:spcPts val="1200"/>
              </a:spcAf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Stock Assessment Recommendations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371600"/>
            <a:ext cx="7315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/>
              <a:t>Deterministic vs. probabilistic fishing level recommendations</a:t>
            </a:r>
            <a:r>
              <a:rPr lang="en-US" sz="2000" dirty="0" smtClean="0"/>
              <a:t>:</a:t>
            </a:r>
          </a:p>
          <a:p>
            <a:pPr lvl="2" indent="-457200">
              <a:spcAft>
                <a:spcPts val="600"/>
              </a:spcAft>
              <a:buFont typeface="Symbol" pitchFamily="18" charset="2"/>
              <a:buChar char="-"/>
              <a:tabLst>
                <a:tab pos="457200" algn="l"/>
              </a:tabLst>
            </a:pPr>
            <a:r>
              <a:rPr lang="en-US" sz="2000" dirty="0" smtClean="0"/>
              <a:t>SSC had no concerns with the use of both approaches for presenting stock assessment results</a:t>
            </a:r>
          </a:p>
          <a:p>
            <a:pPr lvl="1" indent="-457200">
              <a:spcAft>
                <a:spcPts val="600"/>
              </a:spcAft>
              <a:tabLst>
                <a:tab pos="457200" algn="l"/>
              </a:tabLst>
            </a:pPr>
            <a:endParaRPr lang="en-US" sz="2000" dirty="0" smtClean="0"/>
          </a:p>
          <a:p>
            <a:pPr indent="-457200">
              <a:spcAft>
                <a:spcPts val="1200"/>
              </a:spcAf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4953000"/>
          <a:ext cx="6743700" cy="1285875"/>
        </p:xfrm>
        <a:graphic>
          <a:graphicData uri="http://schemas.openxmlformats.org/presentationml/2006/ole">
            <p:oleObj spid="_x0000_s2050" name="Document" r:id="rId4" imgW="5622252" imgH="1079463" progId="Word.Document.12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5690"/>
          <a:stretch>
            <a:fillRect/>
          </a:stretch>
        </p:blipFill>
        <p:spPr bwMode="auto">
          <a:xfrm>
            <a:off x="1676400" y="2631509"/>
            <a:ext cx="5943600" cy="209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SEFIS Update</a:t>
            </a:r>
            <a:endParaRPr lang="en-US" sz="2400" cap="small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478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15" descr="Test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12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752600" y="1066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371600"/>
            <a:ext cx="7620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-457200">
              <a:spcAft>
                <a:spcPts val="18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SSC requested that a workshop be held in the next 6 months to review methods for developing abundance indices from the SERFS video monitoring.  </a:t>
            </a:r>
          </a:p>
          <a:p>
            <a:pPr lvl="1" indent="-457200">
              <a:spcAft>
                <a:spcPts val="18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Include SEFSC staff, SEDAR staff, SSC members as well as  scientists involved in the Gulf of Mexico video survey. 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Ideally, ready for SEDAR 41 red snapper assessment.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1800"/>
              </a:spcAft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0535"/>
            <a:ext cx="3043238" cy="23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436" y="4441363"/>
            <a:ext cx="4256364" cy="21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647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Florida Fish and Wildlife Conservation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Data and Uncertainty in Fisheries Management</dc:title>
  <dc:creator>Luiz Barbieri</dc:creator>
  <cp:lastModifiedBy>Luiz Barbieri</cp:lastModifiedBy>
  <cp:revision>632</cp:revision>
  <dcterms:created xsi:type="dcterms:W3CDTF">2011-02-19T21:05:03Z</dcterms:created>
  <dcterms:modified xsi:type="dcterms:W3CDTF">2013-12-03T18:40:18Z</dcterms:modified>
</cp:coreProperties>
</file>