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2.xml" ContentType="application/vnd.openxmlformats-officedocument.drawingml.chart+xml"/>
  <Override PartName="/ppt/drawings/drawing1.xml" ContentType="application/vnd.openxmlformats-officedocument.drawingml.chartshapes+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0" r:id="rId2"/>
  </p:sldMasterIdLst>
  <p:notesMasterIdLst>
    <p:notesMasterId r:id="rId21"/>
  </p:notesMasterIdLst>
  <p:sldIdLst>
    <p:sldId id="256" r:id="rId3"/>
    <p:sldId id="307" r:id="rId4"/>
    <p:sldId id="277" r:id="rId5"/>
    <p:sldId id="306" r:id="rId6"/>
    <p:sldId id="301" r:id="rId7"/>
    <p:sldId id="261" r:id="rId8"/>
    <p:sldId id="304" r:id="rId9"/>
    <p:sldId id="303" r:id="rId10"/>
    <p:sldId id="305" r:id="rId11"/>
    <p:sldId id="302" r:id="rId12"/>
    <p:sldId id="262" r:id="rId13"/>
    <p:sldId id="308" r:id="rId14"/>
    <p:sldId id="310" r:id="rId15"/>
    <p:sldId id="265" r:id="rId16"/>
    <p:sldId id="311" r:id="rId17"/>
    <p:sldId id="309" r:id="rId18"/>
    <p:sldId id="295" r:id="rId19"/>
    <p:sldId id="292"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regg.Waugh" initials="" lastIdx="5"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7C80"/>
    <a:srgbClr val="F7F9B1"/>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47" autoAdjust="0"/>
    <p:restoredTop sz="75589" autoAdjust="0"/>
  </p:normalViewPr>
  <p:slideViewPr>
    <p:cSldViewPr>
      <p:cViewPr>
        <p:scale>
          <a:sx n="70" d="100"/>
          <a:sy n="70" d="100"/>
        </p:scale>
        <p:origin x="-1968" y="-60"/>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oleObject" Target="file:///C:\Users\chip.SAFMC\Documents\Amendment%2043\tables%20for%20amendment.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chip.SAFMC\Documents\Amendment%2043\tables%20for%20amendment.xlsx" TargetMode="Externa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0"/>
          <c:order val="0"/>
          <c:marker>
            <c:symbol val="none"/>
          </c:marker>
          <c:errBars>
            <c:errDir val="y"/>
            <c:errBarType val="both"/>
            <c:errValType val="cust"/>
            <c:noEndCap val="0"/>
            <c:plus>
              <c:numRef>
                <c:f>Sheet1!$O$3:$O$29</c:f>
                <c:numCache>
                  <c:formatCode>General</c:formatCode>
                  <c:ptCount val="27"/>
                  <c:pt idx="0">
                    <c:v>1.9708000000000001</c:v>
                  </c:pt>
                  <c:pt idx="1">
                    <c:v>1.4214</c:v>
                  </c:pt>
                  <c:pt idx="2">
                    <c:v>1.6930000000000001</c:v>
                  </c:pt>
                  <c:pt idx="3">
                    <c:v>1.1569</c:v>
                  </c:pt>
                  <c:pt idx="4">
                    <c:v>1.9345000000000001</c:v>
                  </c:pt>
                  <c:pt idx="5">
                    <c:v>0.34229999999999999</c:v>
                  </c:pt>
                  <c:pt idx="6">
                    <c:v>0.23880000000000001</c:v>
                  </c:pt>
                  <c:pt idx="7">
                    <c:v>0.71330000000000005</c:v>
                  </c:pt>
                  <c:pt idx="8">
                    <c:v>0.82940000000000003</c:v>
                  </c:pt>
                  <c:pt idx="9">
                    <c:v>1.5226</c:v>
                  </c:pt>
                  <c:pt idx="10">
                    <c:v>0.60850000000000004</c:v>
                  </c:pt>
                  <c:pt idx="11">
                    <c:v>0.7288</c:v>
                  </c:pt>
                  <c:pt idx="12">
                    <c:v>1.3297000000000001</c:v>
                  </c:pt>
                  <c:pt idx="13">
                    <c:v>2.0813999999999999</c:v>
                  </c:pt>
                  <c:pt idx="14">
                    <c:v>0.51729999999999998</c:v>
                  </c:pt>
                  <c:pt idx="15">
                    <c:v>0.2555</c:v>
                  </c:pt>
                  <c:pt idx="16">
                    <c:v>0.18970000000000001</c:v>
                  </c:pt>
                  <c:pt idx="17">
                    <c:v>0.85199999999999998</c:v>
                  </c:pt>
                  <c:pt idx="18">
                    <c:v>0.75009999999999999</c:v>
                  </c:pt>
                  <c:pt idx="19">
                    <c:v>0.1739</c:v>
                  </c:pt>
                  <c:pt idx="20">
                    <c:v>0.43669999999999998</c:v>
                  </c:pt>
                  <c:pt idx="21">
                    <c:v>0.36009999999999998</c:v>
                  </c:pt>
                  <c:pt idx="22">
                    <c:v>0.46989999999999998</c:v>
                  </c:pt>
                  <c:pt idx="23">
                    <c:v>0.3861</c:v>
                  </c:pt>
                  <c:pt idx="24">
                    <c:v>0.67969999999999997</c:v>
                  </c:pt>
                  <c:pt idx="25">
                    <c:v>0.86329999999999996</c:v>
                  </c:pt>
                  <c:pt idx="26">
                    <c:v>1.0159</c:v>
                  </c:pt>
                </c:numCache>
              </c:numRef>
            </c:plus>
            <c:minus>
              <c:numRef>
                <c:f>Sheet1!$N$3:$N$29</c:f>
                <c:numCache>
                  <c:formatCode>General</c:formatCode>
                  <c:ptCount val="27"/>
                  <c:pt idx="0">
                    <c:v>1.0609999999999999</c:v>
                  </c:pt>
                  <c:pt idx="1">
                    <c:v>0.68600000000000005</c:v>
                  </c:pt>
                  <c:pt idx="2">
                    <c:v>1.3048</c:v>
                  </c:pt>
                  <c:pt idx="3">
                    <c:v>0.75719999999999998</c:v>
                  </c:pt>
                  <c:pt idx="4">
                    <c:v>1.0541</c:v>
                  </c:pt>
                  <c:pt idx="5">
                    <c:v>0.22900000000000001</c:v>
                  </c:pt>
                  <c:pt idx="6">
                    <c:v>0.15290000000000001</c:v>
                  </c:pt>
                  <c:pt idx="7">
                    <c:v>0.43430000000000002</c:v>
                  </c:pt>
                  <c:pt idx="8">
                    <c:v>0.58430000000000004</c:v>
                  </c:pt>
                  <c:pt idx="9">
                    <c:v>1.0230999999999999</c:v>
                  </c:pt>
                  <c:pt idx="10">
                    <c:v>0.39550000000000002</c:v>
                  </c:pt>
                  <c:pt idx="11">
                    <c:v>0.48409999999999997</c:v>
                  </c:pt>
                  <c:pt idx="12">
                    <c:v>0.89329999999999998</c:v>
                  </c:pt>
                  <c:pt idx="13">
                    <c:v>0.89690000000000003</c:v>
                  </c:pt>
                  <c:pt idx="14">
                    <c:v>0.34200000000000003</c:v>
                  </c:pt>
                  <c:pt idx="15">
                    <c:v>0.20519999999999999</c:v>
                  </c:pt>
                  <c:pt idx="16">
                    <c:v>0.15670000000000001</c:v>
                  </c:pt>
                  <c:pt idx="17">
                    <c:v>0.58679999999999999</c:v>
                  </c:pt>
                  <c:pt idx="18">
                    <c:v>0.65849999999999997</c:v>
                  </c:pt>
                  <c:pt idx="19">
                    <c:v>0.14710000000000001</c:v>
                  </c:pt>
                  <c:pt idx="20">
                    <c:v>0.36230000000000001</c:v>
                  </c:pt>
                  <c:pt idx="21">
                    <c:v>0.31969999999999998</c:v>
                  </c:pt>
                  <c:pt idx="22">
                    <c:v>0.38729999999999998</c:v>
                  </c:pt>
                  <c:pt idx="23">
                    <c:v>0.30149999999999999</c:v>
                  </c:pt>
                  <c:pt idx="24">
                    <c:v>0.50439999999999996</c:v>
                  </c:pt>
                  <c:pt idx="25">
                    <c:v>0.79269999999999996</c:v>
                  </c:pt>
                  <c:pt idx="26">
                    <c:v>0.83209999999999995</c:v>
                  </c:pt>
                </c:numCache>
              </c:numRef>
            </c:minus>
          </c:errBars>
          <c:cat>
            <c:numRef>
              <c:f>Sheet1!$A$3:$A$29</c:f>
              <c:numCache>
                <c:formatCode>General</c:formatCode>
                <c:ptCount val="27"/>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numCache>
            </c:numRef>
          </c:cat>
          <c:val>
            <c:numRef>
              <c:f>Sheet1!$B$3:$B$29</c:f>
              <c:numCache>
                <c:formatCode>General</c:formatCode>
                <c:ptCount val="27"/>
                <c:pt idx="0">
                  <c:v>1.1752</c:v>
                </c:pt>
                <c:pt idx="1">
                  <c:v>0.76570000000000005</c:v>
                </c:pt>
                <c:pt idx="2">
                  <c:v>1.8059000000000001</c:v>
                </c:pt>
                <c:pt idx="3">
                  <c:v>1.1135999999999999</c:v>
                </c:pt>
                <c:pt idx="4">
                  <c:v>1.482</c:v>
                </c:pt>
                <c:pt idx="5">
                  <c:v>0.30330000000000001</c:v>
                </c:pt>
                <c:pt idx="6">
                  <c:v>0.2011</c:v>
                </c:pt>
                <c:pt idx="7">
                  <c:v>0.47649999999999998</c:v>
                </c:pt>
                <c:pt idx="8">
                  <c:v>0.70809999999999995</c:v>
                </c:pt>
                <c:pt idx="9">
                  <c:v>1.0781000000000001</c:v>
                </c:pt>
                <c:pt idx="10">
                  <c:v>0.5232</c:v>
                </c:pt>
                <c:pt idx="11">
                  <c:v>0.63939999999999997</c:v>
                </c:pt>
                <c:pt idx="12">
                  <c:v>1.2692000000000001</c:v>
                </c:pt>
                <c:pt idx="13">
                  <c:v>0.89690000000000003</c:v>
                </c:pt>
                <c:pt idx="14">
                  <c:v>0.40629999999999999</c:v>
                </c:pt>
                <c:pt idx="15">
                  <c:v>0.2797</c:v>
                </c:pt>
                <c:pt idx="16">
                  <c:v>0.19550000000000001</c:v>
                </c:pt>
                <c:pt idx="17">
                  <c:v>0.70040000000000002</c:v>
                </c:pt>
                <c:pt idx="18">
                  <c:v>0.87619999999999998</c:v>
                </c:pt>
                <c:pt idx="19">
                  <c:v>0.23180000000000001</c:v>
                </c:pt>
                <c:pt idx="20">
                  <c:v>0.9839</c:v>
                </c:pt>
                <c:pt idx="21">
                  <c:v>0.96460000000000001</c:v>
                </c:pt>
                <c:pt idx="22">
                  <c:v>1.3984000000000001</c:v>
                </c:pt>
                <c:pt idx="23">
                  <c:v>1.0847</c:v>
                </c:pt>
                <c:pt idx="24">
                  <c:v>1.7806999999999999</c:v>
                </c:pt>
                <c:pt idx="25">
                  <c:v>2.6890000000000001</c:v>
                </c:pt>
                <c:pt idx="26">
                  <c:v>2.9708000000000001</c:v>
                </c:pt>
              </c:numCache>
            </c:numRef>
          </c:val>
          <c:smooth val="0"/>
        </c:ser>
        <c:dLbls>
          <c:showLegendKey val="0"/>
          <c:showVal val="0"/>
          <c:showCatName val="0"/>
          <c:showSerName val="0"/>
          <c:showPercent val="0"/>
          <c:showBubbleSize val="0"/>
        </c:dLbls>
        <c:marker val="1"/>
        <c:smooth val="0"/>
        <c:axId val="48014336"/>
        <c:axId val="47748160"/>
      </c:lineChart>
      <c:catAx>
        <c:axId val="48014336"/>
        <c:scaling>
          <c:orientation val="minMax"/>
        </c:scaling>
        <c:delete val="0"/>
        <c:axPos val="b"/>
        <c:title>
          <c:tx>
            <c:rich>
              <a:bodyPr/>
              <a:lstStyle/>
              <a:p>
                <a:pPr>
                  <a:defRPr sz="2000"/>
                </a:pPr>
                <a:r>
                  <a:rPr lang="en-US" sz="2000"/>
                  <a:t>Year</a:t>
                </a:r>
              </a:p>
            </c:rich>
          </c:tx>
          <c:layout>
            <c:manualLayout>
              <c:xMode val="edge"/>
              <c:yMode val="edge"/>
              <c:x val="0.53113601184467296"/>
              <c:y val="0.91581920903954805"/>
            </c:manualLayout>
          </c:layout>
          <c:overlay val="0"/>
        </c:title>
        <c:numFmt formatCode="General" sourceLinked="1"/>
        <c:majorTickMark val="out"/>
        <c:minorTickMark val="none"/>
        <c:tickLblPos val="nextTo"/>
        <c:txPr>
          <a:bodyPr rot="-3000000"/>
          <a:lstStyle/>
          <a:p>
            <a:pPr>
              <a:defRPr sz="2000"/>
            </a:pPr>
            <a:endParaRPr lang="en-US"/>
          </a:p>
        </c:txPr>
        <c:crossAx val="47748160"/>
        <c:crosses val="autoZero"/>
        <c:auto val="1"/>
        <c:lblAlgn val="ctr"/>
        <c:lblOffset val="100"/>
        <c:noMultiLvlLbl val="0"/>
      </c:catAx>
      <c:valAx>
        <c:axId val="47748160"/>
        <c:scaling>
          <c:orientation val="minMax"/>
        </c:scaling>
        <c:delete val="0"/>
        <c:axPos val="l"/>
        <c:title>
          <c:tx>
            <c:rich>
              <a:bodyPr rot="-5400000" vert="horz"/>
              <a:lstStyle/>
              <a:p>
                <a:pPr>
                  <a:defRPr sz="2000"/>
                </a:pPr>
                <a:r>
                  <a:rPr lang="en-US" sz="2000"/>
                  <a:t>Relative Abundance (Normalized Catch/Trap)</a:t>
                </a:r>
              </a:p>
            </c:rich>
          </c:tx>
          <c:layout/>
          <c:overlay val="0"/>
        </c:title>
        <c:numFmt formatCode="General" sourceLinked="1"/>
        <c:majorTickMark val="out"/>
        <c:minorTickMark val="none"/>
        <c:tickLblPos val="nextTo"/>
        <c:crossAx val="48014336"/>
        <c:crosses val="autoZero"/>
        <c:crossBetween val="between"/>
      </c:valAx>
    </c:plotArea>
    <c:plotVisOnly val="1"/>
    <c:dispBlanksAs val="gap"/>
    <c:showDLblsOverMax val="0"/>
  </c:chart>
  <c:spPr>
    <a:ln>
      <a:noFill/>
    </a:ln>
  </c:spPr>
  <c:txPr>
    <a:bodyPr/>
    <a:lstStyle/>
    <a:p>
      <a:pPr>
        <a:defRPr sz="1200">
          <a:latin typeface="Times New Roman" panose="02020603050405020304" pitchFamily="18" charset="0"/>
          <a:cs typeface="Times New Roman" panose="02020603050405020304" pitchFamily="18" charset="0"/>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819578108292018"/>
          <c:y val="4.321875447807999E-2"/>
          <c:w val="0.59154588315349466"/>
          <c:h val="0.72424823502421842"/>
        </c:manualLayout>
      </c:layout>
      <c:lineChart>
        <c:grouping val="standard"/>
        <c:varyColors val="0"/>
        <c:ser>
          <c:idx val="0"/>
          <c:order val="0"/>
          <c:tx>
            <c:v>Number of Fish</c:v>
          </c:tx>
          <c:spPr>
            <a:ln>
              <a:solidFill>
                <a:schemeClr val="tx1"/>
              </a:solidFill>
            </a:ln>
          </c:spPr>
          <c:marker>
            <c:symbol val="none"/>
          </c:marker>
          <c:cat>
            <c:numRef>
              <c:f>'Catch avg wt'!$W$42:$W$68</c:f>
              <c:numCache>
                <c:formatCode>General</c:formatCode>
                <c:ptCount val="27"/>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numCache>
            </c:numRef>
          </c:cat>
          <c:val>
            <c:numRef>
              <c:f>'Catch avg wt'!$X$42:$X$66</c:f>
              <c:numCache>
                <c:formatCode>General</c:formatCode>
                <c:ptCount val="25"/>
                <c:pt idx="0">
                  <c:v>33000</c:v>
                </c:pt>
                <c:pt idx="1">
                  <c:v>48550.000000000007</c:v>
                </c:pt>
                <c:pt idx="2">
                  <c:v>57059.999999999993</c:v>
                </c:pt>
                <c:pt idx="3">
                  <c:v>18680</c:v>
                </c:pt>
                <c:pt idx="4">
                  <c:v>26570</c:v>
                </c:pt>
                <c:pt idx="5">
                  <c:v>22320</c:v>
                </c:pt>
                <c:pt idx="6">
                  <c:v>14879.999999999998</c:v>
                </c:pt>
                <c:pt idx="7">
                  <c:v>39910</c:v>
                </c:pt>
                <c:pt idx="8">
                  <c:v>17759.999999999996</c:v>
                </c:pt>
                <c:pt idx="9">
                  <c:v>46470</c:v>
                </c:pt>
                <c:pt idx="10">
                  <c:v>53790</c:v>
                </c:pt>
                <c:pt idx="11">
                  <c:v>43610</c:v>
                </c:pt>
                <c:pt idx="12">
                  <c:v>48099.999999999993</c:v>
                </c:pt>
                <c:pt idx="13">
                  <c:v>31700</c:v>
                </c:pt>
                <c:pt idx="14">
                  <c:v>39700</c:v>
                </c:pt>
                <c:pt idx="15">
                  <c:v>38310</c:v>
                </c:pt>
                <c:pt idx="16">
                  <c:v>32630.000000000004</c:v>
                </c:pt>
                <c:pt idx="17">
                  <c:v>24540</c:v>
                </c:pt>
                <c:pt idx="18">
                  <c:v>100820</c:v>
                </c:pt>
                <c:pt idx="19">
                  <c:v>76790</c:v>
                </c:pt>
                <c:pt idx="20">
                  <c:v>540</c:v>
                </c:pt>
                <c:pt idx="21">
                  <c:v>1420.0000000000002</c:v>
                </c:pt>
                <c:pt idx="22">
                  <c:v>17780</c:v>
                </c:pt>
                <c:pt idx="23">
                  <c:v>9090</c:v>
                </c:pt>
                <c:pt idx="24">
                  <c:v>34080</c:v>
                </c:pt>
              </c:numCache>
            </c:numRef>
          </c:val>
          <c:smooth val="0"/>
          <c:extLst xmlns:c16r2="http://schemas.microsoft.com/office/drawing/2015/06/chart">
            <c:ext xmlns:c16="http://schemas.microsoft.com/office/drawing/2014/chart" uri="{C3380CC4-5D6E-409C-BE32-E72D297353CC}">
              <c16:uniqueId val="{00000000-F0D1-4E75-9BB9-60E574729DBB}"/>
            </c:ext>
          </c:extLst>
        </c:ser>
        <c:dLbls>
          <c:showLegendKey val="0"/>
          <c:showVal val="0"/>
          <c:showCatName val="0"/>
          <c:showSerName val="0"/>
          <c:showPercent val="0"/>
          <c:showBubbleSize val="0"/>
        </c:dLbls>
        <c:marker val="1"/>
        <c:smooth val="0"/>
        <c:axId val="183618560"/>
        <c:axId val="42414016"/>
      </c:lineChart>
      <c:catAx>
        <c:axId val="183618560"/>
        <c:scaling>
          <c:orientation val="minMax"/>
        </c:scaling>
        <c:delete val="0"/>
        <c:axPos val="b"/>
        <c:title>
          <c:tx>
            <c:rich>
              <a:bodyPr/>
              <a:lstStyle/>
              <a:p>
                <a:pPr>
                  <a:defRPr/>
                </a:pPr>
                <a:r>
                  <a:rPr lang="en-US"/>
                  <a:t>Year</a:t>
                </a:r>
              </a:p>
            </c:rich>
          </c:tx>
          <c:layout/>
          <c:overlay val="0"/>
        </c:title>
        <c:numFmt formatCode="General" sourceLinked="1"/>
        <c:majorTickMark val="out"/>
        <c:minorTickMark val="none"/>
        <c:tickLblPos val="nextTo"/>
        <c:crossAx val="42414016"/>
        <c:crosses val="autoZero"/>
        <c:auto val="1"/>
        <c:lblAlgn val="ctr"/>
        <c:lblOffset val="100"/>
        <c:noMultiLvlLbl val="0"/>
      </c:catAx>
      <c:valAx>
        <c:axId val="42414016"/>
        <c:scaling>
          <c:orientation val="minMax"/>
        </c:scaling>
        <c:delete val="0"/>
        <c:axPos val="l"/>
        <c:title>
          <c:tx>
            <c:rich>
              <a:bodyPr rot="-5400000" vert="horz"/>
              <a:lstStyle/>
              <a:p>
                <a:pPr>
                  <a:defRPr/>
                </a:pPr>
                <a:r>
                  <a:rPr lang="en-US"/>
                  <a:t>Number of Fish</a:t>
                </a:r>
              </a:p>
            </c:rich>
          </c:tx>
          <c:layout/>
          <c:overlay val="0"/>
        </c:title>
        <c:numFmt formatCode="#,##0" sourceLinked="0"/>
        <c:majorTickMark val="out"/>
        <c:minorTickMark val="none"/>
        <c:tickLblPos val="nextTo"/>
        <c:crossAx val="183618560"/>
        <c:crosses val="autoZero"/>
        <c:crossBetween val="between"/>
      </c:valAx>
    </c:plotArea>
    <c:plotVisOnly val="1"/>
    <c:dispBlanksAs val="gap"/>
    <c:showDLblsOverMax val="0"/>
  </c:chart>
  <c:spPr>
    <a:ln>
      <a:noFill/>
    </a:ln>
  </c:spPr>
  <c:txPr>
    <a:bodyPr/>
    <a:lstStyle/>
    <a:p>
      <a:pPr>
        <a:defRPr sz="1600">
          <a:latin typeface="Arial" panose="020B0604020202020204" pitchFamily="34" charset="0"/>
          <a:cs typeface="Arial" panose="020B0604020202020204" pitchFamily="34" charset="0"/>
        </a:defRPr>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v>Number of Fish</c:v>
          </c:tx>
          <c:spPr>
            <a:ln>
              <a:solidFill>
                <a:schemeClr val="tx1"/>
              </a:solidFill>
            </a:ln>
          </c:spPr>
          <c:marker>
            <c:symbol val="none"/>
          </c:marker>
          <c:cat>
            <c:numRef>
              <c:f>'Catch avg wt'!$W$42:$W$68</c:f>
              <c:numCache>
                <c:formatCode>General</c:formatCode>
                <c:ptCount val="27"/>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numCache>
            </c:numRef>
          </c:cat>
          <c:val>
            <c:numRef>
              <c:f>'Catch avg wt'!$X$42:$X$66</c:f>
              <c:numCache>
                <c:formatCode>General</c:formatCode>
                <c:ptCount val="25"/>
                <c:pt idx="0">
                  <c:v>33000</c:v>
                </c:pt>
                <c:pt idx="1">
                  <c:v>48550.000000000007</c:v>
                </c:pt>
                <c:pt idx="2">
                  <c:v>57059.999999999993</c:v>
                </c:pt>
                <c:pt idx="3">
                  <c:v>18680</c:v>
                </c:pt>
                <c:pt idx="4">
                  <c:v>26570</c:v>
                </c:pt>
                <c:pt idx="5">
                  <c:v>22320</c:v>
                </c:pt>
                <c:pt idx="6">
                  <c:v>14879.999999999998</c:v>
                </c:pt>
                <c:pt idx="7">
                  <c:v>39910</c:v>
                </c:pt>
                <c:pt idx="8">
                  <c:v>17759.999999999996</c:v>
                </c:pt>
                <c:pt idx="9">
                  <c:v>46470</c:v>
                </c:pt>
                <c:pt idx="10">
                  <c:v>53790</c:v>
                </c:pt>
                <c:pt idx="11">
                  <c:v>43610</c:v>
                </c:pt>
                <c:pt idx="12">
                  <c:v>48099.999999999993</c:v>
                </c:pt>
                <c:pt idx="13">
                  <c:v>31700</c:v>
                </c:pt>
                <c:pt idx="14">
                  <c:v>39700</c:v>
                </c:pt>
                <c:pt idx="15">
                  <c:v>38310</c:v>
                </c:pt>
                <c:pt idx="16">
                  <c:v>32630.000000000004</c:v>
                </c:pt>
                <c:pt idx="17">
                  <c:v>24540</c:v>
                </c:pt>
                <c:pt idx="18">
                  <c:v>100820</c:v>
                </c:pt>
                <c:pt idx="19">
                  <c:v>76790</c:v>
                </c:pt>
                <c:pt idx="20">
                  <c:v>540</c:v>
                </c:pt>
                <c:pt idx="21">
                  <c:v>1420.0000000000002</c:v>
                </c:pt>
                <c:pt idx="22">
                  <c:v>17780</c:v>
                </c:pt>
                <c:pt idx="23">
                  <c:v>9090</c:v>
                </c:pt>
                <c:pt idx="24">
                  <c:v>34080</c:v>
                </c:pt>
              </c:numCache>
            </c:numRef>
          </c:val>
          <c:smooth val="0"/>
        </c:ser>
        <c:ser>
          <c:idx val="1"/>
          <c:order val="1"/>
          <c:tx>
            <c:v>Alt 2</c:v>
          </c:tx>
          <c:marker>
            <c:symbol val="none"/>
          </c:marker>
          <c:cat>
            <c:numRef>
              <c:f>'Catch avg wt'!$W$42:$W$68</c:f>
              <c:numCache>
                <c:formatCode>General</c:formatCode>
                <c:ptCount val="27"/>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numCache>
            </c:numRef>
          </c:cat>
          <c:val>
            <c:numRef>
              <c:f>'Catch avg wt'!$Y$42:$Y$66</c:f>
              <c:numCache>
                <c:formatCode>#,##0</c:formatCode>
                <c:ptCount val="25"/>
                <c:pt idx="0">
                  <c:v>16480</c:v>
                </c:pt>
                <c:pt idx="1">
                  <c:v>16480</c:v>
                </c:pt>
                <c:pt idx="2">
                  <c:v>16480</c:v>
                </c:pt>
                <c:pt idx="3">
                  <c:v>16480</c:v>
                </c:pt>
                <c:pt idx="4">
                  <c:v>16480</c:v>
                </c:pt>
                <c:pt idx="5">
                  <c:v>16480</c:v>
                </c:pt>
                <c:pt idx="6">
                  <c:v>16480</c:v>
                </c:pt>
                <c:pt idx="7">
                  <c:v>16480</c:v>
                </c:pt>
                <c:pt idx="8">
                  <c:v>16480</c:v>
                </c:pt>
                <c:pt idx="9">
                  <c:v>16480</c:v>
                </c:pt>
                <c:pt idx="10">
                  <c:v>16480</c:v>
                </c:pt>
                <c:pt idx="11">
                  <c:v>16480</c:v>
                </c:pt>
                <c:pt idx="12">
                  <c:v>16480</c:v>
                </c:pt>
                <c:pt idx="13">
                  <c:v>16480</c:v>
                </c:pt>
                <c:pt idx="14">
                  <c:v>16480</c:v>
                </c:pt>
                <c:pt idx="15">
                  <c:v>16480</c:v>
                </c:pt>
                <c:pt idx="16">
                  <c:v>16480</c:v>
                </c:pt>
                <c:pt idx="17">
                  <c:v>16480</c:v>
                </c:pt>
                <c:pt idx="18">
                  <c:v>16480</c:v>
                </c:pt>
                <c:pt idx="19">
                  <c:v>16480</c:v>
                </c:pt>
                <c:pt idx="20">
                  <c:v>16480</c:v>
                </c:pt>
                <c:pt idx="21">
                  <c:v>16480</c:v>
                </c:pt>
                <c:pt idx="22">
                  <c:v>16480</c:v>
                </c:pt>
                <c:pt idx="23">
                  <c:v>16480</c:v>
                </c:pt>
                <c:pt idx="24">
                  <c:v>16480</c:v>
                </c:pt>
              </c:numCache>
            </c:numRef>
          </c:val>
          <c:smooth val="0"/>
        </c:ser>
        <c:ser>
          <c:idx val="2"/>
          <c:order val="2"/>
          <c:tx>
            <c:v>Alt 3</c:v>
          </c:tx>
          <c:marker>
            <c:symbol val="none"/>
          </c:marker>
          <c:cat>
            <c:numRef>
              <c:f>'Catch avg wt'!$W$42:$W$68</c:f>
              <c:numCache>
                <c:formatCode>General</c:formatCode>
                <c:ptCount val="27"/>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numCache>
            </c:numRef>
          </c:cat>
          <c:val>
            <c:numRef>
              <c:f>'Catch avg wt'!$Z$42:$Z$66</c:f>
              <c:numCache>
                <c:formatCode>#,##0</c:formatCode>
                <c:ptCount val="25"/>
                <c:pt idx="0">
                  <c:v>30982</c:v>
                </c:pt>
                <c:pt idx="1">
                  <c:v>30982</c:v>
                </c:pt>
                <c:pt idx="2">
                  <c:v>30982</c:v>
                </c:pt>
                <c:pt idx="3">
                  <c:v>30982</c:v>
                </c:pt>
                <c:pt idx="4">
                  <c:v>30982</c:v>
                </c:pt>
                <c:pt idx="5">
                  <c:v>30982</c:v>
                </c:pt>
                <c:pt idx="6">
                  <c:v>30982</c:v>
                </c:pt>
                <c:pt idx="7">
                  <c:v>30982</c:v>
                </c:pt>
                <c:pt idx="8">
                  <c:v>30982</c:v>
                </c:pt>
                <c:pt idx="9">
                  <c:v>30982</c:v>
                </c:pt>
                <c:pt idx="10">
                  <c:v>30982</c:v>
                </c:pt>
                <c:pt idx="11">
                  <c:v>30982</c:v>
                </c:pt>
                <c:pt idx="12">
                  <c:v>30982</c:v>
                </c:pt>
                <c:pt idx="13">
                  <c:v>30982</c:v>
                </c:pt>
                <c:pt idx="14">
                  <c:v>30982</c:v>
                </c:pt>
                <c:pt idx="15">
                  <c:v>30982</c:v>
                </c:pt>
                <c:pt idx="16">
                  <c:v>30982</c:v>
                </c:pt>
                <c:pt idx="17">
                  <c:v>30982</c:v>
                </c:pt>
                <c:pt idx="18">
                  <c:v>30982</c:v>
                </c:pt>
                <c:pt idx="19">
                  <c:v>30982</c:v>
                </c:pt>
                <c:pt idx="20">
                  <c:v>30982</c:v>
                </c:pt>
                <c:pt idx="21">
                  <c:v>30982</c:v>
                </c:pt>
                <c:pt idx="22">
                  <c:v>30982</c:v>
                </c:pt>
                <c:pt idx="23">
                  <c:v>30982</c:v>
                </c:pt>
                <c:pt idx="24">
                  <c:v>30982</c:v>
                </c:pt>
              </c:numCache>
            </c:numRef>
          </c:val>
          <c:smooth val="0"/>
        </c:ser>
        <c:ser>
          <c:idx val="3"/>
          <c:order val="3"/>
          <c:tx>
            <c:v>Preferred Alt 4</c:v>
          </c:tx>
          <c:marker>
            <c:symbol val="none"/>
          </c:marker>
          <c:cat>
            <c:numRef>
              <c:f>'Catch avg wt'!$W$42:$W$68</c:f>
              <c:numCache>
                <c:formatCode>General</c:formatCode>
                <c:ptCount val="27"/>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numCache>
            </c:numRef>
          </c:cat>
          <c:val>
            <c:numRef>
              <c:f>'Catch avg wt'!$AA$42:$AA$66</c:f>
              <c:numCache>
                <c:formatCode>#,##0</c:formatCode>
                <c:ptCount val="25"/>
                <c:pt idx="0">
                  <c:v>29656</c:v>
                </c:pt>
                <c:pt idx="1">
                  <c:v>29656</c:v>
                </c:pt>
                <c:pt idx="2">
                  <c:v>29656</c:v>
                </c:pt>
                <c:pt idx="3">
                  <c:v>29656</c:v>
                </c:pt>
                <c:pt idx="4">
                  <c:v>29656</c:v>
                </c:pt>
                <c:pt idx="5">
                  <c:v>29656</c:v>
                </c:pt>
                <c:pt idx="6">
                  <c:v>29656</c:v>
                </c:pt>
                <c:pt idx="7">
                  <c:v>29656</c:v>
                </c:pt>
                <c:pt idx="8">
                  <c:v>29656</c:v>
                </c:pt>
                <c:pt idx="9">
                  <c:v>29656</c:v>
                </c:pt>
                <c:pt idx="10">
                  <c:v>29656</c:v>
                </c:pt>
                <c:pt idx="11">
                  <c:v>29656</c:v>
                </c:pt>
                <c:pt idx="12">
                  <c:v>29656</c:v>
                </c:pt>
                <c:pt idx="13">
                  <c:v>29656</c:v>
                </c:pt>
                <c:pt idx="14">
                  <c:v>29656</c:v>
                </c:pt>
                <c:pt idx="15">
                  <c:v>29656</c:v>
                </c:pt>
                <c:pt idx="16">
                  <c:v>29656</c:v>
                </c:pt>
                <c:pt idx="17">
                  <c:v>29656</c:v>
                </c:pt>
                <c:pt idx="18">
                  <c:v>29656</c:v>
                </c:pt>
                <c:pt idx="19">
                  <c:v>29656</c:v>
                </c:pt>
                <c:pt idx="20">
                  <c:v>29656</c:v>
                </c:pt>
                <c:pt idx="21">
                  <c:v>29656</c:v>
                </c:pt>
                <c:pt idx="22">
                  <c:v>29656</c:v>
                </c:pt>
                <c:pt idx="23">
                  <c:v>29656</c:v>
                </c:pt>
                <c:pt idx="24">
                  <c:v>29656</c:v>
                </c:pt>
              </c:numCache>
            </c:numRef>
          </c:val>
          <c:smooth val="0"/>
        </c:ser>
        <c:ser>
          <c:idx val="4"/>
          <c:order val="4"/>
          <c:tx>
            <c:v>At 5</c:v>
          </c:tx>
          <c:marker>
            <c:symbol val="none"/>
          </c:marker>
          <c:cat>
            <c:numRef>
              <c:f>'Catch avg wt'!$W$42:$W$68</c:f>
              <c:numCache>
                <c:formatCode>General</c:formatCode>
                <c:ptCount val="27"/>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numCache>
            </c:numRef>
          </c:cat>
          <c:val>
            <c:numRef>
              <c:f>'Catch avg wt'!$AB$42:$AB$66</c:f>
              <c:numCache>
                <c:formatCode>#,##0</c:formatCode>
                <c:ptCount val="25"/>
                <c:pt idx="0">
                  <c:v>55753</c:v>
                </c:pt>
                <c:pt idx="1">
                  <c:v>55753</c:v>
                </c:pt>
                <c:pt idx="2">
                  <c:v>55753</c:v>
                </c:pt>
                <c:pt idx="3">
                  <c:v>55753</c:v>
                </c:pt>
                <c:pt idx="4">
                  <c:v>55753</c:v>
                </c:pt>
                <c:pt idx="5">
                  <c:v>55753</c:v>
                </c:pt>
                <c:pt idx="6">
                  <c:v>55753</c:v>
                </c:pt>
                <c:pt idx="7">
                  <c:v>55753</c:v>
                </c:pt>
                <c:pt idx="8">
                  <c:v>55753</c:v>
                </c:pt>
                <c:pt idx="9">
                  <c:v>55753</c:v>
                </c:pt>
                <c:pt idx="10">
                  <c:v>55753</c:v>
                </c:pt>
                <c:pt idx="11">
                  <c:v>55753</c:v>
                </c:pt>
                <c:pt idx="12">
                  <c:v>55753</c:v>
                </c:pt>
                <c:pt idx="13">
                  <c:v>55753</c:v>
                </c:pt>
                <c:pt idx="14">
                  <c:v>55753</c:v>
                </c:pt>
                <c:pt idx="15">
                  <c:v>55753</c:v>
                </c:pt>
                <c:pt idx="16">
                  <c:v>55753</c:v>
                </c:pt>
                <c:pt idx="17">
                  <c:v>55753</c:v>
                </c:pt>
                <c:pt idx="18">
                  <c:v>55753</c:v>
                </c:pt>
                <c:pt idx="19">
                  <c:v>55753</c:v>
                </c:pt>
                <c:pt idx="20">
                  <c:v>55753</c:v>
                </c:pt>
                <c:pt idx="21">
                  <c:v>55753</c:v>
                </c:pt>
                <c:pt idx="22">
                  <c:v>55753</c:v>
                </c:pt>
                <c:pt idx="23">
                  <c:v>55753</c:v>
                </c:pt>
                <c:pt idx="24">
                  <c:v>55753</c:v>
                </c:pt>
              </c:numCache>
            </c:numRef>
          </c:val>
          <c:smooth val="0"/>
        </c:ser>
        <c:dLbls>
          <c:showLegendKey val="0"/>
          <c:showVal val="0"/>
          <c:showCatName val="0"/>
          <c:showSerName val="0"/>
          <c:showPercent val="0"/>
          <c:showBubbleSize val="0"/>
        </c:dLbls>
        <c:marker val="1"/>
        <c:smooth val="0"/>
        <c:axId val="47470080"/>
        <c:axId val="42415168"/>
      </c:lineChart>
      <c:catAx>
        <c:axId val="47470080"/>
        <c:scaling>
          <c:orientation val="minMax"/>
        </c:scaling>
        <c:delete val="0"/>
        <c:axPos val="b"/>
        <c:title>
          <c:tx>
            <c:rich>
              <a:bodyPr/>
              <a:lstStyle/>
              <a:p>
                <a:pPr>
                  <a:defRPr/>
                </a:pPr>
                <a:r>
                  <a:rPr lang="en-US"/>
                  <a:t>Year</a:t>
                </a:r>
              </a:p>
            </c:rich>
          </c:tx>
          <c:layout/>
          <c:overlay val="0"/>
        </c:title>
        <c:numFmt formatCode="General" sourceLinked="1"/>
        <c:majorTickMark val="out"/>
        <c:minorTickMark val="none"/>
        <c:tickLblPos val="nextTo"/>
        <c:crossAx val="42415168"/>
        <c:crosses val="autoZero"/>
        <c:auto val="1"/>
        <c:lblAlgn val="ctr"/>
        <c:lblOffset val="100"/>
        <c:noMultiLvlLbl val="0"/>
      </c:catAx>
      <c:valAx>
        <c:axId val="42415168"/>
        <c:scaling>
          <c:orientation val="minMax"/>
        </c:scaling>
        <c:delete val="0"/>
        <c:axPos val="l"/>
        <c:title>
          <c:tx>
            <c:rich>
              <a:bodyPr rot="-5400000" vert="horz"/>
              <a:lstStyle/>
              <a:p>
                <a:pPr>
                  <a:defRPr/>
                </a:pPr>
                <a:r>
                  <a:rPr lang="en-US"/>
                  <a:t>Number of Fish</a:t>
                </a:r>
              </a:p>
            </c:rich>
          </c:tx>
          <c:layout/>
          <c:overlay val="0"/>
        </c:title>
        <c:numFmt formatCode="#,##0" sourceLinked="0"/>
        <c:majorTickMark val="out"/>
        <c:minorTickMark val="none"/>
        <c:tickLblPos val="nextTo"/>
        <c:crossAx val="47470080"/>
        <c:crosses val="autoZero"/>
        <c:crossBetween val="between"/>
      </c:valAx>
    </c:plotArea>
    <c:legend>
      <c:legendPos val="r"/>
      <c:legendEntry>
        <c:idx val="3"/>
        <c:txPr>
          <a:bodyPr/>
          <a:lstStyle/>
          <a:p>
            <a:pPr>
              <a:defRPr b="1"/>
            </a:pPr>
            <a:endParaRPr lang="en-US"/>
          </a:p>
        </c:txPr>
      </c:legendEntry>
      <c:layout/>
      <c:overlay val="0"/>
    </c:legend>
    <c:plotVisOnly val="1"/>
    <c:dispBlanksAs val="gap"/>
    <c:showDLblsOverMax val="0"/>
  </c:chart>
  <c:spPr>
    <a:ln>
      <a:noFill/>
    </a:ln>
  </c:spPr>
  <c:txPr>
    <a:bodyPr/>
    <a:lstStyle/>
    <a:p>
      <a:pPr>
        <a:defRPr sz="1600">
          <a:latin typeface="Arial" panose="020B0604020202020204" pitchFamily="34" charset="0"/>
          <a:cs typeface="Arial" panose="020B0604020202020204" pitchFamily="34" charset="0"/>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282541071254983"/>
          <c:y val="4.0325444926080499E-2"/>
          <c:w val="0.60569310780596874"/>
          <c:h val="0.73064973936292965"/>
        </c:manualLayout>
      </c:layout>
      <c:lineChart>
        <c:grouping val="standard"/>
        <c:varyColors val="0"/>
        <c:ser>
          <c:idx val="0"/>
          <c:order val="0"/>
          <c:tx>
            <c:v>Weight of Fish</c:v>
          </c:tx>
          <c:spPr>
            <a:ln>
              <a:solidFill>
                <a:schemeClr val="tx1"/>
              </a:solidFill>
            </a:ln>
          </c:spPr>
          <c:marker>
            <c:symbol val="none"/>
          </c:marker>
          <c:cat>
            <c:numRef>
              <c:f>'Catch avg wt'!$W$42:$W$68</c:f>
              <c:numCache>
                <c:formatCode>General</c:formatCode>
                <c:ptCount val="27"/>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numCache>
            </c:numRef>
          </c:cat>
          <c:val>
            <c:numRef>
              <c:f>'Catch avg wt'!$AC$42:$AC$66</c:f>
              <c:numCache>
                <c:formatCode>General</c:formatCode>
                <c:ptCount val="25"/>
                <c:pt idx="0">
                  <c:v>226340</c:v>
                </c:pt>
                <c:pt idx="1">
                  <c:v>143490</c:v>
                </c:pt>
                <c:pt idx="2">
                  <c:v>104310</c:v>
                </c:pt>
                <c:pt idx="3">
                  <c:v>220050</c:v>
                </c:pt>
                <c:pt idx="4">
                  <c:v>195620</c:v>
                </c:pt>
                <c:pt idx="5">
                  <c:v>177500</c:v>
                </c:pt>
                <c:pt idx="6">
                  <c:v>138630</c:v>
                </c:pt>
                <c:pt idx="7">
                  <c:v>110450</c:v>
                </c:pt>
                <c:pt idx="8">
                  <c:v>89600</c:v>
                </c:pt>
                <c:pt idx="9">
                  <c:v>93620</c:v>
                </c:pt>
                <c:pt idx="10">
                  <c:v>104160</c:v>
                </c:pt>
                <c:pt idx="11">
                  <c:v>196590</c:v>
                </c:pt>
                <c:pt idx="12">
                  <c:v>188260</c:v>
                </c:pt>
                <c:pt idx="13">
                  <c:v>138390</c:v>
                </c:pt>
                <c:pt idx="14">
                  <c:v>171790</c:v>
                </c:pt>
                <c:pt idx="15">
                  <c:v>129550.00000000001</c:v>
                </c:pt>
                <c:pt idx="16">
                  <c:v>86170</c:v>
                </c:pt>
                <c:pt idx="17">
                  <c:v>114620</c:v>
                </c:pt>
                <c:pt idx="18">
                  <c:v>251770</c:v>
                </c:pt>
                <c:pt idx="19">
                  <c:v>364500</c:v>
                </c:pt>
                <c:pt idx="20">
                  <c:v>6450</c:v>
                </c:pt>
                <c:pt idx="21">
                  <c:v>570</c:v>
                </c:pt>
                <c:pt idx="22">
                  <c:v>8140.0000000000009</c:v>
                </c:pt>
                <c:pt idx="23">
                  <c:v>31590</c:v>
                </c:pt>
                <c:pt idx="24">
                  <c:v>65470</c:v>
                </c:pt>
              </c:numCache>
            </c:numRef>
          </c:val>
          <c:smooth val="0"/>
          <c:extLst xmlns:c16r2="http://schemas.microsoft.com/office/drawing/2015/06/chart">
            <c:ext xmlns:c16="http://schemas.microsoft.com/office/drawing/2014/chart" uri="{C3380CC4-5D6E-409C-BE32-E72D297353CC}">
              <c16:uniqueId val="{00000000-B77E-468C-875A-35722665B6EF}"/>
            </c:ext>
          </c:extLst>
        </c:ser>
        <c:dLbls>
          <c:showLegendKey val="0"/>
          <c:showVal val="0"/>
          <c:showCatName val="0"/>
          <c:showSerName val="0"/>
          <c:showPercent val="0"/>
          <c:showBubbleSize val="0"/>
        </c:dLbls>
        <c:marker val="1"/>
        <c:smooth val="0"/>
        <c:axId val="48075264"/>
        <c:axId val="42417472"/>
      </c:lineChart>
      <c:catAx>
        <c:axId val="48075264"/>
        <c:scaling>
          <c:orientation val="minMax"/>
        </c:scaling>
        <c:delete val="0"/>
        <c:axPos val="b"/>
        <c:title>
          <c:tx>
            <c:rich>
              <a:bodyPr/>
              <a:lstStyle/>
              <a:p>
                <a:pPr>
                  <a:defRPr/>
                </a:pPr>
                <a:r>
                  <a:rPr lang="en-US"/>
                  <a:t>Year</a:t>
                </a:r>
              </a:p>
            </c:rich>
          </c:tx>
          <c:layout/>
          <c:overlay val="0"/>
        </c:title>
        <c:numFmt formatCode="General" sourceLinked="1"/>
        <c:majorTickMark val="out"/>
        <c:minorTickMark val="none"/>
        <c:tickLblPos val="nextTo"/>
        <c:crossAx val="42417472"/>
        <c:crosses val="autoZero"/>
        <c:auto val="1"/>
        <c:lblAlgn val="ctr"/>
        <c:lblOffset val="100"/>
        <c:noMultiLvlLbl val="0"/>
      </c:catAx>
      <c:valAx>
        <c:axId val="42417472"/>
        <c:scaling>
          <c:orientation val="minMax"/>
        </c:scaling>
        <c:delete val="0"/>
        <c:axPos val="l"/>
        <c:title>
          <c:tx>
            <c:rich>
              <a:bodyPr rot="-5400000" vert="horz"/>
              <a:lstStyle/>
              <a:p>
                <a:pPr>
                  <a:defRPr/>
                </a:pPr>
                <a:r>
                  <a:rPr lang="en-US"/>
                  <a:t>Weight</a:t>
                </a:r>
                <a:r>
                  <a:rPr lang="en-US" baseline="0"/>
                  <a:t> </a:t>
                </a:r>
                <a:r>
                  <a:rPr lang="en-US"/>
                  <a:t>of Fish</a:t>
                </a:r>
              </a:p>
            </c:rich>
          </c:tx>
          <c:layout/>
          <c:overlay val="0"/>
        </c:title>
        <c:numFmt formatCode="#,##0" sourceLinked="0"/>
        <c:majorTickMark val="out"/>
        <c:minorTickMark val="none"/>
        <c:tickLblPos val="nextTo"/>
        <c:crossAx val="48075264"/>
        <c:crosses val="autoZero"/>
        <c:crossBetween val="between"/>
      </c:valAx>
    </c:plotArea>
    <c:plotVisOnly val="1"/>
    <c:dispBlanksAs val="gap"/>
    <c:showDLblsOverMax val="0"/>
  </c:chart>
  <c:spPr>
    <a:ln>
      <a:noFill/>
    </a:ln>
  </c:spPr>
  <c:txPr>
    <a:bodyPr/>
    <a:lstStyle/>
    <a:p>
      <a:pPr>
        <a:defRPr sz="1600">
          <a:latin typeface="Arial" panose="020B0604020202020204" pitchFamily="34" charset="0"/>
          <a:cs typeface="Arial" panose="020B0604020202020204" pitchFamily="34" charset="0"/>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v>Weight of Fish</c:v>
          </c:tx>
          <c:spPr>
            <a:ln>
              <a:solidFill>
                <a:schemeClr val="tx1"/>
              </a:solidFill>
            </a:ln>
          </c:spPr>
          <c:marker>
            <c:symbol val="none"/>
          </c:marker>
          <c:cat>
            <c:numRef>
              <c:f>'Catch avg wt'!$W$42:$W$68</c:f>
              <c:numCache>
                <c:formatCode>General</c:formatCode>
                <c:ptCount val="27"/>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numCache>
            </c:numRef>
          </c:cat>
          <c:val>
            <c:numRef>
              <c:f>'Catch avg wt'!$AC$42:$AC$66</c:f>
              <c:numCache>
                <c:formatCode>General</c:formatCode>
                <c:ptCount val="25"/>
                <c:pt idx="0">
                  <c:v>226340</c:v>
                </c:pt>
                <c:pt idx="1">
                  <c:v>143490</c:v>
                </c:pt>
                <c:pt idx="2">
                  <c:v>104310</c:v>
                </c:pt>
                <c:pt idx="3">
                  <c:v>220050</c:v>
                </c:pt>
                <c:pt idx="4">
                  <c:v>195620</c:v>
                </c:pt>
                <c:pt idx="5">
                  <c:v>177500</c:v>
                </c:pt>
                <c:pt idx="6">
                  <c:v>138630</c:v>
                </c:pt>
                <c:pt idx="7">
                  <c:v>110450</c:v>
                </c:pt>
                <c:pt idx="8">
                  <c:v>89600</c:v>
                </c:pt>
                <c:pt idx="9">
                  <c:v>93620</c:v>
                </c:pt>
                <c:pt idx="10">
                  <c:v>104160</c:v>
                </c:pt>
                <c:pt idx="11">
                  <c:v>196590</c:v>
                </c:pt>
                <c:pt idx="12">
                  <c:v>188260</c:v>
                </c:pt>
                <c:pt idx="13">
                  <c:v>138390</c:v>
                </c:pt>
                <c:pt idx="14">
                  <c:v>171790</c:v>
                </c:pt>
                <c:pt idx="15">
                  <c:v>129550.00000000001</c:v>
                </c:pt>
                <c:pt idx="16">
                  <c:v>86170</c:v>
                </c:pt>
                <c:pt idx="17">
                  <c:v>114620</c:v>
                </c:pt>
                <c:pt idx="18">
                  <c:v>251770</c:v>
                </c:pt>
                <c:pt idx="19">
                  <c:v>364500</c:v>
                </c:pt>
                <c:pt idx="20">
                  <c:v>6450</c:v>
                </c:pt>
                <c:pt idx="21">
                  <c:v>570</c:v>
                </c:pt>
                <c:pt idx="22">
                  <c:v>8140.0000000000009</c:v>
                </c:pt>
                <c:pt idx="23">
                  <c:v>31590</c:v>
                </c:pt>
                <c:pt idx="24">
                  <c:v>65470</c:v>
                </c:pt>
              </c:numCache>
            </c:numRef>
          </c:val>
          <c:smooth val="0"/>
        </c:ser>
        <c:ser>
          <c:idx val="1"/>
          <c:order val="1"/>
          <c:tx>
            <c:v>Alt 2</c:v>
          </c:tx>
          <c:marker>
            <c:symbol val="none"/>
          </c:marker>
          <c:cat>
            <c:numRef>
              <c:f>'Catch avg wt'!$W$42:$W$68</c:f>
              <c:numCache>
                <c:formatCode>General</c:formatCode>
                <c:ptCount val="27"/>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numCache>
            </c:numRef>
          </c:cat>
          <c:val>
            <c:numRef>
              <c:f>'Catch avg wt'!$AD$42:$AD$66</c:f>
              <c:numCache>
                <c:formatCode>#,##0</c:formatCode>
                <c:ptCount val="25"/>
                <c:pt idx="0">
                  <c:v>69360</c:v>
                </c:pt>
                <c:pt idx="1">
                  <c:v>69360</c:v>
                </c:pt>
                <c:pt idx="2">
                  <c:v>69360</c:v>
                </c:pt>
                <c:pt idx="3">
                  <c:v>69360</c:v>
                </c:pt>
                <c:pt idx="4">
                  <c:v>69360</c:v>
                </c:pt>
                <c:pt idx="5">
                  <c:v>69360</c:v>
                </c:pt>
                <c:pt idx="6">
                  <c:v>69360</c:v>
                </c:pt>
                <c:pt idx="7">
                  <c:v>69360</c:v>
                </c:pt>
                <c:pt idx="8">
                  <c:v>69360</c:v>
                </c:pt>
                <c:pt idx="9">
                  <c:v>69360</c:v>
                </c:pt>
                <c:pt idx="10">
                  <c:v>69360</c:v>
                </c:pt>
                <c:pt idx="11">
                  <c:v>69360</c:v>
                </c:pt>
                <c:pt idx="12">
                  <c:v>69360</c:v>
                </c:pt>
                <c:pt idx="13">
                  <c:v>69360</c:v>
                </c:pt>
                <c:pt idx="14">
                  <c:v>69360</c:v>
                </c:pt>
                <c:pt idx="15">
                  <c:v>69360</c:v>
                </c:pt>
                <c:pt idx="16">
                  <c:v>69360</c:v>
                </c:pt>
                <c:pt idx="17">
                  <c:v>69360</c:v>
                </c:pt>
                <c:pt idx="18">
                  <c:v>69360</c:v>
                </c:pt>
                <c:pt idx="19">
                  <c:v>69360</c:v>
                </c:pt>
                <c:pt idx="20">
                  <c:v>69360</c:v>
                </c:pt>
                <c:pt idx="21">
                  <c:v>69360</c:v>
                </c:pt>
                <c:pt idx="22">
                  <c:v>69360</c:v>
                </c:pt>
                <c:pt idx="23">
                  <c:v>69360</c:v>
                </c:pt>
                <c:pt idx="24">
                  <c:v>69360</c:v>
                </c:pt>
              </c:numCache>
            </c:numRef>
          </c:val>
          <c:smooth val="0"/>
        </c:ser>
        <c:ser>
          <c:idx val="2"/>
          <c:order val="2"/>
          <c:tx>
            <c:v>Alt 3</c:v>
          </c:tx>
          <c:marker>
            <c:symbol val="none"/>
          </c:marker>
          <c:cat>
            <c:numRef>
              <c:f>'Catch avg wt'!$W$42:$W$68</c:f>
              <c:numCache>
                <c:formatCode>General</c:formatCode>
                <c:ptCount val="27"/>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numCache>
            </c:numRef>
          </c:cat>
          <c:val>
            <c:numRef>
              <c:f>'Catch avg wt'!$AE$42:$AE$66</c:f>
              <c:numCache>
                <c:formatCode>#,##0</c:formatCode>
                <c:ptCount val="25"/>
                <c:pt idx="0">
                  <c:v>130396</c:v>
                </c:pt>
                <c:pt idx="1">
                  <c:v>130396</c:v>
                </c:pt>
                <c:pt idx="2">
                  <c:v>130396</c:v>
                </c:pt>
                <c:pt idx="3">
                  <c:v>130396</c:v>
                </c:pt>
                <c:pt idx="4">
                  <c:v>130396</c:v>
                </c:pt>
                <c:pt idx="5">
                  <c:v>130396</c:v>
                </c:pt>
                <c:pt idx="6">
                  <c:v>130396</c:v>
                </c:pt>
                <c:pt idx="7">
                  <c:v>130396</c:v>
                </c:pt>
                <c:pt idx="8">
                  <c:v>130396</c:v>
                </c:pt>
                <c:pt idx="9">
                  <c:v>130396</c:v>
                </c:pt>
                <c:pt idx="10">
                  <c:v>130396</c:v>
                </c:pt>
                <c:pt idx="11">
                  <c:v>130396</c:v>
                </c:pt>
                <c:pt idx="12">
                  <c:v>130396</c:v>
                </c:pt>
                <c:pt idx="13">
                  <c:v>130396</c:v>
                </c:pt>
                <c:pt idx="14">
                  <c:v>130396</c:v>
                </c:pt>
                <c:pt idx="15">
                  <c:v>130396</c:v>
                </c:pt>
                <c:pt idx="16">
                  <c:v>130396</c:v>
                </c:pt>
                <c:pt idx="17">
                  <c:v>130396</c:v>
                </c:pt>
                <c:pt idx="18">
                  <c:v>130396</c:v>
                </c:pt>
                <c:pt idx="19">
                  <c:v>130396</c:v>
                </c:pt>
                <c:pt idx="20">
                  <c:v>130396</c:v>
                </c:pt>
                <c:pt idx="21">
                  <c:v>130396</c:v>
                </c:pt>
                <c:pt idx="22">
                  <c:v>130396</c:v>
                </c:pt>
                <c:pt idx="23">
                  <c:v>130396</c:v>
                </c:pt>
                <c:pt idx="24">
                  <c:v>130396</c:v>
                </c:pt>
              </c:numCache>
            </c:numRef>
          </c:val>
          <c:smooth val="0"/>
        </c:ser>
        <c:ser>
          <c:idx val="3"/>
          <c:order val="3"/>
          <c:tx>
            <c:strRef>
              <c:f>'Catch avg wt'!$AF$41</c:f>
              <c:strCache>
                <c:ptCount val="1"/>
                <c:pt idx="0">
                  <c:v>Preferred Alt 4</c:v>
                </c:pt>
              </c:strCache>
            </c:strRef>
          </c:tx>
          <c:marker>
            <c:symbol val="none"/>
          </c:marker>
          <c:cat>
            <c:numRef>
              <c:f>'Catch avg wt'!$W$42:$W$68</c:f>
              <c:numCache>
                <c:formatCode>General</c:formatCode>
                <c:ptCount val="27"/>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numCache>
            </c:numRef>
          </c:cat>
          <c:val>
            <c:numRef>
              <c:f>'Catch avg wt'!$AF$42:$AF$66</c:f>
              <c:numCache>
                <c:formatCode>#,##0</c:formatCode>
                <c:ptCount val="25"/>
                <c:pt idx="0">
                  <c:v>124815</c:v>
                </c:pt>
                <c:pt idx="1">
                  <c:v>124815</c:v>
                </c:pt>
                <c:pt idx="2">
                  <c:v>124815</c:v>
                </c:pt>
                <c:pt idx="3">
                  <c:v>124815</c:v>
                </c:pt>
                <c:pt idx="4">
                  <c:v>124815</c:v>
                </c:pt>
                <c:pt idx="5">
                  <c:v>124815</c:v>
                </c:pt>
                <c:pt idx="6">
                  <c:v>124815</c:v>
                </c:pt>
                <c:pt idx="7">
                  <c:v>124815</c:v>
                </c:pt>
                <c:pt idx="8">
                  <c:v>124815</c:v>
                </c:pt>
                <c:pt idx="9">
                  <c:v>124815</c:v>
                </c:pt>
                <c:pt idx="10">
                  <c:v>124815</c:v>
                </c:pt>
                <c:pt idx="11">
                  <c:v>124815</c:v>
                </c:pt>
                <c:pt idx="12">
                  <c:v>124815</c:v>
                </c:pt>
                <c:pt idx="13">
                  <c:v>124815</c:v>
                </c:pt>
                <c:pt idx="14">
                  <c:v>124815</c:v>
                </c:pt>
                <c:pt idx="15">
                  <c:v>124815</c:v>
                </c:pt>
                <c:pt idx="16">
                  <c:v>124815</c:v>
                </c:pt>
                <c:pt idx="17">
                  <c:v>124815</c:v>
                </c:pt>
                <c:pt idx="18">
                  <c:v>124815</c:v>
                </c:pt>
                <c:pt idx="19">
                  <c:v>124815</c:v>
                </c:pt>
                <c:pt idx="20">
                  <c:v>124815</c:v>
                </c:pt>
                <c:pt idx="21">
                  <c:v>124815</c:v>
                </c:pt>
                <c:pt idx="22">
                  <c:v>124815</c:v>
                </c:pt>
                <c:pt idx="23">
                  <c:v>124815</c:v>
                </c:pt>
                <c:pt idx="24">
                  <c:v>124815</c:v>
                </c:pt>
              </c:numCache>
            </c:numRef>
          </c:val>
          <c:smooth val="0"/>
        </c:ser>
        <c:ser>
          <c:idx val="4"/>
          <c:order val="4"/>
          <c:tx>
            <c:v>At 5</c:v>
          </c:tx>
          <c:marker>
            <c:symbol val="none"/>
          </c:marker>
          <c:cat>
            <c:numRef>
              <c:f>'Catch avg wt'!$W$42:$W$68</c:f>
              <c:numCache>
                <c:formatCode>General</c:formatCode>
                <c:ptCount val="27"/>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numCache>
            </c:numRef>
          </c:cat>
          <c:val>
            <c:numRef>
              <c:f>'Catch avg wt'!$AG$42:$AG$66</c:f>
              <c:numCache>
                <c:formatCode>#,##0</c:formatCode>
                <c:ptCount val="25"/>
                <c:pt idx="0">
                  <c:v>234652</c:v>
                </c:pt>
                <c:pt idx="1">
                  <c:v>234652</c:v>
                </c:pt>
                <c:pt idx="2">
                  <c:v>234652</c:v>
                </c:pt>
                <c:pt idx="3">
                  <c:v>234652</c:v>
                </c:pt>
                <c:pt idx="4">
                  <c:v>234652</c:v>
                </c:pt>
                <c:pt idx="5">
                  <c:v>234652</c:v>
                </c:pt>
                <c:pt idx="6">
                  <c:v>234652</c:v>
                </c:pt>
                <c:pt idx="7">
                  <c:v>234652</c:v>
                </c:pt>
                <c:pt idx="8">
                  <c:v>234652</c:v>
                </c:pt>
                <c:pt idx="9">
                  <c:v>234652</c:v>
                </c:pt>
                <c:pt idx="10">
                  <c:v>234652</c:v>
                </c:pt>
                <c:pt idx="11">
                  <c:v>234652</c:v>
                </c:pt>
                <c:pt idx="12">
                  <c:v>234652</c:v>
                </c:pt>
                <c:pt idx="13">
                  <c:v>234652</c:v>
                </c:pt>
                <c:pt idx="14">
                  <c:v>234652</c:v>
                </c:pt>
                <c:pt idx="15">
                  <c:v>234652</c:v>
                </c:pt>
                <c:pt idx="16">
                  <c:v>234652</c:v>
                </c:pt>
                <c:pt idx="17">
                  <c:v>234652</c:v>
                </c:pt>
                <c:pt idx="18">
                  <c:v>234652</c:v>
                </c:pt>
                <c:pt idx="19">
                  <c:v>234652</c:v>
                </c:pt>
                <c:pt idx="20">
                  <c:v>234652</c:v>
                </c:pt>
                <c:pt idx="21">
                  <c:v>234652</c:v>
                </c:pt>
                <c:pt idx="22">
                  <c:v>234652</c:v>
                </c:pt>
                <c:pt idx="23">
                  <c:v>234652</c:v>
                </c:pt>
                <c:pt idx="24">
                  <c:v>234652</c:v>
                </c:pt>
              </c:numCache>
            </c:numRef>
          </c:val>
          <c:smooth val="0"/>
        </c:ser>
        <c:dLbls>
          <c:showLegendKey val="0"/>
          <c:showVal val="0"/>
          <c:showCatName val="0"/>
          <c:showSerName val="0"/>
          <c:showPercent val="0"/>
          <c:showBubbleSize val="0"/>
        </c:dLbls>
        <c:marker val="1"/>
        <c:smooth val="0"/>
        <c:axId val="184595968"/>
        <c:axId val="80393280"/>
      </c:lineChart>
      <c:catAx>
        <c:axId val="184595968"/>
        <c:scaling>
          <c:orientation val="minMax"/>
        </c:scaling>
        <c:delete val="0"/>
        <c:axPos val="b"/>
        <c:title>
          <c:tx>
            <c:rich>
              <a:bodyPr/>
              <a:lstStyle/>
              <a:p>
                <a:pPr>
                  <a:defRPr/>
                </a:pPr>
                <a:r>
                  <a:rPr lang="en-US"/>
                  <a:t>Year</a:t>
                </a:r>
              </a:p>
            </c:rich>
          </c:tx>
          <c:layout/>
          <c:overlay val="0"/>
        </c:title>
        <c:numFmt formatCode="General" sourceLinked="1"/>
        <c:majorTickMark val="out"/>
        <c:minorTickMark val="none"/>
        <c:tickLblPos val="nextTo"/>
        <c:crossAx val="80393280"/>
        <c:crosses val="autoZero"/>
        <c:auto val="1"/>
        <c:lblAlgn val="ctr"/>
        <c:lblOffset val="100"/>
        <c:noMultiLvlLbl val="0"/>
      </c:catAx>
      <c:valAx>
        <c:axId val="80393280"/>
        <c:scaling>
          <c:orientation val="minMax"/>
        </c:scaling>
        <c:delete val="0"/>
        <c:axPos val="l"/>
        <c:title>
          <c:tx>
            <c:rich>
              <a:bodyPr rot="-5400000" vert="horz"/>
              <a:lstStyle/>
              <a:p>
                <a:pPr>
                  <a:defRPr/>
                </a:pPr>
                <a:r>
                  <a:rPr lang="en-US"/>
                  <a:t>Weight</a:t>
                </a:r>
                <a:r>
                  <a:rPr lang="en-US" baseline="0"/>
                  <a:t> </a:t>
                </a:r>
                <a:r>
                  <a:rPr lang="en-US"/>
                  <a:t>of Fish</a:t>
                </a:r>
              </a:p>
            </c:rich>
          </c:tx>
          <c:layout/>
          <c:overlay val="0"/>
        </c:title>
        <c:numFmt formatCode="#,##0" sourceLinked="0"/>
        <c:majorTickMark val="out"/>
        <c:minorTickMark val="none"/>
        <c:tickLblPos val="nextTo"/>
        <c:crossAx val="184595968"/>
        <c:crosses val="autoZero"/>
        <c:crossBetween val="between"/>
      </c:valAx>
    </c:plotArea>
    <c:legend>
      <c:legendPos val="r"/>
      <c:legendEntry>
        <c:idx val="3"/>
        <c:txPr>
          <a:bodyPr/>
          <a:lstStyle/>
          <a:p>
            <a:pPr>
              <a:defRPr b="1"/>
            </a:pPr>
            <a:endParaRPr lang="en-US"/>
          </a:p>
        </c:txPr>
      </c:legendEntry>
      <c:layout/>
      <c:overlay val="0"/>
    </c:legend>
    <c:plotVisOnly val="1"/>
    <c:dispBlanksAs val="gap"/>
    <c:showDLblsOverMax val="0"/>
  </c:chart>
  <c:spPr>
    <a:ln>
      <a:noFill/>
    </a:ln>
  </c:spPr>
  <c:txPr>
    <a:bodyPr/>
    <a:lstStyle/>
    <a:p>
      <a:pPr>
        <a:defRPr sz="1600">
          <a:latin typeface="Arial" panose="020B0604020202020204" pitchFamily="34" charset="0"/>
          <a:cs typeface="Arial" panose="020B0604020202020204" pitchFamily="34" charset="0"/>
        </a:defRPr>
      </a:pPr>
      <a:endParaRPr lang="en-US"/>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0.68519</cdr:x>
      <cdr:y>0.53128</cdr:y>
    </cdr:from>
    <cdr:to>
      <cdr:x>0.75</cdr:x>
      <cdr:y>0.75696</cdr:y>
    </cdr:to>
    <cdr:sp macro="" textlink="">
      <cdr:nvSpPr>
        <cdr:cNvPr id="2" name="Rectangle 1"/>
        <cdr:cNvSpPr/>
      </cdr:nvSpPr>
      <cdr:spPr>
        <a:xfrm xmlns:a="http://schemas.openxmlformats.org/drawingml/2006/main">
          <a:off x="5638800" y="2332037"/>
          <a:ext cx="533400" cy="990600"/>
        </a:xfrm>
        <a:prstGeom xmlns:a="http://schemas.openxmlformats.org/drawingml/2006/main" prst="rect">
          <a:avLst/>
        </a:prstGeom>
        <a:solidFill xmlns:a="http://schemas.openxmlformats.org/drawingml/2006/main">
          <a:srgbClr val="FF0000">
            <a:alpha val="13000"/>
          </a:srgbClr>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0.58126</cdr:x>
      <cdr:y>0.14937</cdr:y>
    </cdr:from>
    <cdr:to>
      <cdr:x>0.62963</cdr:x>
      <cdr:y>0.37505</cdr:y>
    </cdr:to>
    <cdr:sp macro="" textlink="">
      <cdr:nvSpPr>
        <cdr:cNvPr id="3" name="Rectangle 2"/>
        <cdr:cNvSpPr/>
      </cdr:nvSpPr>
      <cdr:spPr>
        <a:xfrm xmlns:a="http://schemas.openxmlformats.org/drawingml/2006/main">
          <a:off x="4783540" y="655637"/>
          <a:ext cx="398060" cy="990608"/>
        </a:xfrm>
        <a:prstGeom xmlns:a="http://schemas.openxmlformats.org/drawingml/2006/main" prst="rect">
          <a:avLst/>
        </a:prstGeom>
        <a:solidFill xmlns:a="http://schemas.openxmlformats.org/drawingml/2006/main">
          <a:srgbClr val="FF0000">
            <a:alpha val="13000"/>
          </a:srgbClr>
        </a:solidFill>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4C4DDC6-1370-BF42-96FB-9189450919AB}" type="datetimeFigureOut">
              <a:rPr lang="en-US" smtClean="0"/>
              <a:t>9/19/2017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0E74338-BDE8-6B41-B03F-9D81A046CBD2}" type="slidenum">
              <a:rPr lang="en-US" smtClean="0"/>
              <a:t>‹#›</a:t>
            </a:fld>
            <a:endParaRPr lang="en-US"/>
          </a:p>
        </p:txBody>
      </p:sp>
    </p:spTree>
    <p:extLst>
      <p:ext uri="{BB962C8B-B14F-4D97-AF65-F5344CB8AC3E}">
        <p14:creationId xmlns:p14="http://schemas.microsoft.com/office/powerpoint/2010/main" val="272310989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E74338-BDE8-6B41-B03F-9D81A046CBD2}" type="slidenum">
              <a:rPr lang="en-US" smtClean="0"/>
              <a:t>3</a:t>
            </a:fld>
            <a:endParaRPr lang="en-US"/>
          </a:p>
        </p:txBody>
      </p:sp>
    </p:spTree>
    <p:extLst>
      <p:ext uri="{BB962C8B-B14F-4D97-AF65-F5344CB8AC3E}">
        <p14:creationId xmlns:p14="http://schemas.microsoft.com/office/powerpoint/2010/main" val="10482750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E74338-BDE8-6B41-B03F-9D81A046CBD2}" type="slidenum">
              <a:rPr lang="en-US" smtClean="0"/>
              <a:t>4</a:t>
            </a:fld>
            <a:endParaRPr lang="en-US"/>
          </a:p>
        </p:txBody>
      </p:sp>
    </p:spTree>
    <p:extLst>
      <p:ext uri="{BB962C8B-B14F-4D97-AF65-F5344CB8AC3E}">
        <p14:creationId xmlns:p14="http://schemas.microsoft.com/office/powerpoint/2010/main" val="10482750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E74338-BDE8-6B41-B03F-9D81A046CBD2}" type="slidenum">
              <a:rPr lang="en-US" smtClean="0"/>
              <a:t>5</a:t>
            </a:fld>
            <a:endParaRPr lang="en-US"/>
          </a:p>
        </p:txBody>
      </p:sp>
    </p:spTree>
    <p:extLst>
      <p:ext uri="{BB962C8B-B14F-4D97-AF65-F5344CB8AC3E}">
        <p14:creationId xmlns:p14="http://schemas.microsoft.com/office/powerpoint/2010/main" val="10482750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 </a:t>
            </a:r>
          </a:p>
          <a:p>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0E74338-BDE8-6B41-B03F-9D81A046CBD2}" type="slidenum">
              <a:rPr lang="en-US" smtClean="0"/>
              <a:t>11</a:t>
            </a:fld>
            <a:endParaRPr lang="en-US"/>
          </a:p>
        </p:txBody>
      </p:sp>
    </p:spTree>
    <p:extLst>
      <p:ext uri="{BB962C8B-B14F-4D97-AF65-F5344CB8AC3E}">
        <p14:creationId xmlns:p14="http://schemas.microsoft.com/office/powerpoint/2010/main" val="32920026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Box</a:t>
            </a:r>
            <a:r>
              <a:rPr lang="en-US" baseline="0" dirty="0"/>
              <a:t> indicates years included in ACL development</a:t>
            </a:r>
            <a:endParaRPr lang="en-US" dirty="0"/>
          </a:p>
        </p:txBody>
      </p:sp>
      <p:sp>
        <p:nvSpPr>
          <p:cNvPr id="4" name="Slide Number Placeholder 3"/>
          <p:cNvSpPr>
            <a:spLocks noGrp="1"/>
          </p:cNvSpPr>
          <p:nvPr>
            <p:ph type="sldNum" sz="quarter" idx="10"/>
          </p:nvPr>
        </p:nvSpPr>
        <p:spPr/>
        <p:txBody>
          <a:bodyPr/>
          <a:lstStyle/>
          <a:p>
            <a:fld id="{2E854669-8C8F-472B-BFF7-4F6B972B8192}" type="slidenum">
              <a:rPr lang="en-US" smtClean="0"/>
              <a:pPr/>
              <a:t>12</a:t>
            </a:fld>
            <a:endParaRPr lang="en-US" dirty="0"/>
          </a:p>
        </p:txBody>
      </p:sp>
    </p:spTree>
    <p:extLst>
      <p:ext uri="{BB962C8B-B14F-4D97-AF65-F5344CB8AC3E}">
        <p14:creationId xmlns:p14="http://schemas.microsoft.com/office/powerpoint/2010/main" val="40590705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0E74338-BDE8-6B41-B03F-9D81A046CBD2}" type="slidenum">
              <a:rPr lang="en-US" smtClean="0"/>
              <a:t>17</a:t>
            </a:fld>
            <a:endParaRPr lang="en-US"/>
          </a:p>
        </p:txBody>
      </p:sp>
    </p:spTree>
    <p:extLst>
      <p:ext uri="{BB962C8B-B14F-4D97-AF65-F5344CB8AC3E}">
        <p14:creationId xmlns:p14="http://schemas.microsoft.com/office/powerpoint/2010/main" val="804776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99846636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26B9DC2-6FFE-49EB-9DBD-10EE54EFCE7E}" type="datetimeFigureOut">
              <a:rPr lang="en-US" smtClean="0"/>
              <a:t>9/19/2017</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C9C4D835-A8E5-487D-9741-46A77145EBE0}" type="slidenum">
              <a:rPr lang="en-US" smtClean="0"/>
              <a:t>‹#›</a:t>
            </a:fld>
            <a:endParaRPr lang="en-US"/>
          </a:p>
        </p:txBody>
      </p:sp>
    </p:spTree>
    <p:extLst>
      <p:ext uri="{BB962C8B-B14F-4D97-AF65-F5344CB8AC3E}">
        <p14:creationId xmlns:p14="http://schemas.microsoft.com/office/powerpoint/2010/main" val="18626693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26B9DC2-6FFE-49EB-9DBD-10EE54EFCE7E}" type="datetimeFigureOut">
              <a:rPr lang="en-US" smtClean="0"/>
              <a:t>9/19/2017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9C4D835-A8E5-487D-9741-46A77145EBE0}" type="slidenum">
              <a:rPr lang="en-US" smtClean="0"/>
              <a:t>‹#›</a:t>
            </a:fld>
            <a:endParaRPr lang="en-US"/>
          </a:p>
        </p:txBody>
      </p:sp>
    </p:spTree>
    <p:extLst>
      <p:ext uri="{BB962C8B-B14F-4D97-AF65-F5344CB8AC3E}">
        <p14:creationId xmlns:p14="http://schemas.microsoft.com/office/powerpoint/2010/main" val="14509515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26B9DC2-6FFE-49EB-9DBD-10EE54EFCE7E}" type="datetimeFigureOut">
              <a:rPr lang="en-US" smtClean="0"/>
              <a:t>9/19/2017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9C4D835-A8E5-487D-9741-46A77145EBE0}" type="slidenum">
              <a:rPr lang="en-US" smtClean="0"/>
              <a:t>‹#›</a:t>
            </a:fld>
            <a:endParaRPr lang="en-US"/>
          </a:p>
        </p:txBody>
      </p:sp>
    </p:spTree>
    <p:extLst>
      <p:ext uri="{BB962C8B-B14F-4D97-AF65-F5344CB8AC3E}">
        <p14:creationId xmlns:p14="http://schemas.microsoft.com/office/powerpoint/2010/main" val="40230528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26B9DC2-6FFE-49EB-9DBD-10EE54EFCE7E}" type="datetimeFigureOut">
              <a:rPr lang="en-US" smtClean="0"/>
              <a:t>9/19/2017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9C4D835-A8E5-487D-9741-46A77145EBE0}" type="slidenum">
              <a:rPr lang="en-US" smtClean="0"/>
              <a:t>‹#›</a:t>
            </a:fld>
            <a:endParaRPr lang="en-US"/>
          </a:p>
        </p:txBody>
      </p:sp>
    </p:spTree>
    <p:extLst>
      <p:ext uri="{BB962C8B-B14F-4D97-AF65-F5344CB8AC3E}">
        <p14:creationId xmlns:p14="http://schemas.microsoft.com/office/powerpoint/2010/main" val="334432995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26B9DC2-6FFE-49EB-9DBD-10EE54EFCE7E}" type="datetimeFigureOut">
              <a:rPr lang="en-US" smtClean="0"/>
              <a:t>9/19/2017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9C4D835-A8E5-487D-9741-46A77145EBE0}" type="slidenum">
              <a:rPr lang="en-US" smtClean="0"/>
              <a:t>‹#›</a:t>
            </a:fld>
            <a:endParaRPr lang="en-US"/>
          </a:p>
        </p:txBody>
      </p:sp>
    </p:spTree>
    <p:extLst>
      <p:ext uri="{BB962C8B-B14F-4D97-AF65-F5344CB8AC3E}">
        <p14:creationId xmlns:p14="http://schemas.microsoft.com/office/powerpoint/2010/main" val="23814573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26B9DC2-6FFE-49EB-9DBD-10EE54EFCE7E}" type="datetimeFigureOut">
              <a:rPr lang="en-US" smtClean="0"/>
              <a:t>9/19/2017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9C4D835-A8E5-487D-9741-46A77145EBE0}" type="slidenum">
              <a:rPr lang="en-US" smtClean="0"/>
              <a:t>‹#›</a:t>
            </a:fld>
            <a:endParaRPr lang="en-US"/>
          </a:p>
        </p:txBody>
      </p:sp>
    </p:spTree>
    <p:extLst>
      <p:ext uri="{BB962C8B-B14F-4D97-AF65-F5344CB8AC3E}">
        <p14:creationId xmlns:p14="http://schemas.microsoft.com/office/powerpoint/2010/main" val="13911856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26B9DC2-6FFE-49EB-9DBD-10EE54EFCE7E}" type="datetimeFigureOut">
              <a:rPr lang="en-US" smtClean="0"/>
              <a:t>9/19/2017</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C9C4D835-A8E5-487D-9741-46A77145EBE0}" type="slidenum">
              <a:rPr lang="en-US" smtClean="0"/>
              <a:t>‹#›</a:t>
            </a:fld>
            <a:endParaRPr lang="en-US"/>
          </a:p>
        </p:txBody>
      </p:sp>
    </p:spTree>
    <p:extLst>
      <p:ext uri="{BB962C8B-B14F-4D97-AF65-F5344CB8AC3E}">
        <p14:creationId xmlns:p14="http://schemas.microsoft.com/office/powerpoint/2010/main" val="42862109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026B9DC2-6FFE-49EB-9DBD-10EE54EFCE7E}" type="datetimeFigureOut">
              <a:rPr lang="en-US" smtClean="0"/>
              <a:t>9/19/2017</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C9C4D835-A8E5-487D-9741-46A77145EBE0}" type="slidenum">
              <a:rPr lang="en-US" smtClean="0"/>
              <a:t>‹#›</a:t>
            </a:fld>
            <a:endParaRPr lang="en-US"/>
          </a:p>
        </p:txBody>
      </p:sp>
    </p:spTree>
    <p:extLst>
      <p:ext uri="{BB962C8B-B14F-4D97-AF65-F5344CB8AC3E}">
        <p14:creationId xmlns:p14="http://schemas.microsoft.com/office/powerpoint/2010/main" val="29473301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026B9DC2-6FFE-49EB-9DBD-10EE54EFCE7E}" type="datetimeFigureOut">
              <a:rPr lang="en-US" smtClean="0"/>
              <a:t>9/19/2017</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C9C4D835-A8E5-487D-9741-46A77145EBE0}" type="slidenum">
              <a:rPr lang="en-US" smtClean="0"/>
              <a:t>‹#›</a:t>
            </a:fld>
            <a:endParaRPr lang="en-US"/>
          </a:p>
        </p:txBody>
      </p:sp>
    </p:spTree>
    <p:extLst>
      <p:ext uri="{BB962C8B-B14F-4D97-AF65-F5344CB8AC3E}">
        <p14:creationId xmlns:p14="http://schemas.microsoft.com/office/powerpoint/2010/main" val="4600692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026B9DC2-6FFE-49EB-9DBD-10EE54EFCE7E}" type="datetimeFigureOut">
              <a:rPr lang="en-US" smtClean="0"/>
              <a:t>9/19/2017</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C9C4D835-A8E5-487D-9741-46A77145EBE0}" type="slidenum">
              <a:rPr lang="en-US" smtClean="0"/>
              <a:t>‹#›</a:t>
            </a:fld>
            <a:endParaRPr lang="en-US"/>
          </a:p>
        </p:txBody>
      </p:sp>
    </p:spTree>
    <p:extLst>
      <p:ext uri="{BB962C8B-B14F-4D97-AF65-F5344CB8AC3E}">
        <p14:creationId xmlns:p14="http://schemas.microsoft.com/office/powerpoint/2010/main" val="40866770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26B9DC2-6FFE-49EB-9DBD-10EE54EFCE7E}" type="datetimeFigureOut">
              <a:rPr lang="en-US" smtClean="0"/>
              <a:t>9/19/2017</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C9C4D835-A8E5-487D-9741-46A77145EBE0}" type="slidenum">
              <a:rPr lang="en-US" smtClean="0"/>
              <a:t>‹#›</a:t>
            </a:fld>
            <a:endParaRPr lang="en-US"/>
          </a:p>
        </p:txBody>
      </p:sp>
    </p:spTree>
    <p:extLst>
      <p:ext uri="{BB962C8B-B14F-4D97-AF65-F5344CB8AC3E}">
        <p14:creationId xmlns:p14="http://schemas.microsoft.com/office/powerpoint/2010/main" val="42427616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jpeg"/><Relationship Id="rId13" Type="http://schemas.openxmlformats.org/officeDocument/2006/relationships/image" Target="../media/image9.jpeg"/><Relationship Id="rId3" Type="http://schemas.openxmlformats.org/officeDocument/2006/relationships/image" Target="../media/image1.png"/><Relationship Id="rId7" Type="http://schemas.openxmlformats.org/officeDocument/2006/relationships/image" Target="../media/image4.jpeg"/><Relationship Id="rId12" Type="http://schemas.openxmlformats.org/officeDocument/2006/relationships/image" Target="../media/image8.jpe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3.jpeg"/><Relationship Id="rId11" Type="http://schemas.openxmlformats.org/officeDocument/2006/relationships/image" Target="../media/image7.jpeg"/><Relationship Id="rId5" Type="http://schemas.microsoft.com/office/2007/relationships/hdphoto" Target="../media/hdphoto1.wdp"/><Relationship Id="rId10" Type="http://schemas.microsoft.com/office/2007/relationships/hdphoto" Target="../media/hdphoto2.wdp"/><Relationship Id="rId4" Type="http://schemas.openxmlformats.org/officeDocument/2006/relationships/image" Target="../media/image2.png"/><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10.png"/><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53000">
              <a:srgbClr val="FFFFFF">
                <a:lumMod val="56000"/>
                <a:lumOff val="44000"/>
              </a:srgbClr>
            </a:gs>
            <a:gs pos="81000">
              <a:schemeClr val="bg2"/>
            </a:gs>
          </a:gsLst>
          <a:lin ang="5400000" scaled="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479619"/>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2667000"/>
            <a:ext cx="8229600" cy="34591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8600" y="76200"/>
            <a:ext cx="835254" cy="839310"/>
          </a:xfrm>
          <a:prstGeom prst="rect">
            <a:avLst/>
          </a:prstGeom>
        </p:spPr>
      </p:pic>
      <p:sp>
        <p:nvSpPr>
          <p:cNvPr id="23" name="TextBox 22"/>
          <p:cNvSpPr txBox="1"/>
          <p:nvPr userDrawn="1"/>
        </p:nvSpPr>
        <p:spPr>
          <a:xfrm>
            <a:off x="1091825" y="357355"/>
            <a:ext cx="9144000" cy="338554"/>
          </a:xfrm>
          <a:prstGeom prst="rect">
            <a:avLst/>
          </a:prstGeom>
          <a:noFill/>
        </p:spPr>
        <p:txBody>
          <a:bodyPr wrap="square" rtlCol="0">
            <a:spAutoFit/>
          </a:bodyPr>
          <a:lstStyle/>
          <a:p>
            <a:pPr algn="l"/>
            <a:r>
              <a:rPr lang="en-US" sz="1600" b="1" i="0" spc="200" dirty="0" smtClean="0">
                <a:latin typeface="Californian FB" pitchFamily="18" charset="0"/>
              </a:rPr>
              <a:t>SOUTH</a:t>
            </a:r>
            <a:r>
              <a:rPr lang="en-US" sz="1600" b="1" i="0" spc="200" baseline="0" dirty="0" smtClean="0">
                <a:latin typeface="Californian FB" pitchFamily="18" charset="0"/>
              </a:rPr>
              <a:t> ATLANTIC FISHERY MANAGEMENT COUNCIL</a:t>
            </a:r>
            <a:endParaRPr lang="en-US" sz="1600" b="1" i="0" spc="200" dirty="0">
              <a:latin typeface="Californian FB" pitchFamily="18" charset="0"/>
            </a:endParaRPr>
          </a:p>
        </p:txBody>
      </p:sp>
      <p:grpSp>
        <p:nvGrpSpPr>
          <p:cNvPr id="29" name="Group 28"/>
          <p:cNvGrpSpPr/>
          <p:nvPr userDrawn="1"/>
        </p:nvGrpSpPr>
        <p:grpSpPr>
          <a:xfrm>
            <a:off x="0" y="6266110"/>
            <a:ext cx="9144000" cy="545672"/>
            <a:chOff x="0" y="6266110"/>
            <a:chExt cx="9144000" cy="545672"/>
          </a:xfrm>
        </p:grpSpPr>
        <p:grpSp>
          <p:nvGrpSpPr>
            <p:cNvPr id="27" name="Group 26"/>
            <p:cNvGrpSpPr/>
            <p:nvPr userDrawn="1"/>
          </p:nvGrpSpPr>
          <p:grpSpPr>
            <a:xfrm>
              <a:off x="15240" y="6266110"/>
              <a:ext cx="9128760" cy="545672"/>
              <a:chOff x="15240" y="6266110"/>
              <a:chExt cx="9128760" cy="545672"/>
            </a:xfrm>
          </p:grpSpPr>
          <p:grpSp>
            <p:nvGrpSpPr>
              <p:cNvPr id="26" name="Group 25"/>
              <p:cNvGrpSpPr/>
              <p:nvPr userDrawn="1"/>
            </p:nvGrpSpPr>
            <p:grpSpPr>
              <a:xfrm>
                <a:off x="15240" y="6266110"/>
                <a:ext cx="5795681" cy="545672"/>
                <a:chOff x="0" y="6279658"/>
                <a:chExt cx="5795681" cy="543066"/>
              </a:xfrm>
            </p:grpSpPr>
            <p:pic>
              <p:nvPicPr>
                <p:cNvPr id="14" name="Picture 13"/>
                <p:cNvPicPr>
                  <a:picLocks noChangeAspect="1"/>
                </p:cNvPicPr>
                <p:nvPr userDrawn="1"/>
              </p:nvPicPr>
              <p:blipFill rotWithShape="1">
                <a:blip r:embed="rId4" cstate="print">
                  <a:extLst>
                    <a:ext uri="{BEBA8EAE-BF5A-486C-A8C5-ECC9F3942E4B}">
                      <a14:imgProps xmlns:a14="http://schemas.microsoft.com/office/drawing/2010/main">
                        <a14:imgLayer r:embed="rId5">
                          <a14:imgEffect>
                            <a14:brightnessContrast bright="10000" contrast="-42000"/>
                          </a14:imgEffect>
                        </a14:imgLayer>
                      </a14:imgProps>
                    </a:ext>
                    <a:ext uri="{28A0092B-C50C-407E-A947-70E740481C1C}">
                      <a14:useLocalDpi xmlns:a14="http://schemas.microsoft.com/office/drawing/2010/main" val="0"/>
                    </a:ext>
                  </a:extLst>
                </a:blip>
                <a:srcRect r="9669"/>
                <a:stretch/>
              </p:blipFill>
              <p:spPr>
                <a:xfrm>
                  <a:off x="3600254" y="6280150"/>
                  <a:ext cx="736481" cy="542573"/>
                </a:xfrm>
                <a:prstGeom prst="rect">
                  <a:avLst/>
                </a:prstGeom>
                <a:solidFill>
                  <a:srgbClr val="FFFFFF">
                    <a:shade val="85000"/>
                  </a:srgbClr>
                </a:solidFill>
                <a:ln w="19050" cap="sq">
                  <a:noFill/>
                  <a:miter lim="800000"/>
                </a:ln>
                <a:effectLst>
                  <a:outerShdw blurRad="55000" dist="18000" dir="5400000" algn="tl" rotWithShape="0">
                    <a:srgbClr val="000000">
                      <a:alpha val="40000"/>
                    </a:srgbClr>
                  </a:outerShdw>
                </a:effectLst>
              </p:spPr>
            </p:pic>
            <p:pic>
              <p:nvPicPr>
                <p:cNvPr id="15" name="Picture 14"/>
                <p:cNvPicPr>
                  <a:picLocks noChangeAspect="1"/>
                </p:cNvPicPr>
                <p:nvPr userDrawn="1"/>
              </p:nvPicPr>
              <p:blipFill rotWithShape="1">
                <a:blip r:embed="rId6" cstate="print">
                  <a:extLst>
                    <a:ext uri="{28A0092B-C50C-407E-A947-70E740481C1C}">
                      <a14:useLocalDpi xmlns:a14="http://schemas.microsoft.com/office/drawing/2010/main" val="0"/>
                    </a:ext>
                  </a:extLst>
                </a:blip>
                <a:srcRect r="10179"/>
                <a:stretch/>
              </p:blipFill>
              <p:spPr>
                <a:xfrm>
                  <a:off x="4336735" y="6281845"/>
                  <a:ext cx="735249" cy="540879"/>
                </a:xfrm>
                <a:prstGeom prst="rect">
                  <a:avLst/>
                </a:prstGeom>
                <a:solidFill>
                  <a:srgbClr val="FFFFFF">
                    <a:shade val="85000"/>
                  </a:srgbClr>
                </a:solidFill>
                <a:ln w="19050" cap="sq">
                  <a:noFill/>
                  <a:miter lim="800000"/>
                </a:ln>
                <a:effectLst>
                  <a:outerShdw blurRad="55000" dist="18000" dir="5400000" algn="tl" rotWithShape="0">
                    <a:srgbClr val="000000">
                      <a:alpha val="40000"/>
                    </a:srgbClr>
                  </a:outerShdw>
                </a:effectLst>
              </p:spPr>
            </p:pic>
            <p:pic>
              <p:nvPicPr>
                <p:cNvPr id="19" name="Picture 18"/>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071984" y="6281844"/>
                  <a:ext cx="723697" cy="540879"/>
                </a:xfrm>
                <a:prstGeom prst="rect">
                  <a:avLst/>
                </a:prstGeom>
                <a:solidFill>
                  <a:srgbClr val="FFFFFF">
                    <a:shade val="85000"/>
                  </a:srgbClr>
                </a:solidFill>
                <a:ln w="19050" cap="sq">
                  <a:noFill/>
                  <a:miter lim="800000"/>
                </a:ln>
                <a:effectLst>
                  <a:outerShdw blurRad="55000" dist="18000" dir="5400000" algn="tl" rotWithShape="0">
                    <a:srgbClr val="000000">
                      <a:alpha val="40000"/>
                    </a:srgbClr>
                  </a:outerShdw>
                </a:effectLst>
              </p:spPr>
            </p:pic>
            <p:pic>
              <p:nvPicPr>
                <p:cNvPr id="20" name="Picture 19"/>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2876558" y="6280150"/>
                  <a:ext cx="723696" cy="542574"/>
                </a:xfrm>
                <a:prstGeom prst="rect">
                  <a:avLst/>
                </a:prstGeom>
                <a:solidFill>
                  <a:srgbClr val="FFFFFF">
                    <a:shade val="85000"/>
                  </a:srgbClr>
                </a:solidFill>
                <a:ln w="19050" cap="sq">
                  <a:noFill/>
                  <a:miter lim="800000"/>
                </a:ln>
                <a:effectLst>
                  <a:outerShdw blurRad="55000" dist="18000" dir="5400000" algn="tl" rotWithShape="0">
                    <a:srgbClr val="000000">
                      <a:alpha val="40000"/>
                    </a:srgbClr>
                  </a:outerShdw>
                </a:effectLst>
              </p:spPr>
            </p:pic>
            <p:pic>
              <p:nvPicPr>
                <p:cNvPr id="12" name="Picture 11"/>
                <p:cNvPicPr>
                  <a:picLocks noChangeAspect="1"/>
                </p:cNvPicPr>
                <p:nvPr userDrawn="1"/>
              </p:nvPicPr>
              <p:blipFill rotWithShape="1">
                <a:blip r:embed="rId9" cstate="print">
                  <a:extLst>
                    <a:ext uri="{BEBA8EAE-BF5A-486C-A8C5-ECC9F3942E4B}">
                      <a14:imgProps xmlns:a14="http://schemas.microsoft.com/office/drawing/2010/main">
                        <a14:imgLayer r:embed="rId10">
                          <a14:imgEffect>
                            <a14:brightnessContrast bright="14000" contrast="7000"/>
                          </a14:imgEffect>
                        </a14:imgLayer>
                      </a14:imgProps>
                    </a:ext>
                    <a:ext uri="{28A0092B-C50C-407E-A947-70E740481C1C}">
                      <a14:useLocalDpi xmlns:a14="http://schemas.microsoft.com/office/drawing/2010/main" val="0"/>
                    </a:ext>
                  </a:extLst>
                </a:blip>
                <a:srcRect r="9581"/>
                <a:stretch/>
              </p:blipFill>
              <p:spPr>
                <a:xfrm>
                  <a:off x="1411673" y="6280150"/>
                  <a:ext cx="736918" cy="542574"/>
                </a:xfrm>
                <a:prstGeom prst="rect">
                  <a:avLst/>
                </a:prstGeom>
                <a:solidFill>
                  <a:srgbClr val="FFFFFF">
                    <a:shade val="85000"/>
                  </a:srgbClr>
                </a:solidFill>
                <a:ln w="19050" cap="sq">
                  <a:noFill/>
                  <a:miter lim="800000"/>
                </a:ln>
                <a:effectLst>
                  <a:outerShdw blurRad="55000" dist="18000" dir="5400000" algn="tl" rotWithShape="0">
                    <a:srgbClr val="000000">
                      <a:alpha val="40000"/>
                    </a:srgbClr>
                  </a:outerShdw>
                </a:effectLst>
              </p:spPr>
            </p:pic>
            <p:pic>
              <p:nvPicPr>
                <p:cNvPr id="16" name="Picture 15"/>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675192" y="6280150"/>
                  <a:ext cx="736481" cy="542573"/>
                </a:xfrm>
                <a:prstGeom prst="rect">
                  <a:avLst/>
                </a:prstGeom>
                <a:solidFill>
                  <a:srgbClr val="FFFFFF">
                    <a:shade val="85000"/>
                  </a:srgbClr>
                </a:solidFill>
                <a:ln w="19050" cap="sq">
                  <a:noFill/>
                  <a:miter lim="800000"/>
                </a:ln>
                <a:effectLst>
                  <a:outerShdw blurRad="55000" dist="18000" dir="5400000" algn="tl" rotWithShape="0">
                    <a:srgbClr val="000000">
                      <a:alpha val="40000"/>
                    </a:srgbClr>
                  </a:outerShdw>
                </a:effectLst>
              </p:spPr>
            </p:pic>
            <p:pic>
              <p:nvPicPr>
                <p:cNvPr id="18" name="Picture 17"/>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2148591" y="6280151"/>
                  <a:ext cx="727967" cy="542573"/>
                </a:xfrm>
                <a:prstGeom prst="rect">
                  <a:avLst/>
                </a:prstGeom>
                <a:solidFill>
                  <a:srgbClr val="FFFFFF">
                    <a:shade val="85000"/>
                  </a:srgbClr>
                </a:solidFill>
                <a:ln w="19050" cap="sq">
                  <a:noFill/>
                  <a:miter lim="800000"/>
                </a:ln>
                <a:effectLst>
                  <a:outerShdw blurRad="55000" dist="18000" dir="5400000" algn="tl" rotWithShape="0">
                    <a:srgbClr val="000000">
                      <a:alpha val="40000"/>
                    </a:srgbClr>
                  </a:outerShdw>
                </a:effectLst>
              </p:spPr>
            </p:pic>
            <p:pic>
              <p:nvPicPr>
                <p:cNvPr id="1026" name="Picture 2"/>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0" y="6279658"/>
                  <a:ext cx="675192" cy="543066"/>
                </a:xfrm>
                <a:prstGeom prst="rect">
                  <a:avLst/>
                </a:prstGeom>
                <a:noFill/>
                <a:ln w="1905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1" name="TextBox 20"/>
              <p:cNvSpPr txBox="1"/>
              <p:nvPr userDrawn="1"/>
            </p:nvSpPr>
            <p:spPr>
              <a:xfrm>
                <a:off x="5795681" y="6400800"/>
                <a:ext cx="3348319" cy="338554"/>
              </a:xfrm>
              <a:prstGeom prst="rect">
                <a:avLst/>
              </a:prstGeom>
              <a:noFill/>
            </p:spPr>
            <p:txBody>
              <a:bodyPr wrap="square" rtlCol="0">
                <a:spAutoFit/>
              </a:bodyPr>
              <a:lstStyle/>
              <a:p>
                <a:pPr algn="l"/>
                <a:r>
                  <a:rPr lang="en-US" sz="1600" spc="200" baseline="0" dirty="0" smtClean="0">
                    <a:solidFill>
                      <a:schemeClr val="tx1">
                        <a:lumMod val="75000"/>
                        <a:lumOff val="25000"/>
                      </a:schemeClr>
                    </a:solidFill>
                    <a:latin typeface="Adobe Garamond Pro Bold" pitchFamily="18" charset="0"/>
                  </a:rPr>
                  <a:t>....</a:t>
                </a:r>
                <a:r>
                  <a:rPr lang="en-US" sz="1600" b="1" i="1" spc="200" baseline="0" dirty="0" smtClean="0">
                    <a:solidFill>
                      <a:schemeClr val="tx1">
                        <a:lumMod val="75000"/>
                        <a:lumOff val="25000"/>
                      </a:schemeClr>
                    </a:solidFill>
                    <a:latin typeface="Cambria" pitchFamily="18" charset="0"/>
                  </a:rPr>
                  <a:t>To Conserve and Manage</a:t>
                </a:r>
                <a:endParaRPr lang="en-US" sz="1600" b="1" i="1" spc="200" dirty="0">
                  <a:solidFill>
                    <a:schemeClr val="tx1">
                      <a:lumMod val="75000"/>
                      <a:lumOff val="25000"/>
                    </a:schemeClr>
                  </a:solidFill>
                  <a:latin typeface="Cambria" pitchFamily="18" charset="0"/>
                </a:endParaRPr>
              </a:p>
            </p:txBody>
          </p:sp>
        </p:grpSp>
        <p:sp>
          <p:nvSpPr>
            <p:cNvPr id="28" name="Rectangle 27"/>
            <p:cNvSpPr/>
            <p:nvPr userDrawn="1"/>
          </p:nvSpPr>
          <p:spPr>
            <a:xfrm>
              <a:off x="0" y="6268307"/>
              <a:ext cx="9144000" cy="54347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592632782"/>
      </p:ext>
    </p:extLst>
  </p:cSld>
  <p:clrMap bg1="lt1" tx1="dk1" bg2="lt2" tx2="dk2" accent1="accent1" accent2="accent2" accent3="accent3" accent4="accent4" accent5="accent5" accent6="accent6" hlink="hlink" folHlink="folHlink"/>
  <p:sldLayoutIdLst>
    <p:sldLayoutId id="2147483649" r:id="rId1"/>
  </p:sldLayoutIdLst>
  <p:timing>
    <p:tnLst>
      <p:par>
        <p:cTn id="1" dur="indefinite" restart="never" nodeType="tmRoot"/>
      </p:par>
    </p:tnLst>
  </p:timing>
  <p:txStyles>
    <p:titleStyle>
      <a:lvl1pPr algn="ctr" defTabSz="914400" rtl="0" eaLnBrk="1" latinLnBrk="0" hangingPunct="1">
        <a:spcBef>
          <a:spcPct val="0"/>
        </a:spcBef>
        <a:buNone/>
        <a:defRPr sz="4400" b="1" kern="1200">
          <a:solidFill>
            <a:schemeClr val="tx1"/>
          </a:solidFill>
          <a:latin typeface="Cambria" pitchFamily="18"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Box 6"/>
          <p:cNvSpPr txBox="1"/>
          <p:nvPr userDrawn="1"/>
        </p:nvSpPr>
        <p:spPr>
          <a:xfrm>
            <a:off x="601980" y="6477000"/>
            <a:ext cx="8542020" cy="307777"/>
          </a:xfrm>
          <a:prstGeom prst="rect">
            <a:avLst/>
          </a:prstGeom>
          <a:noFill/>
        </p:spPr>
        <p:txBody>
          <a:bodyPr wrap="square" rtlCol="0">
            <a:spAutoFit/>
          </a:bodyPr>
          <a:lstStyle/>
          <a:p>
            <a:pPr algn="l"/>
            <a:r>
              <a:rPr lang="en-US" sz="1400" b="1" i="0" spc="200" dirty="0" smtClean="0">
                <a:solidFill>
                  <a:schemeClr val="tx1">
                    <a:lumMod val="75000"/>
                    <a:lumOff val="25000"/>
                  </a:schemeClr>
                </a:solidFill>
                <a:latin typeface="Californian FB" pitchFamily="18" charset="0"/>
              </a:rPr>
              <a:t>SOUTH</a:t>
            </a:r>
            <a:r>
              <a:rPr lang="en-US" sz="1400" b="1" i="0" spc="200" baseline="0" dirty="0" smtClean="0">
                <a:solidFill>
                  <a:schemeClr val="tx1">
                    <a:lumMod val="75000"/>
                    <a:lumOff val="25000"/>
                  </a:schemeClr>
                </a:solidFill>
                <a:latin typeface="Californian FB" pitchFamily="18" charset="0"/>
              </a:rPr>
              <a:t> ATLANTIC FISHERY MANAGEMENT COUNCIL</a:t>
            </a:r>
            <a:r>
              <a:rPr lang="en-US" sz="1200" spc="200" baseline="0" dirty="0" smtClean="0">
                <a:solidFill>
                  <a:schemeClr val="tx1">
                    <a:lumMod val="75000"/>
                    <a:lumOff val="25000"/>
                  </a:schemeClr>
                </a:solidFill>
                <a:latin typeface="Adobe Garamond Pro Bold" pitchFamily="18" charset="0"/>
              </a:rPr>
              <a:t>....</a:t>
            </a:r>
            <a:r>
              <a:rPr lang="en-US" sz="1200" b="1" i="1" spc="200" baseline="0" dirty="0" smtClean="0">
                <a:solidFill>
                  <a:schemeClr val="tx1">
                    <a:lumMod val="75000"/>
                    <a:lumOff val="25000"/>
                  </a:schemeClr>
                </a:solidFill>
                <a:latin typeface="Cambria" pitchFamily="18" charset="0"/>
              </a:rPr>
              <a:t>To Conserve and Manage</a:t>
            </a:r>
            <a:endParaRPr lang="en-US" sz="1200" b="1" i="1" spc="200" dirty="0">
              <a:solidFill>
                <a:schemeClr val="tx1">
                  <a:lumMod val="75000"/>
                  <a:lumOff val="25000"/>
                </a:schemeClr>
              </a:solidFill>
              <a:latin typeface="Cambria" pitchFamily="18" charset="0"/>
            </a:endParaRPr>
          </a:p>
        </p:txBody>
      </p:sp>
      <p:pic>
        <p:nvPicPr>
          <p:cNvPr id="8" name="Picture 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76200" y="6297253"/>
            <a:ext cx="525780" cy="528333"/>
          </a:xfrm>
          <a:prstGeom prst="rect">
            <a:avLst/>
          </a:prstGeom>
        </p:spPr>
      </p:pic>
    </p:spTree>
    <p:extLst>
      <p:ext uri="{BB962C8B-B14F-4D97-AF65-F5344CB8AC3E}">
        <p14:creationId xmlns:p14="http://schemas.microsoft.com/office/powerpoint/2010/main" val="124434043"/>
      </p:ext>
    </p:extLst>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130425"/>
            <a:ext cx="7772400" cy="1470025"/>
          </a:xfrm>
        </p:spPr>
        <p:txBody>
          <a:bodyPr>
            <a:noAutofit/>
          </a:bodyPr>
          <a:lstStyle/>
          <a:p>
            <a:r>
              <a:rPr lang="en-US" sz="4000" dirty="0" smtClean="0">
                <a:solidFill>
                  <a:schemeClr val="tx2"/>
                </a:solidFill>
              </a:rPr>
              <a:t>Emergency Action for Red Snapper</a:t>
            </a:r>
            <a:r>
              <a:rPr lang="en-US" sz="2800" dirty="0" smtClean="0">
                <a:solidFill>
                  <a:schemeClr val="tx2"/>
                </a:solidFill>
              </a:rPr>
              <a:t/>
            </a:r>
            <a:br>
              <a:rPr lang="en-US" sz="2800" dirty="0" smtClean="0">
                <a:solidFill>
                  <a:schemeClr val="tx2"/>
                </a:solidFill>
              </a:rPr>
            </a:br>
            <a:r>
              <a:rPr lang="en-US" sz="2800" dirty="0" smtClean="0">
                <a:solidFill>
                  <a:schemeClr val="tx2"/>
                </a:solidFill>
              </a:rPr>
              <a:t/>
            </a:r>
            <a:br>
              <a:rPr lang="en-US" sz="2800" dirty="0" smtClean="0">
                <a:solidFill>
                  <a:schemeClr val="tx2"/>
                </a:solidFill>
              </a:rPr>
            </a:br>
            <a:r>
              <a:rPr lang="en-US" sz="2800" dirty="0" smtClean="0">
                <a:solidFill>
                  <a:schemeClr val="tx2"/>
                </a:solidFill>
              </a:rPr>
              <a:t/>
            </a:r>
            <a:br>
              <a:rPr lang="en-US" sz="2800" dirty="0" smtClean="0">
                <a:solidFill>
                  <a:schemeClr val="tx2"/>
                </a:solidFill>
              </a:rPr>
            </a:br>
            <a:r>
              <a:rPr lang="en-US" sz="2400" dirty="0" smtClean="0">
                <a:solidFill>
                  <a:schemeClr val="bg2">
                    <a:lumMod val="50000"/>
                  </a:schemeClr>
                </a:solidFill>
              </a:rPr>
              <a:t>Modify </a:t>
            </a:r>
            <a:r>
              <a:rPr lang="en-US" sz="2400" dirty="0" smtClean="0">
                <a:solidFill>
                  <a:schemeClr val="bg2">
                    <a:lumMod val="50000"/>
                  </a:schemeClr>
                </a:solidFill>
              </a:rPr>
              <a:t>Annual Catch Limits for Red Snapper</a:t>
            </a:r>
            <a:endParaRPr lang="en-US" sz="2400" dirty="0">
              <a:solidFill>
                <a:schemeClr val="bg2">
                  <a:lumMod val="50000"/>
                </a:schemeClr>
              </a:solidFill>
            </a:endParaRPr>
          </a:p>
        </p:txBody>
      </p:sp>
      <p:sp>
        <p:nvSpPr>
          <p:cNvPr id="3" name="Subtitle 2"/>
          <p:cNvSpPr>
            <a:spLocks noGrp="1"/>
          </p:cNvSpPr>
          <p:nvPr>
            <p:ph type="subTitle" idx="1"/>
          </p:nvPr>
        </p:nvSpPr>
        <p:spPr>
          <a:xfrm>
            <a:off x="1371600" y="5105400"/>
            <a:ext cx="6400800" cy="1066800"/>
          </a:xfrm>
        </p:spPr>
        <p:txBody>
          <a:bodyPr>
            <a:normAutofit/>
          </a:bodyPr>
          <a:lstStyle/>
          <a:p>
            <a:r>
              <a:rPr lang="en-US" sz="2400" dirty="0" smtClean="0"/>
              <a:t>Prepared by Chip Collier</a:t>
            </a:r>
          </a:p>
          <a:p>
            <a:r>
              <a:rPr lang="en-US" sz="2400" dirty="0" smtClean="0"/>
              <a:t>September 2017</a:t>
            </a:r>
            <a:endParaRPr lang="en-US" sz="2400" dirty="0"/>
          </a:p>
        </p:txBody>
      </p:sp>
    </p:spTree>
    <p:extLst>
      <p:ext uri="{BB962C8B-B14F-4D97-AF65-F5344CB8AC3E}">
        <p14:creationId xmlns:p14="http://schemas.microsoft.com/office/powerpoint/2010/main" val="33779535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1F497D"/>
                </a:solidFill>
              </a:rPr>
              <a:t>Calculating ACL Alternatives</a:t>
            </a:r>
            <a:endParaRPr lang="en-US" b="1" dirty="0">
              <a:solidFill>
                <a:srgbClr val="1F497D"/>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117103480"/>
              </p:ext>
            </p:extLst>
          </p:nvPr>
        </p:nvGraphicFramePr>
        <p:xfrm>
          <a:off x="2209800" y="1371600"/>
          <a:ext cx="4038600" cy="1967756"/>
        </p:xfrm>
        <a:graphic>
          <a:graphicData uri="http://schemas.openxmlformats.org/drawingml/2006/table">
            <a:tbl>
              <a:tblPr firstRow="1" firstCol="1" bandRow="1">
                <a:tableStyleId>{5C22544A-7EE6-4342-B048-85BDC9FD1C3A}</a:tableStyleId>
              </a:tblPr>
              <a:tblGrid>
                <a:gridCol w="964442"/>
                <a:gridCol w="3074158"/>
              </a:tblGrid>
              <a:tr h="870476">
                <a:tc>
                  <a:txBody>
                    <a:bodyPr/>
                    <a:lstStyle/>
                    <a:p>
                      <a:pPr marL="0" marR="0">
                        <a:spcBef>
                          <a:spcPts val="0"/>
                        </a:spcBef>
                        <a:spcAft>
                          <a:spcPts val="0"/>
                        </a:spcAft>
                      </a:pPr>
                      <a:r>
                        <a:rPr lang="en-US" sz="2400" dirty="0">
                          <a:effectLst/>
                          <a:latin typeface="Times New Roman" panose="02020603050405020304" pitchFamily="18" charset="0"/>
                          <a:cs typeface="Times New Roman" panose="02020603050405020304" pitchFamily="18" charset="0"/>
                        </a:rPr>
                        <a:t>Year</a:t>
                      </a:r>
                      <a:endParaRPr lang="en-US" sz="2400" dirty="0">
                        <a:effectLst/>
                        <a:latin typeface="Times New Roman" panose="02020603050405020304" pitchFamily="18" charset="0"/>
                        <a:ea typeface="Times New Roman"/>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400" dirty="0">
                          <a:effectLst/>
                          <a:latin typeface="Times New Roman" panose="02020603050405020304" pitchFamily="18" charset="0"/>
                          <a:cs typeface="Times New Roman" panose="02020603050405020304" pitchFamily="18" charset="0"/>
                        </a:rPr>
                        <a:t>Landings (Numbers of Fish)</a:t>
                      </a:r>
                      <a:endParaRPr lang="en-US" sz="2400" dirty="0">
                        <a:effectLst/>
                        <a:latin typeface="Times New Roman" panose="02020603050405020304" pitchFamily="18" charset="0"/>
                        <a:ea typeface="Times New Roman"/>
                        <a:cs typeface="Times New Roman" panose="02020603050405020304" pitchFamily="18" charset="0"/>
                      </a:endParaRPr>
                    </a:p>
                  </a:txBody>
                  <a:tcPr marL="68580" marR="68580" marT="0" marB="0" anchor="ctr"/>
                </a:tc>
              </a:tr>
              <a:tr h="319441">
                <a:tc>
                  <a:txBody>
                    <a:bodyPr/>
                    <a:lstStyle/>
                    <a:p>
                      <a:pPr marL="0" marR="0">
                        <a:spcBef>
                          <a:spcPts val="0"/>
                        </a:spcBef>
                        <a:spcAft>
                          <a:spcPts val="0"/>
                        </a:spcAft>
                      </a:pPr>
                      <a:r>
                        <a:rPr lang="en-US" sz="2400">
                          <a:effectLst/>
                          <a:latin typeface="Times New Roman" panose="02020603050405020304" pitchFamily="18" charset="0"/>
                          <a:cs typeface="Times New Roman" panose="02020603050405020304" pitchFamily="18" charset="0"/>
                        </a:rPr>
                        <a:t>2012</a:t>
                      </a:r>
                      <a:endParaRPr lang="en-US" sz="2400">
                        <a:effectLst/>
                        <a:latin typeface="Times New Roman" panose="02020603050405020304" pitchFamily="18" charset="0"/>
                        <a:ea typeface="Times New Roman"/>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400" dirty="0">
                          <a:effectLst/>
                          <a:latin typeface="Times New Roman" panose="02020603050405020304" pitchFamily="18" charset="0"/>
                          <a:cs typeface="Times New Roman" panose="02020603050405020304" pitchFamily="18" charset="0"/>
                        </a:rPr>
                        <a:t>16,591</a:t>
                      </a:r>
                      <a:endParaRPr lang="en-US" sz="2400" dirty="0">
                        <a:effectLst/>
                        <a:latin typeface="Times New Roman" panose="02020603050405020304" pitchFamily="18" charset="0"/>
                        <a:ea typeface="Times New Roman"/>
                        <a:cs typeface="Times New Roman" panose="02020603050405020304" pitchFamily="18" charset="0"/>
                      </a:endParaRPr>
                    </a:p>
                  </a:txBody>
                  <a:tcPr marL="68580" marR="68580" marT="0" marB="0" anchor="ctr"/>
                </a:tc>
              </a:tr>
              <a:tr h="319441">
                <a:tc>
                  <a:txBody>
                    <a:bodyPr/>
                    <a:lstStyle/>
                    <a:p>
                      <a:pPr marL="0" marR="0">
                        <a:spcBef>
                          <a:spcPts val="0"/>
                        </a:spcBef>
                        <a:spcAft>
                          <a:spcPts val="0"/>
                        </a:spcAft>
                      </a:pPr>
                      <a:r>
                        <a:rPr lang="en-US" sz="2400">
                          <a:effectLst/>
                          <a:latin typeface="Times New Roman" panose="02020603050405020304" pitchFamily="18" charset="0"/>
                          <a:cs typeface="Times New Roman" panose="02020603050405020304" pitchFamily="18" charset="0"/>
                        </a:rPr>
                        <a:t>2013</a:t>
                      </a:r>
                      <a:endParaRPr lang="en-US" sz="2400">
                        <a:effectLst/>
                        <a:latin typeface="Times New Roman" panose="02020603050405020304" pitchFamily="18" charset="0"/>
                        <a:ea typeface="Times New Roman"/>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400" dirty="0">
                          <a:effectLst/>
                          <a:latin typeface="Times New Roman" panose="02020603050405020304" pitchFamily="18" charset="0"/>
                          <a:cs typeface="Times New Roman" panose="02020603050405020304" pitchFamily="18" charset="0"/>
                        </a:rPr>
                        <a:t>11,767</a:t>
                      </a:r>
                      <a:endParaRPr lang="en-US" sz="2400" dirty="0">
                        <a:effectLst/>
                        <a:latin typeface="Times New Roman" panose="02020603050405020304" pitchFamily="18" charset="0"/>
                        <a:ea typeface="Times New Roman"/>
                        <a:cs typeface="Times New Roman" panose="02020603050405020304" pitchFamily="18" charset="0"/>
                      </a:endParaRPr>
                    </a:p>
                  </a:txBody>
                  <a:tcPr marL="68580" marR="68580" marT="0" marB="0" anchor="ctr"/>
                </a:tc>
              </a:tr>
              <a:tr h="319441">
                <a:tc>
                  <a:txBody>
                    <a:bodyPr/>
                    <a:lstStyle/>
                    <a:p>
                      <a:pPr marL="0" marR="0">
                        <a:spcBef>
                          <a:spcPts val="0"/>
                        </a:spcBef>
                        <a:spcAft>
                          <a:spcPts val="0"/>
                        </a:spcAft>
                      </a:pPr>
                      <a:r>
                        <a:rPr lang="en-US" sz="2400">
                          <a:effectLst/>
                          <a:latin typeface="Times New Roman" panose="02020603050405020304" pitchFamily="18" charset="0"/>
                          <a:cs typeface="Times New Roman" panose="02020603050405020304" pitchFamily="18" charset="0"/>
                        </a:rPr>
                        <a:t>2014</a:t>
                      </a:r>
                      <a:endParaRPr lang="en-US" sz="2400">
                        <a:effectLst/>
                        <a:latin typeface="Times New Roman" panose="02020603050405020304" pitchFamily="18" charset="0"/>
                        <a:ea typeface="Times New Roman"/>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400" dirty="0">
                          <a:effectLst/>
                          <a:latin typeface="Times New Roman" panose="02020603050405020304" pitchFamily="18" charset="0"/>
                          <a:cs typeface="Times New Roman" panose="02020603050405020304" pitchFamily="18" charset="0"/>
                        </a:rPr>
                        <a:t>42,510</a:t>
                      </a:r>
                      <a:endParaRPr lang="en-US" sz="2400" dirty="0">
                        <a:effectLst/>
                        <a:latin typeface="Times New Roman" panose="02020603050405020304" pitchFamily="18" charset="0"/>
                        <a:ea typeface="Times New Roman"/>
                        <a:cs typeface="Times New Roman" panose="02020603050405020304" pitchFamily="18" charset="0"/>
                      </a:endParaRPr>
                    </a:p>
                  </a:txBody>
                  <a:tcPr marL="68580" marR="68580" marT="0" marB="0" anchor="ctr"/>
                </a:tc>
              </a:tr>
            </a:tbl>
          </a:graphicData>
        </a:graphic>
      </p:graphicFrame>
      <p:sp>
        <p:nvSpPr>
          <p:cNvPr id="6" name="TextBox 5"/>
          <p:cNvSpPr txBox="1"/>
          <p:nvPr/>
        </p:nvSpPr>
        <p:spPr>
          <a:xfrm>
            <a:off x="0" y="3918466"/>
            <a:ext cx="1828800" cy="400110"/>
          </a:xfrm>
          <a:prstGeom prst="rect">
            <a:avLst/>
          </a:prstGeom>
          <a:noFill/>
        </p:spPr>
        <p:txBody>
          <a:bodyPr wrap="square" rtlCol="0">
            <a:spAutoFit/>
          </a:bodyPr>
          <a:lstStyle/>
          <a:p>
            <a:r>
              <a:rPr lang="en-US" sz="2000" dirty="0" smtClean="0"/>
              <a:t>Alternative 2 =</a:t>
            </a:r>
            <a:endParaRPr lang="en-US" sz="2000" dirty="0"/>
          </a:p>
        </p:txBody>
      </p:sp>
      <p:sp>
        <p:nvSpPr>
          <p:cNvPr id="8" name="TextBox 7"/>
          <p:cNvSpPr txBox="1"/>
          <p:nvPr/>
        </p:nvSpPr>
        <p:spPr>
          <a:xfrm>
            <a:off x="1600200" y="3801070"/>
            <a:ext cx="2057400" cy="984885"/>
          </a:xfrm>
          <a:prstGeom prst="rect">
            <a:avLst/>
          </a:prstGeom>
          <a:noFill/>
        </p:spPr>
        <p:txBody>
          <a:bodyPr wrap="square" rtlCol="0">
            <a:spAutoFit/>
          </a:bodyPr>
          <a:lstStyle/>
          <a:p>
            <a:pPr algn="ctr"/>
            <a:r>
              <a:rPr lang="en-US" sz="2000" dirty="0"/>
              <a:t>average </a:t>
            </a:r>
            <a:r>
              <a:rPr lang="en-US" sz="2000" dirty="0" smtClean="0"/>
              <a:t>landings 2012-2014</a:t>
            </a:r>
            <a:endParaRPr lang="en-US" sz="2000" dirty="0"/>
          </a:p>
          <a:p>
            <a:pPr algn="ctr"/>
            <a:endParaRPr lang="en-US" dirty="0"/>
          </a:p>
        </p:txBody>
      </p:sp>
      <p:sp>
        <p:nvSpPr>
          <p:cNvPr id="9" name="TextBox 8"/>
          <p:cNvSpPr txBox="1"/>
          <p:nvPr/>
        </p:nvSpPr>
        <p:spPr>
          <a:xfrm>
            <a:off x="5105400" y="3867160"/>
            <a:ext cx="1828800" cy="400110"/>
          </a:xfrm>
          <a:prstGeom prst="rect">
            <a:avLst/>
          </a:prstGeom>
          <a:noFill/>
        </p:spPr>
        <p:txBody>
          <a:bodyPr wrap="square" rtlCol="0">
            <a:spAutoFit/>
          </a:bodyPr>
          <a:lstStyle/>
          <a:p>
            <a:r>
              <a:rPr lang="en-US" sz="2000" dirty="0" smtClean="0"/>
              <a:t>Alternative 4 =</a:t>
            </a:r>
            <a:endParaRPr lang="en-US" sz="2000" dirty="0"/>
          </a:p>
        </p:txBody>
      </p:sp>
      <p:sp>
        <p:nvSpPr>
          <p:cNvPr id="10" name="TextBox 9"/>
          <p:cNvSpPr txBox="1"/>
          <p:nvPr/>
        </p:nvSpPr>
        <p:spPr>
          <a:xfrm>
            <a:off x="6705600" y="3749764"/>
            <a:ext cx="2286000" cy="984885"/>
          </a:xfrm>
          <a:prstGeom prst="rect">
            <a:avLst/>
          </a:prstGeom>
          <a:noFill/>
        </p:spPr>
        <p:txBody>
          <a:bodyPr wrap="square" rtlCol="0">
            <a:spAutoFit/>
          </a:bodyPr>
          <a:lstStyle/>
          <a:p>
            <a:pPr algn="ctr"/>
            <a:r>
              <a:rPr lang="en-US" sz="2000" dirty="0" smtClean="0"/>
              <a:t>maximum landings 2012-2014</a:t>
            </a:r>
            <a:endParaRPr lang="en-US" sz="2000" dirty="0"/>
          </a:p>
          <a:p>
            <a:pPr algn="ctr"/>
            <a:endParaRPr lang="en-US" dirty="0"/>
          </a:p>
        </p:txBody>
      </p:sp>
      <p:sp>
        <p:nvSpPr>
          <p:cNvPr id="11" name="TextBox 10"/>
          <p:cNvSpPr txBox="1"/>
          <p:nvPr/>
        </p:nvSpPr>
        <p:spPr>
          <a:xfrm>
            <a:off x="76200" y="5416392"/>
            <a:ext cx="1752600" cy="400110"/>
          </a:xfrm>
          <a:prstGeom prst="rect">
            <a:avLst/>
          </a:prstGeom>
          <a:noFill/>
        </p:spPr>
        <p:txBody>
          <a:bodyPr wrap="square" rtlCol="0">
            <a:spAutoFit/>
          </a:bodyPr>
          <a:lstStyle/>
          <a:p>
            <a:r>
              <a:rPr lang="en-US" sz="2000" dirty="0" smtClean="0"/>
              <a:t>Alternative 3 =</a:t>
            </a:r>
            <a:endParaRPr lang="en-US" sz="2000" dirty="0"/>
          </a:p>
        </p:txBody>
      </p:sp>
      <p:sp>
        <p:nvSpPr>
          <p:cNvPr id="12" name="TextBox 11"/>
          <p:cNvSpPr txBox="1"/>
          <p:nvPr/>
        </p:nvSpPr>
        <p:spPr>
          <a:xfrm>
            <a:off x="1676400" y="5298996"/>
            <a:ext cx="1595651" cy="1015663"/>
          </a:xfrm>
          <a:prstGeom prst="rect">
            <a:avLst/>
          </a:prstGeom>
          <a:noFill/>
        </p:spPr>
        <p:txBody>
          <a:bodyPr wrap="square" rtlCol="0">
            <a:spAutoFit/>
          </a:bodyPr>
          <a:lstStyle/>
          <a:p>
            <a:pPr algn="ctr"/>
            <a:r>
              <a:rPr lang="en-US" sz="2000" dirty="0" smtClean="0"/>
              <a:t>1.88 x Alternative 2</a:t>
            </a:r>
            <a:endParaRPr lang="en-US" sz="2000" dirty="0"/>
          </a:p>
          <a:p>
            <a:pPr algn="ctr"/>
            <a:endParaRPr lang="en-US" sz="2000" dirty="0"/>
          </a:p>
        </p:txBody>
      </p:sp>
      <p:sp>
        <p:nvSpPr>
          <p:cNvPr id="13" name="TextBox 12"/>
          <p:cNvSpPr txBox="1"/>
          <p:nvPr/>
        </p:nvSpPr>
        <p:spPr>
          <a:xfrm>
            <a:off x="5105400" y="5376670"/>
            <a:ext cx="1833349" cy="400110"/>
          </a:xfrm>
          <a:prstGeom prst="rect">
            <a:avLst/>
          </a:prstGeom>
          <a:noFill/>
        </p:spPr>
        <p:txBody>
          <a:bodyPr wrap="square" rtlCol="0">
            <a:spAutoFit/>
          </a:bodyPr>
          <a:lstStyle/>
          <a:p>
            <a:r>
              <a:rPr lang="en-US" sz="2000" dirty="0" smtClean="0"/>
              <a:t>Alternative 5 =</a:t>
            </a:r>
            <a:endParaRPr lang="en-US" sz="2000" dirty="0"/>
          </a:p>
        </p:txBody>
      </p:sp>
      <p:sp>
        <p:nvSpPr>
          <p:cNvPr id="14" name="TextBox 13"/>
          <p:cNvSpPr txBox="1"/>
          <p:nvPr/>
        </p:nvSpPr>
        <p:spPr>
          <a:xfrm>
            <a:off x="6705600" y="5259274"/>
            <a:ext cx="1595651" cy="1015663"/>
          </a:xfrm>
          <a:prstGeom prst="rect">
            <a:avLst/>
          </a:prstGeom>
          <a:noFill/>
        </p:spPr>
        <p:txBody>
          <a:bodyPr wrap="square" rtlCol="0">
            <a:spAutoFit/>
          </a:bodyPr>
          <a:lstStyle/>
          <a:p>
            <a:pPr algn="ctr"/>
            <a:r>
              <a:rPr lang="en-US" sz="2000" dirty="0" smtClean="0"/>
              <a:t>1.88 x Alternative 4</a:t>
            </a:r>
            <a:endParaRPr lang="en-US" sz="2000" dirty="0"/>
          </a:p>
          <a:p>
            <a:pPr algn="ctr"/>
            <a:endParaRPr lang="en-US" sz="2000" dirty="0"/>
          </a:p>
        </p:txBody>
      </p:sp>
      <p:sp>
        <p:nvSpPr>
          <p:cNvPr id="15" name="TextBox 14"/>
          <p:cNvSpPr txBox="1"/>
          <p:nvPr/>
        </p:nvSpPr>
        <p:spPr>
          <a:xfrm>
            <a:off x="2474225" y="4558352"/>
            <a:ext cx="3505200" cy="646331"/>
          </a:xfrm>
          <a:prstGeom prst="rect">
            <a:avLst/>
          </a:prstGeom>
          <a:noFill/>
        </p:spPr>
        <p:txBody>
          <a:bodyPr wrap="square" rtlCol="0">
            <a:spAutoFit/>
          </a:bodyPr>
          <a:lstStyle/>
          <a:p>
            <a:pPr algn="ctr"/>
            <a:r>
              <a:rPr lang="en-US" dirty="0" smtClean="0"/>
              <a:t>Adjustment factor based on changes in scientific survey</a:t>
            </a:r>
            <a:endParaRPr lang="en-US" dirty="0"/>
          </a:p>
        </p:txBody>
      </p:sp>
      <p:sp>
        <p:nvSpPr>
          <p:cNvPr id="17" name="Down Arrow 16"/>
          <p:cNvSpPr/>
          <p:nvPr/>
        </p:nvSpPr>
        <p:spPr>
          <a:xfrm rot="2336841">
            <a:off x="3051372" y="2825671"/>
            <a:ext cx="571500" cy="102734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Down Arrow 18"/>
          <p:cNvSpPr/>
          <p:nvPr/>
        </p:nvSpPr>
        <p:spPr>
          <a:xfrm>
            <a:off x="914400" y="4367841"/>
            <a:ext cx="1047750" cy="102734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Down Arrow 19"/>
          <p:cNvSpPr/>
          <p:nvPr/>
        </p:nvSpPr>
        <p:spPr>
          <a:xfrm>
            <a:off x="6189544" y="4312943"/>
            <a:ext cx="1047750" cy="102734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1066800" y="4572000"/>
            <a:ext cx="685800" cy="646331"/>
          </a:xfrm>
          <a:prstGeom prst="rect">
            <a:avLst/>
          </a:prstGeom>
          <a:noFill/>
        </p:spPr>
        <p:txBody>
          <a:bodyPr wrap="square" rtlCol="0">
            <a:spAutoFit/>
          </a:bodyPr>
          <a:lstStyle/>
          <a:p>
            <a:pPr algn="ctr"/>
            <a:r>
              <a:rPr lang="en-US" dirty="0" smtClean="0">
                <a:solidFill>
                  <a:schemeClr val="bg1"/>
                </a:solidFill>
              </a:rPr>
              <a:t>X 1.88</a:t>
            </a:r>
            <a:endParaRPr lang="en-US" dirty="0">
              <a:solidFill>
                <a:schemeClr val="bg1"/>
              </a:solidFill>
            </a:endParaRPr>
          </a:p>
        </p:txBody>
      </p:sp>
      <p:sp>
        <p:nvSpPr>
          <p:cNvPr id="22" name="TextBox 21"/>
          <p:cNvSpPr txBox="1"/>
          <p:nvPr/>
        </p:nvSpPr>
        <p:spPr>
          <a:xfrm>
            <a:off x="6362700" y="4503451"/>
            <a:ext cx="685800" cy="646331"/>
          </a:xfrm>
          <a:prstGeom prst="rect">
            <a:avLst/>
          </a:prstGeom>
          <a:noFill/>
        </p:spPr>
        <p:txBody>
          <a:bodyPr wrap="square" rtlCol="0">
            <a:spAutoFit/>
          </a:bodyPr>
          <a:lstStyle/>
          <a:p>
            <a:pPr algn="ctr"/>
            <a:r>
              <a:rPr lang="en-US" dirty="0" smtClean="0">
                <a:solidFill>
                  <a:schemeClr val="bg1"/>
                </a:solidFill>
              </a:rPr>
              <a:t>X 1.88</a:t>
            </a:r>
            <a:endParaRPr lang="en-US" dirty="0">
              <a:solidFill>
                <a:schemeClr val="bg1"/>
              </a:solidFill>
            </a:endParaRPr>
          </a:p>
        </p:txBody>
      </p:sp>
      <p:sp>
        <p:nvSpPr>
          <p:cNvPr id="23" name="Bent-Up Arrow 22"/>
          <p:cNvSpPr/>
          <p:nvPr/>
        </p:nvSpPr>
        <p:spPr>
          <a:xfrm rot="10800000" flipH="1">
            <a:off x="5613210" y="2971800"/>
            <a:ext cx="1325539" cy="829270"/>
          </a:xfrm>
          <a:prstGeom prst="bentUpArrow">
            <a:avLst>
              <a:gd name="adj1" fmla="val 37858"/>
              <a:gd name="adj2" fmla="val 25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Left Bracket 23"/>
          <p:cNvSpPr/>
          <p:nvPr/>
        </p:nvSpPr>
        <p:spPr>
          <a:xfrm>
            <a:off x="3882256" y="2286000"/>
            <a:ext cx="344569" cy="1053345"/>
          </a:xfrm>
          <a:prstGeom prst="leftBracket">
            <a:avLst>
              <a:gd name="adj" fmla="val 24177"/>
            </a:avLst>
          </a:prstGeom>
          <a:ln w="444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798399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229600" cy="1143000"/>
          </a:xfrm>
        </p:spPr>
        <p:txBody>
          <a:bodyPr>
            <a:noAutofit/>
          </a:bodyPr>
          <a:lstStyle/>
          <a:p>
            <a:r>
              <a:rPr lang="en-US" sz="3600" b="1" dirty="0" smtClean="0">
                <a:solidFill>
                  <a:srgbClr val="1F497D"/>
                </a:solidFill>
              </a:rPr>
              <a:t>Action 1.  Revise the Process to Determine the Annual Catch Limit for Red Snapper</a:t>
            </a:r>
            <a:endParaRPr lang="en-US" sz="3600" dirty="0">
              <a:solidFill>
                <a:srgbClr val="1F497D"/>
              </a:solidFill>
            </a:endParaRPr>
          </a:p>
        </p:txBody>
      </p:sp>
      <p:sp>
        <p:nvSpPr>
          <p:cNvPr id="3" name="Content Placeholder 2"/>
          <p:cNvSpPr>
            <a:spLocks noGrp="1"/>
          </p:cNvSpPr>
          <p:nvPr>
            <p:ph idx="1"/>
          </p:nvPr>
        </p:nvSpPr>
        <p:spPr>
          <a:xfrm>
            <a:off x="457200" y="2027237"/>
            <a:ext cx="4800600" cy="4525963"/>
          </a:xfrm>
        </p:spPr>
        <p:txBody>
          <a:bodyPr>
            <a:normAutofit/>
          </a:bodyPr>
          <a:lstStyle/>
          <a:p>
            <a:pPr marL="0" indent="0">
              <a:buNone/>
            </a:pPr>
            <a:endParaRPr lang="en-US" b="1" dirty="0" smtClean="0"/>
          </a:p>
          <a:p>
            <a:pPr marL="0" indent="0">
              <a:buNone/>
            </a:pPr>
            <a:r>
              <a:rPr lang="en-US" dirty="0" smtClean="0"/>
              <a:t> </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710667040"/>
              </p:ext>
            </p:extLst>
          </p:nvPr>
        </p:nvGraphicFramePr>
        <p:xfrm>
          <a:off x="304800" y="2057401"/>
          <a:ext cx="8686800" cy="4391612"/>
        </p:xfrm>
        <a:graphic>
          <a:graphicData uri="http://schemas.openxmlformats.org/drawingml/2006/table">
            <a:tbl>
              <a:tblPr/>
              <a:tblGrid>
                <a:gridCol w="1737360"/>
                <a:gridCol w="1737360"/>
                <a:gridCol w="1737360"/>
                <a:gridCol w="1737360"/>
                <a:gridCol w="1737360"/>
              </a:tblGrid>
              <a:tr h="1793631">
                <a:tc>
                  <a:txBody>
                    <a:bodyPr/>
                    <a:lstStyle/>
                    <a:p>
                      <a:pPr algn="ctr" fontAlgn="ctr"/>
                      <a:r>
                        <a:rPr lang="en-US" sz="2400" b="1" i="0" u="none" strike="noStrike" dirty="0">
                          <a:solidFill>
                            <a:srgbClr val="000000"/>
                          </a:solidFill>
                          <a:effectLst/>
                          <a:latin typeface="Times New Roman"/>
                        </a:rPr>
                        <a:t>Alternative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2400" b="1" i="0" u="none" strike="noStrike" dirty="0">
                          <a:solidFill>
                            <a:srgbClr val="000000"/>
                          </a:solidFill>
                          <a:effectLst/>
                          <a:latin typeface="Times New Roman"/>
                        </a:rPr>
                        <a:t>Total ACL Number</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2400" b="1" i="0" u="none" strike="noStrike" dirty="0">
                          <a:solidFill>
                            <a:srgbClr val="000000"/>
                          </a:solidFill>
                          <a:effectLst/>
                          <a:latin typeface="Times New Roman"/>
                        </a:rPr>
                        <a:t>Total ACL Weight (</a:t>
                      </a:r>
                      <a:r>
                        <a:rPr lang="en-US" sz="2400" b="1" i="0" u="none" strike="noStrike" dirty="0" err="1">
                          <a:solidFill>
                            <a:srgbClr val="000000"/>
                          </a:solidFill>
                          <a:effectLst/>
                          <a:latin typeface="Times New Roman"/>
                        </a:rPr>
                        <a:t>lbs</a:t>
                      </a:r>
                      <a:r>
                        <a:rPr lang="en-US" sz="2400" b="1" i="0" u="none" strike="noStrike" dirty="0">
                          <a:solidFill>
                            <a:srgbClr val="000000"/>
                          </a:solidFill>
                          <a:effectLst/>
                          <a:latin typeface="Times New Roman"/>
                        </a:rPr>
                        <a:t> </a:t>
                      </a:r>
                      <a:r>
                        <a:rPr lang="en-US" sz="2400" b="1" i="0" u="none" strike="noStrike" dirty="0" err="1">
                          <a:solidFill>
                            <a:srgbClr val="000000"/>
                          </a:solidFill>
                          <a:effectLst/>
                          <a:latin typeface="Times New Roman"/>
                        </a:rPr>
                        <a:t>ww</a:t>
                      </a:r>
                      <a:r>
                        <a:rPr lang="en-US" sz="2400" b="1" i="0" u="none" strike="noStrike" dirty="0">
                          <a:solidFill>
                            <a:srgbClr val="000000"/>
                          </a:solidFill>
                          <a:effectLst/>
                          <a:latin typeface="Times New Roman"/>
                        </a:rPr>
                        <a: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2400" b="1" i="0" u="none" strike="noStrike" dirty="0">
                          <a:solidFill>
                            <a:srgbClr val="000000"/>
                          </a:solidFill>
                          <a:effectLst/>
                          <a:latin typeface="Times New Roman"/>
                        </a:rPr>
                        <a:t>Commercial ACL Weight (</a:t>
                      </a:r>
                      <a:r>
                        <a:rPr lang="en-US" sz="2400" b="1" i="0" u="none" strike="noStrike" dirty="0" err="1">
                          <a:solidFill>
                            <a:srgbClr val="000000"/>
                          </a:solidFill>
                          <a:effectLst/>
                          <a:latin typeface="Times New Roman"/>
                        </a:rPr>
                        <a:t>lbs</a:t>
                      </a:r>
                      <a:r>
                        <a:rPr lang="en-US" sz="2400" b="1" i="0" u="none" strike="noStrike" dirty="0">
                          <a:solidFill>
                            <a:srgbClr val="000000"/>
                          </a:solidFill>
                          <a:effectLst/>
                          <a:latin typeface="Times New Roman"/>
                        </a:rPr>
                        <a:t> </a:t>
                      </a:r>
                      <a:r>
                        <a:rPr lang="en-US" sz="2400" b="1" i="0" u="none" strike="noStrike" dirty="0" err="1">
                          <a:solidFill>
                            <a:srgbClr val="000000"/>
                          </a:solidFill>
                          <a:effectLst/>
                          <a:latin typeface="Times New Roman"/>
                        </a:rPr>
                        <a:t>ww</a:t>
                      </a:r>
                      <a:r>
                        <a:rPr lang="en-US" sz="2400" b="1" i="0" u="none" strike="noStrike" dirty="0">
                          <a:solidFill>
                            <a:srgbClr val="000000"/>
                          </a:solidFill>
                          <a:effectLst/>
                          <a:latin typeface="Times New Roman"/>
                        </a:rPr>
                        <a:t>)</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2400" b="1" i="0" u="none" strike="noStrike" dirty="0">
                          <a:solidFill>
                            <a:srgbClr val="000000"/>
                          </a:solidFill>
                          <a:effectLst/>
                          <a:latin typeface="Times New Roman"/>
                        </a:rPr>
                        <a:t>Recreational ACL Number</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r>
              <a:tr h="464234">
                <a:tc>
                  <a:txBody>
                    <a:bodyPr/>
                    <a:lstStyle/>
                    <a:p>
                      <a:pPr algn="l" fontAlgn="ctr"/>
                      <a:r>
                        <a:rPr lang="en-US" sz="2400" b="0" i="0" u="none" strike="noStrike">
                          <a:solidFill>
                            <a:srgbClr val="000000"/>
                          </a:solidFill>
                          <a:effectLst/>
                          <a:latin typeface="Times New Roman"/>
                        </a:rPr>
                        <a:t>Alt 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Times New Roman"/>
                        </a:rPr>
                        <a:t>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400" b="0" i="0" u="none" strike="noStrike" dirty="0">
                          <a:solidFill>
                            <a:srgbClr val="000000"/>
                          </a:solidFill>
                          <a:effectLst/>
                          <a:latin typeface="Times New Roman"/>
                        </a:rPr>
                        <a:t>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Times New Roman"/>
                        </a:rPr>
                        <a:t>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Times New Roman"/>
                        </a:rPr>
                        <a:t>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4234">
                <a:tc>
                  <a:txBody>
                    <a:bodyPr/>
                    <a:lstStyle/>
                    <a:p>
                      <a:pPr algn="l" fontAlgn="ctr"/>
                      <a:r>
                        <a:rPr lang="en-US" sz="2400" b="0" i="0" u="none" strike="noStrike">
                          <a:solidFill>
                            <a:srgbClr val="000000"/>
                          </a:solidFill>
                          <a:effectLst/>
                          <a:latin typeface="Times New Roman"/>
                        </a:rPr>
                        <a:t>Alt 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400" b="0" i="0" u="none" strike="noStrike" dirty="0">
                          <a:solidFill>
                            <a:srgbClr val="000000"/>
                          </a:solidFill>
                          <a:effectLst/>
                          <a:latin typeface="Times New Roman"/>
                        </a:rPr>
                        <a:t>23,623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400" b="0" i="0" u="none" strike="noStrike" dirty="0">
                          <a:solidFill>
                            <a:srgbClr val="000000"/>
                          </a:solidFill>
                          <a:effectLst/>
                          <a:latin typeface="Times New Roman"/>
                        </a:rPr>
                        <a:t>247,097</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400" b="0" i="0" u="none" strike="noStrike" dirty="0">
                          <a:solidFill>
                            <a:srgbClr val="000000"/>
                          </a:solidFill>
                          <a:effectLst/>
                          <a:latin typeface="Times New Roman"/>
                        </a:rPr>
                        <a:t>69,360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Times New Roman"/>
                        </a:rPr>
                        <a:t>16,480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4234">
                <a:tc>
                  <a:txBody>
                    <a:bodyPr/>
                    <a:lstStyle/>
                    <a:p>
                      <a:pPr algn="l" fontAlgn="ctr"/>
                      <a:r>
                        <a:rPr lang="en-US" sz="2400" b="0" i="0" u="none" strike="noStrike">
                          <a:solidFill>
                            <a:srgbClr val="000000"/>
                          </a:solidFill>
                          <a:effectLst/>
                          <a:latin typeface="Times New Roman"/>
                        </a:rPr>
                        <a:t>Alt 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Times New Roman"/>
                        </a:rPr>
                        <a:t>44,411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Times New Roman"/>
                        </a:rPr>
                        <a:t>464,539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400" b="0" i="0" u="none" strike="noStrike" dirty="0">
                          <a:solidFill>
                            <a:srgbClr val="000000"/>
                          </a:solidFill>
                          <a:effectLst/>
                          <a:latin typeface="Times New Roman"/>
                        </a:rPr>
                        <a:t>130,396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Times New Roman"/>
                        </a:rPr>
                        <a:t>30,982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4234">
                <a:tc>
                  <a:txBody>
                    <a:bodyPr/>
                    <a:lstStyle/>
                    <a:p>
                      <a:pPr algn="l" fontAlgn="ctr"/>
                      <a:r>
                        <a:rPr lang="en-US" sz="2400" b="1" i="0" u="none" strike="noStrike" dirty="0" smtClean="0">
                          <a:solidFill>
                            <a:srgbClr val="000000"/>
                          </a:solidFill>
                          <a:effectLst/>
                          <a:latin typeface="Times New Roman"/>
                        </a:rPr>
                        <a:t>Preferred   Alt </a:t>
                      </a:r>
                      <a:r>
                        <a:rPr lang="en-US" sz="2400" b="1" i="0" u="none" strike="noStrike" dirty="0">
                          <a:solidFill>
                            <a:srgbClr val="000000"/>
                          </a:solidFill>
                          <a:effectLst/>
                          <a:latin typeface="Times New Roman"/>
                        </a:rPr>
                        <a:t>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400" b="1" i="0" u="none" strike="noStrike">
                          <a:solidFill>
                            <a:srgbClr val="000000"/>
                          </a:solidFill>
                          <a:effectLst/>
                          <a:latin typeface="Times New Roman"/>
                        </a:rPr>
                        <a:t>42,510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400" b="1" i="0" u="none" strike="noStrike">
                          <a:solidFill>
                            <a:srgbClr val="000000"/>
                          </a:solidFill>
                          <a:effectLst/>
                          <a:latin typeface="Times New Roman"/>
                        </a:rPr>
                        <a:t>444,655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400" b="1" i="0" u="none" strike="noStrike" dirty="0">
                          <a:solidFill>
                            <a:srgbClr val="000000"/>
                          </a:solidFill>
                          <a:effectLst/>
                          <a:latin typeface="Times New Roman"/>
                        </a:rPr>
                        <a:t>124,815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400" b="1" i="0" u="none" strike="noStrike" dirty="0">
                          <a:solidFill>
                            <a:srgbClr val="000000"/>
                          </a:solidFill>
                          <a:effectLst/>
                          <a:latin typeface="Times New Roman"/>
                        </a:rPr>
                        <a:t>29,656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4234">
                <a:tc>
                  <a:txBody>
                    <a:bodyPr/>
                    <a:lstStyle/>
                    <a:p>
                      <a:pPr algn="l" fontAlgn="ctr"/>
                      <a:r>
                        <a:rPr lang="en-US" sz="2400" b="0" i="0" u="none" strike="noStrike">
                          <a:solidFill>
                            <a:srgbClr val="000000"/>
                          </a:solidFill>
                          <a:effectLst/>
                          <a:latin typeface="Times New Roman"/>
                        </a:rPr>
                        <a:t>Alt 5</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Times New Roman"/>
                        </a:rPr>
                        <a:t>79,919</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Times New Roman"/>
                        </a:rPr>
                        <a:t>835,953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400" b="0" i="0" u="none" strike="noStrike">
                          <a:solidFill>
                            <a:srgbClr val="000000"/>
                          </a:solidFill>
                          <a:effectLst/>
                          <a:latin typeface="Times New Roman"/>
                        </a:rPr>
                        <a:t>234,652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2400" b="0" i="0" u="none" strike="noStrike" dirty="0">
                          <a:solidFill>
                            <a:srgbClr val="000000"/>
                          </a:solidFill>
                          <a:effectLst/>
                          <a:latin typeface="Times New Roman"/>
                        </a:rPr>
                        <a:t>55,753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4653440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chemeClr val="accent1">
                    <a:lumMod val="75000"/>
                  </a:schemeClr>
                </a:solidFill>
              </a:rPr>
              <a:t>ACLs Relative to Past </a:t>
            </a:r>
            <a:br>
              <a:rPr lang="en-US" b="1" dirty="0">
                <a:solidFill>
                  <a:schemeClr val="accent1">
                    <a:lumMod val="75000"/>
                  </a:schemeClr>
                </a:solidFill>
              </a:rPr>
            </a:br>
            <a:r>
              <a:rPr lang="en-US" b="1" dirty="0">
                <a:solidFill>
                  <a:schemeClr val="accent1">
                    <a:lumMod val="75000"/>
                  </a:schemeClr>
                </a:solidFill>
              </a:rPr>
              <a:t>Recreational Landings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22313278"/>
              </p:ext>
            </p:extLst>
          </p:nvPr>
        </p:nvGraphicFramePr>
        <p:xfrm>
          <a:off x="457200" y="1935163"/>
          <a:ext cx="8229600" cy="4389437"/>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p:cNvSpPr/>
          <p:nvPr/>
        </p:nvSpPr>
        <p:spPr>
          <a:xfrm>
            <a:off x="1828800" y="3733800"/>
            <a:ext cx="3429000" cy="1295400"/>
          </a:xfrm>
          <a:prstGeom prst="rect">
            <a:avLst/>
          </a:prstGeom>
          <a:solidFill>
            <a:schemeClr val="accent1">
              <a:alpha val="3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536149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idx="1"/>
            <p:extLst>
              <p:ext uri="{D42A27DB-BD31-4B8C-83A1-F6EECF244321}">
                <p14:modId xmlns:p14="http://schemas.microsoft.com/office/powerpoint/2010/main" val="3040767906"/>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p:txBody>
          <a:bodyPr>
            <a:normAutofit fontScale="90000"/>
          </a:bodyPr>
          <a:lstStyle/>
          <a:p>
            <a:r>
              <a:rPr lang="en-US" dirty="0"/>
              <a:t>ACLs Relative to Past </a:t>
            </a:r>
            <a:br>
              <a:rPr lang="en-US" dirty="0"/>
            </a:br>
            <a:r>
              <a:rPr lang="en-US" dirty="0"/>
              <a:t>Recreational Landings</a:t>
            </a:r>
          </a:p>
        </p:txBody>
      </p:sp>
      <p:sp>
        <p:nvSpPr>
          <p:cNvPr id="6" name="TextBox 5"/>
          <p:cNvSpPr txBox="1"/>
          <p:nvPr/>
        </p:nvSpPr>
        <p:spPr>
          <a:xfrm>
            <a:off x="3200400" y="1981200"/>
            <a:ext cx="1905000" cy="923330"/>
          </a:xfrm>
          <a:prstGeom prst="rect">
            <a:avLst/>
          </a:prstGeom>
          <a:noFill/>
        </p:spPr>
        <p:txBody>
          <a:bodyPr wrap="square" rtlCol="0">
            <a:spAutoFit/>
          </a:bodyPr>
          <a:lstStyle/>
          <a:p>
            <a:pPr algn="ctr"/>
            <a:r>
              <a:rPr lang="en-US" b="1" dirty="0" smtClean="0">
                <a:latin typeface="Arial" panose="020B0604020202020204" pitchFamily="34" charset="0"/>
                <a:cs typeface="Arial" panose="020B0604020202020204" pitchFamily="34" charset="0"/>
              </a:rPr>
              <a:t>Preferred Alt 4</a:t>
            </a:r>
          </a:p>
          <a:p>
            <a:pPr algn="ctr"/>
            <a:r>
              <a:rPr lang="en-US" dirty="0" smtClean="0">
                <a:latin typeface="Arial" panose="020B0604020202020204" pitchFamily="34" charset="0"/>
                <a:cs typeface="Arial" panose="020B0604020202020204" pitchFamily="34" charset="0"/>
              </a:rPr>
              <a:t>29,656 </a:t>
            </a:r>
            <a:r>
              <a:rPr lang="en-US" dirty="0">
                <a:latin typeface="Arial" panose="020B0604020202020204" pitchFamily="34" charset="0"/>
                <a:cs typeface="Arial" panose="020B0604020202020204" pitchFamily="34" charset="0"/>
              </a:rPr>
              <a:t>fish</a:t>
            </a:r>
          </a:p>
          <a:p>
            <a:pPr algn="ctr"/>
            <a:r>
              <a:rPr lang="en-US" dirty="0" smtClean="0">
                <a:latin typeface="Arial" panose="020B0604020202020204" pitchFamily="34" charset="0"/>
                <a:cs typeface="Arial" panose="020B0604020202020204" pitchFamily="34" charset="0"/>
              </a:rPr>
              <a:t>84%</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884682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1F497D"/>
                </a:solidFill>
              </a:rPr>
              <a:t>Recreational Season</a:t>
            </a:r>
            <a:endParaRPr lang="en-US" b="1" dirty="0">
              <a:solidFill>
                <a:srgbClr val="1F497D"/>
              </a:solidFill>
            </a:endParaRPr>
          </a:p>
        </p:txBody>
      </p:sp>
      <p:sp>
        <p:nvSpPr>
          <p:cNvPr id="3" name="TextBox 2"/>
          <p:cNvSpPr txBox="1"/>
          <p:nvPr/>
        </p:nvSpPr>
        <p:spPr>
          <a:xfrm>
            <a:off x="457200" y="1676400"/>
            <a:ext cx="8458200" cy="646331"/>
          </a:xfrm>
          <a:prstGeom prst="rect">
            <a:avLst/>
          </a:prstGeom>
          <a:noFill/>
        </p:spPr>
        <p:txBody>
          <a:bodyPr wrap="square" rtlCol="0">
            <a:spAutoFit/>
          </a:bodyPr>
          <a:lstStyle/>
          <a:p>
            <a:r>
              <a:rPr lang="en-US" dirty="0" smtClean="0"/>
              <a:t>Closure </a:t>
            </a:r>
            <a:r>
              <a:rPr lang="en-US" dirty="0"/>
              <a:t>dates (number of open days) for the recreational sector under the different proposed ACL alternatives for </a:t>
            </a:r>
            <a:r>
              <a:rPr lang="en-US" dirty="0" smtClean="0"/>
              <a:t>2017</a:t>
            </a:r>
            <a:r>
              <a:rPr lang="en-US" dirty="0" smtClean="0"/>
              <a:t>.  Assumed opening October 6.   </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62865878"/>
              </p:ext>
            </p:extLst>
          </p:nvPr>
        </p:nvGraphicFramePr>
        <p:xfrm>
          <a:off x="76200" y="2322731"/>
          <a:ext cx="8915400" cy="3163668"/>
        </p:xfrm>
        <a:graphic>
          <a:graphicData uri="http://schemas.openxmlformats.org/drawingml/2006/table">
            <a:tbl>
              <a:tblPr firstRow="1" firstCol="1" bandRow="1"/>
              <a:tblGrid>
                <a:gridCol w="1485900"/>
                <a:gridCol w="1485900"/>
                <a:gridCol w="1485900"/>
                <a:gridCol w="1485900"/>
                <a:gridCol w="1485900"/>
                <a:gridCol w="1485900"/>
              </a:tblGrid>
              <a:tr h="967626">
                <a:tc>
                  <a:txBody>
                    <a:bodyPr/>
                    <a:lstStyle/>
                    <a:p>
                      <a:pPr marL="0" marR="0" algn="ctr">
                        <a:spcBef>
                          <a:spcPts val="0"/>
                        </a:spcBef>
                        <a:spcAft>
                          <a:spcPts val="0"/>
                        </a:spcAft>
                      </a:pPr>
                      <a:r>
                        <a:rPr lang="en-US" sz="2400" dirty="0">
                          <a:solidFill>
                            <a:srgbClr val="000000"/>
                          </a:solidFill>
                          <a:effectLst/>
                          <a:latin typeface="Times New Roman"/>
                          <a:ea typeface="Times New Roman"/>
                        </a:rPr>
                        <a:t> </a:t>
                      </a:r>
                      <a:endParaRPr lang="en-US" sz="2400" dirty="0">
                        <a:effectLst/>
                        <a:latin typeface="Times New Roman"/>
                        <a:ea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a:spcBef>
                          <a:spcPts val="0"/>
                        </a:spcBef>
                        <a:spcAft>
                          <a:spcPts val="0"/>
                        </a:spcAft>
                      </a:pPr>
                      <a:r>
                        <a:rPr lang="en-US" sz="2000" dirty="0">
                          <a:solidFill>
                            <a:srgbClr val="000000"/>
                          </a:solidFill>
                          <a:effectLst/>
                          <a:latin typeface="Times New Roman"/>
                          <a:ea typeface="Times New Roman"/>
                        </a:rPr>
                        <a:t>Alternative 1</a:t>
                      </a:r>
                      <a:endParaRPr lang="en-US" sz="2000" dirty="0">
                        <a:effectLst/>
                        <a:latin typeface="Times New Roman"/>
                        <a:ea typeface="Times New Roman"/>
                      </a:endParaRPr>
                    </a:p>
                    <a:p>
                      <a:pPr marL="0" marR="0" algn="ctr">
                        <a:spcBef>
                          <a:spcPts val="0"/>
                        </a:spcBef>
                        <a:spcAft>
                          <a:spcPts val="0"/>
                        </a:spcAft>
                      </a:pPr>
                      <a:r>
                        <a:rPr lang="en-US" sz="2000" dirty="0">
                          <a:solidFill>
                            <a:srgbClr val="000000"/>
                          </a:solidFill>
                          <a:effectLst/>
                          <a:latin typeface="Times New Roman"/>
                          <a:ea typeface="Times New Roman"/>
                        </a:rPr>
                        <a:t>No Action</a:t>
                      </a:r>
                      <a:endParaRPr lang="en-US" sz="20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a:spcBef>
                          <a:spcPts val="0"/>
                        </a:spcBef>
                        <a:spcAft>
                          <a:spcPts val="0"/>
                        </a:spcAft>
                      </a:pPr>
                      <a:r>
                        <a:rPr lang="en-US" sz="2000" dirty="0">
                          <a:solidFill>
                            <a:srgbClr val="000000"/>
                          </a:solidFill>
                          <a:effectLst/>
                          <a:latin typeface="Times New Roman"/>
                          <a:ea typeface="Times New Roman"/>
                        </a:rPr>
                        <a:t>Alternative </a:t>
                      </a:r>
                      <a:endParaRPr lang="en-US" sz="2000" dirty="0" smtClean="0">
                        <a:solidFill>
                          <a:srgbClr val="000000"/>
                        </a:solidFill>
                        <a:effectLst/>
                        <a:latin typeface="Times New Roman"/>
                        <a:ea typeface="Times New Roman"/>
                      </a:endParaRPr>
                    </a:p>
                    <a:p>
                      <a:pPr marL="0" marR="0" algn="ctr">
                        <a:spcBef>
                          <a:spcPts val="0"/>
                        </a:spcBef>
                        <a:spcAft>
                          <a:spcPts val="0"/>
                        </a:spcAft>
                      </a:pPr>
                      <a:r>
                        <a:rPr lang="en-US" sz="2000" dirty="0" smtClean="0">
                          <a:solidFill>
                            <a:srgbClr val="000000"/>
                          </a:solidFill>
                          <a:effectLst/>
                          <a:latin typeface="Times New Roman"/>
                          <a:ea typeface="Times New Roman"/>
                        </a:rPr>
                        <a:t>2</a:t>
                      </a:r>
                      <a:endParaRPr lang="en-US" sz="20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a:spcBef>
                          <a:spcPts val="0"/>
                        </a:spcBef>
                        <a:spcAft>
                          <a:spcPts val="0"/>
                        </a:spcAft>
                      </a:pPr>
                      <a:r>
                        <a:rPr lang="en-US" sz="2000" dirty="0">
                          <a:solidFill>
                            <a:srgbClr val="000000"/>
                          </a:solidFill>
                          <a:effectLst/>
                          <a:latin typeface="Times New Roman"/>
                          <a:ea typeface="Times New Roman"/>
                        </a:rPr>
                        <a:t>Alternative </a:t>
                      </a:r>
                      <a:endParaRPr lang="en-US" sz="2000" dirty="0" smtClean="0">
                        <a:solidFill>
                          <a:srgbClr val="000000"/>
                        </a:solidFill>
                        <a:effectLst/>
                        <a:latin typeface="Times New Roman"/>
                        <a:ea typeface="Times New Roman"/>
                      </a:endParaRPr>
                    </a:p>
                    <a:p>
                      <a:pPr marL="0" marR="0" algn="ctr">
                        <a:spcBef>
                          <a:spcPts val="0"/>
                        </a:spcBef>
                        <a:spcAft>
                          <a:spcPts val="0"/>
                        </a:spcAft>
                      </a:pPr>
                      <a:r>
                        <a:rPr lang="en-US" sz="2000" dirty="0" smtClean="0">
                          <a:solidFill>
                            <a:srgbClr val="000000"/>
                          </a:solidFill>
                          <a:effectLst/>
                          <a:latin typeface="Times New Roman"/>
                          <a:ea typeface="Times New Roman"/>
                        </a:rPr>
                        <a:t>3</a:t>
                      </a:r>
                      <a:endParaRPr lang="en-US" sz="20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a:spcBef>
                          <a:spcPts val="0"/>
                        </a:spcBef>
                        <a:spcAft>
                          <a:spcPts val="0"/>
                        </a:spcAft>
                      </a:pPr>
                      <a:r>
                        <a:rPr lang="en-US" sz="2000" b="1">
                          <a:solidFill>
                            <a:srgbClr val="000000"/>
                          </a:solidFill>
                          <a:effectLst/>
                          <a:latin typeface="Times New Roman"/>
                          <a:ea typeface="Times New Roman"/>
                        </a:rPr>
                        <a:t>Preferred</a:t>
                      </a:r>
                      <a:endParaRPr lang="en-US" sz="2000">
                        <a:effectLst/>
                        <a:latin typeface="Times New Roman"/>
                        <a:ea typeface="Times New Roman"/>
                      </a:endParaRPr>
                    </a:p>
                    <a:p>
                      <a:pPr marL="0" marR="0" algn="ctr">
                        <a:spcBef>
                          <a:spcPts val="0"/>
                        </a:spcBef>
                        <a:spcAft>
                          <a:spcPts val="0"/>
                        </a:spcAft>
                      </a:pPr>
                      <a:r>
                        <a:rPr lang="en-US" sz="2000" b="1">
                          <a:solidFill>
                            <a:srgbClr val="000000"/>
                          </a:solidFill>
                          <a:effectLst/>
                          <a:latin typeface="Times New Roman"/>
                          <a:ea typeface="Times New Roman"/>
                        </a:rPr>
                        <a:t>Alternative 4</a:t>
                      </a:r>
                      <a:endParaRPr lang="en-US" sz="20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a:spcBef>
                          <a:spcPts val="0"/>
                        </a:spcBef>
                        <a:spcAft>
                          <a:spcPts val="0"/>
                        </a:spcAft>
                      </a:pPr>
                      <a:r>
                        <a:rPr lang="en-US" sz="2000" dirty="0">
                          <a:solidFill>
                            <a:srgbClr val="000000"/>
                          </a:solidFill>
                          <a:effectLst/>
                          <a:latin typeface="Times New Roman"/>
                          <a:ea typeface="Times New Roman"/>
                        </a:rPr>
                        <a:t>Alternative </a:t>
                      </a:r>
                      <a:endParaRPr lang="en-US" sz="2000" dirty="0" smtClean="0">
                        <a:solidFill>
                          <a:srgbClr val="000000"/>
                        </a:solidFill>
                        <a:effectLst/>
                        <a:latin typeface="Times New Roman"/>
                        <a:ea typeface="Times New Roman"/>
                      </a:endParaRPr>
                    </a:p>
                    <a:p>
                      <a:pPr marL="0" marR="0" algn="ctr">
                        <a:spcBef>
                          <a:spcPts val="0"/>
                        </a:spcBef>
                        <a:spcAft>
                          <a:spcPts val="0"/>
                        </a:spcAft>
                      </a:pPr>
                      <a:r>
                        <a:rPr lang="en-US" sz="2000" dirty="0" smtClean="0">
                          <a:solidFill>
                            <a:srgbClr val="000000"/>
                          </a:solidFill>
                          <a:effectLst/>
                          <a:latin typeface="Times New Roman"/>
                          <a:ea typeface="Times New Roman"/>
                        </a:rPr>
                        <a:t>5</a:t>
                      </a:r>
                      <a:endParaRPr lang="en-US" sz="20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r>
              <a:tr h="732014">
                <a:tc>
                  <a:txBody>
                    <a:bodyPr/>
                    <a:lstStyle/>
                    <a:p>
                      <a:pPr marL="0" marR="0" algn="ctr">
                        <a:spcBef>
                          <a:spcPts val="0"/>
                        </a:spcBef>
                        <a:spcAft>
                          <a:spcPts val="0"/>
                        </a:spcAft>
                      </a:pPr>
                      <a:r>
                        <a:rPr lang="en-US" sz="2400">
                          <a:solidFill>
                            <a:srgbClr val="000000"/>
                          </a:solidFill>
                          <a:effectLst/>
                          <a:latin typeface="Times New Roman"/>
                          <a:ea typeface="Times New Roman"/>
                        </a:rPr>
                        <a:t>ACL</a:t>
                      </a:r>
                      <a:endParaRPr lang="en-US" sz="24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a:spcBef>
                          <a:spcPts val="0"/>
                        </a:spcBef>
                        <a:spcAft>
                          <a:spcPts val="0"/>
                        </a:spcAft>
                      </a:pPr>
                      <a:r>
                        <a:rPr lang="en-US" sz="2400">
                          <a:solidFill>
                            <a:srgbClr val="000000"/>
                          </a:solidFill>
                          <a:effectLst/>
                          <a:latin typeface="Times New Roman"/>
                          <a:ea typeface="Times New Roman"/>
                        </a:rPr>
                        <a:t>0</a:t>
                      </a:r>
                      <a:endParaRPr lang="en-US" sz="24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a:spcBef>
                          <a:spcPts val="0"/>
                        </a:spcBef>
                        <a:spcAft>
                          <a:spcPts val="0"/>
                        </a:spcAft>
                      </a:pPr>
                      <a:r>
                        <a:rPr lang="en-US" sz="2400">
                          <a:solidFill>
                            <a:srgbClr val="000000"/>
                          </a:solidFill>
                          <a:effectLst/>
                          <a:latin typeface="Times New Roman"/>
                          <a:ea typeface="Times New Roman"/>
                        </a:rPr>
                        <a:t>16,480 Fish</a:t>
                      </a:r>
                      <a:endParaRPr lang="en-US" sz="24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a:spcBef>
                          <a:spcPts val="0"/>
                        </a:spcBef>
                        <a:spcAft>
                          <a:spcPts val="0"/>
                        </a:spcAft>
                      </a:pPr>
                      <a:r>
                        <a:rPr lang="en-US" sz="2400" dirty="0">
                          <a:solidFill>
                            <a:srgbClr val="000000"/>
                          </a:solidFill>
                          <a:effectLst/>
                          <a:latin typeface="Times New Roman"/>
                          <a:ea typeface="Times New Roman"/>
                        </a:rPr>
                        <a:t>30,982 Fish</a:t>
                      </a:r>
                      <a:endParaRPr lang="en-US" sz="24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a:spcBef>
                          <a:spcPts val="0"/>
                        </a:spcBef>
                        <a:spcAft>
                          <a:spcPts val="0"/>
                        </a:spcAft>
                      </a:pPr>
                      <a:r>
                        <a:rPr lang="en-US" sz="2400" b="1">
                          <a:solidFill>
                            <a:srgbClr val="000000"/>
                          </a:solidFill>
                          <a:effectLst/>
                          <a:latin typeface="Times New Roman"/>
                          <a:ea typeface="Times New Roman"/>
                        </a:rPr>
                        <a:t>29,656 Fish</a:t>
                      </a:r>
                      <a:endParaRPr lang="en-US" sz="24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a:spcBef>
                          <a:spcPts val="0"/>
                        </a:spcBef>
                        <a:spcAft>
                          <a:spcPts val="0"/>
                        </a:spcAft>
                      </a:pPr>
                      <a:r>
                        <a:rPr lang="en-US" sz="2400">
                          <a:solidFill>
                            <a:srgbClr val="000000"/>
                          </a:solidFill>
                          <a:effectLst/>
                          <a:latin typeface="Times New Roman"/>
                          <a:ea typeface="Times New Roman"/>
                        </a:rPr>
                        <a:t>55,753 Fish</a:t>
                      </a:r>
                      <a:endParaRPr lang="en-US" sz="24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r>
              <a:tr h="732014">
                <a:tc>
                  <a:txBody>
                    <a:bodyPr/>
                    <a:lstStyle/>
                    <a:p>
                      <a:pPr marL="0" marR="0" algn="ctr">
                        <a:spcBef>
                          <a:spcPts val="0"/>
                        </a:spcBef>
                        <a:spcAft>
                          <a:spcPts val="0"/>
                        </a:spcAft>
                      </a:pPr>
                      <a:r>
                        <a:rPr lang="en-US" sz="2400">
                          <a:solidFill>
                            <a:srgbClr val="000000"/>
                          </a:solidFill>
                          <a:effectLst/>
                          <a:latin typeface="Times New Roman"/>
                          <a:ea typeface="Times New Roman"/>
                        </a:rPr>
                        <a:t>Predicted Landings</a:t>
                      </a:r>
                      <a:endParaRPr lang="en-US" sz="24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a:solidFill>
                            <a:srgbClr val="000000"/>
                          </a:solidFill>
                          <a:effectLst/>
                          <a:latin typeface="Times New Roman"/>
                          <a:ea typeface="Times New Roman"/>
                        </a:rPr>
                        <a:t>No season</a:t>
                      </a:r>
                      <a:endParaRPr lang="en-US" sz="24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dirty="0" smtClean="0">
                          <a:solidFill>
                            <a:srgbClr val="000000"/>
                          </a:solidFill>
                          <a:effectLst/>
                          <a:latin typeface="Times New Roman"/>
                          <a:ea typeface="Times New Roman"/>
                        </a:rPr>
                        <a:t>20-Oct</a:t>
                      </a:r>
                    </a:p>
                    <a:p>
                      <a:pPr marL="0" marR="0" algn="ctr">
                        <a:spcBef>
                          <a:spcPts val="0"/>
                        </a:spcBef>
                        <a:spcAft>
                          <a:spcPts val="0"/>
                        </a:spcAft>
                      </a:pPr>
                      <a:r>
                        <a:rPr lang="en-US" sz="2400" dirty="0" smtClean="0">
                          <a:solidFill>
                            <a:srgbClr val="000000"/>
                          </a:solidFill>
                          <a:effectLst/>
                          <a:latin typeface="Times New Roman"/>
                          <a:ea typeface="Times New Roman"/>
                        </a:rPr>
                        <a:t> </a:t>
                      </a:r>
                      <a:r>
                        <a:rPr lang="en-US" sz="2400" dirty="0">
                          <a:solidFill>
                            <a:srgbClr val="000000"/>
                          </a:solidFill>
                          <a:effectLst/>
                          <a:latin typeface="Times New Roman"/>
                          <a:ea typeface="Times New Roman"/>
                        </a:rPr>
                        <a:t>(7)</a:t>
                      </a:r>
                      <a:endParaRPr lang="en-US" sz="24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dirty="0">
                          <a:solidFill>
                            <a:srgbClr val="000000"/>
                          </a:solidFill>
                          <a:effectLst/>
                          <a:latin typeface="Times New Roman"/>
                          <a:ea typeface="Times New Roman"/>
                        </a:rPr>
                        <a:t>4-Nov (13)</a:t>
                      </a:r>
                      <a:endParaRPr lang="en-US" sz="24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b="1" dirty="0">
                          <a:solidFill>
                            <a:srgbClr val="000000"/>
                          </a:solidFill>
                          <a:effectLst/>
                          <a:latin typeface="Times New Roman"/>
                          <a:ea typeface="Times New Roman"/>
                        </a:rPr>
                        <a:t>30-Oct (12)</a:t>
                      </a:r>
                      <a:endParaRPr lang="en-US" sz="24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a:solidFill>
                            <a:srgbClr val="000000"/>
                          </a:solidFill>
                          <a:effectLst/>
                          <a:latin typeface="Times New Roman"/>
                          <a:ea typeface="Times New Roman"/>
                        </a:rPr>
                        <a:t>25-Nov (23)</a:t>
                      </a:r>
                      <a:endParaRPr lang="en-US" sz="24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32014">
                <a:tc>
                  <a:txBody>
                    <a:bodyPr/>
                    <a:lstStyle/>
                    <a:p>
                      <a:pPr marL="0" marR="0" algn="ctr">
                        <a:spcBef>
                          <a:spcPts val="0"/>
                        </a:spcBef>
                        <a:spcAft>
                          <a:spcPts val="0"/>
                        </a:spcAft>
                      </a:pPr>
                      <a:r>
                        <a:rPr lang="en-US" sz="2400">
                          <a:solidFill>
                            <a:srgbClr val="000000"/>
                          </a:solidFill>
                          <a:effectLst/>
                          <a:latin typeface="Times New Roman"/>
                          <a:ea typeface="Times New Roman"/>
                        </a:rPr>
                        <a:t>High Landings</a:t>
                      </a:r>
                      <a:endParaRPr lang="en-US" sz="24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a:solidFill>
                            <a:srgbClr val="000000"/>
                          </a:solidFill>
                          <a:effectLst/>
                          <a:latin typeface="Times New Roman"/>
                          <a:ea typeface="Times New Roman"/>
                        </a:rPr>
                        <a:t>No season</a:t>
                      </a:r>
                      <a:endParaRPr lang="en-US" sz="24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dirty="0" smtClean="0">
                          <a:solidFill>
                            <a:srgbClr val="000000"/>
                          </a:solidFill>
                          <a:effectLst/>
                          <a:latin typeface="Times New Roman"/>
                          <a:ea typeface="Times New Roman"/>
                        </a:rPr>
                        <a:t>9-Oct</a:t>
                      </a:r>
                    </a:p>
                    <a:p>
                      <a:pPr marL="0" marR="0" algn="ctr">
                        <a:spcBef>
                          <a:spcPts val="0"/>
                        </a:spcBef>
                        <a:spcAft>
                          <a:spcPts val="0"/>
                        </a:spcAft>
                      </a:pPr>
                      <a:r>
                        <a:rPr lang="en-US" sz="2400" dirty="0" smtClean="0">
                          <a:solidFill>
                            <a:srgbClr val="000000"/>
                          </a:solidFill>
                          <a:effectLst/>
                          <a:latin typeface="Times New Roman"/>
                          <a:ea typeface="Times New Roman"/>
                        </a:rPr>
                        <a:t> </a:t>
                      </a:r>
                      <a:r>
                        <a:rPr lang="en-US" sz="2400" dirty="0">
                          <a:solidFill>
                            <a:srgbClr val="000000"/>
                          </a:solidFill>
                          <a:effectLst/>
                          <a:latin typeface="Times New Roman"/>
                          <a:ea typeface="Times New Roman"/>
                        </a:rPr>
                        <a:t>(3)</a:t>
                      </a:r>
                      <a:endParaRPr lang="en-US" sz="24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dirty="0" smtClean="0">
                          <a:solidFill>
                            <a:srgbClr val="000000"/>
                          </a:solidFill>
                          <a:effectLst/>
                          <a:latin typeface="Times New Roman"/>
                          <a:ea typeface="Times New Roman"/>
                        </a:rPr>
                        <a:t>20-Oct</a:t>
                      </a:r>
                    </a:p>
                    <a:p>
                      <a:pPr marL="0" marR="0" algn="ctr">
                        <a:spcBef>
                          <a:spcPts val="0"/>
                        </a:spcBef>
                        <a:spcAft>
                          <a:spcPts val="0"/>
                        </a:spcAft>
                      </a:pPr>
                      <a:r>
                        <a:rPr lang="en-US" sz="2400" dirty="0" smtClean="0">
                          <a:solidFill>
                            <a:srgbClr val="000000"/>
                          </a:solidFill>
                          <a:effectLst/>
                          <a:latin typeface="Times New Roman"/>
                          <a:ea typeface="Times New Roman"/>
                        </a:rPr>
                        <a:t> </a:t>
                      </a:r>
                      <a:r>
                        <a:rPr lang="en-US" sz="2400" dirty="0">
                          <a:solidFill>
                            <a:srgbClr val="000000"/>
                          </a:solidFill>
                          <a:effectLst/>
                          <a:latin typeface="Times New Roman"/>
                          <a:ea typeface="Times New Roman"/>
                        </a:rPr>
                        <a:t>(7)</a:t>
                      </a:r>
                      <a:endParaRPr lang="en-US" sz="24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b="1" dirty="0" smtClean="0">
                          <a:solidFill>
                            <a:srgbClr val="000000"/>
                          </a:solidFill>
                          <a:effectLst/>
                          <a:latin typeface="Times New Roman"/>
                          <a:ea typeface="Times New Roman"/>
                        </a:rPr>
                        <a:t>16-Oct</a:t>
                      </a:r>
                    </a:p>
                    <a:p>
                      <a:pPr marL="0" marR="0" algn="ctr">
                        <a:spcBef>
                          <a:spcPts val="0"/>
                        </a:spcBef>
                        <a:spcAft>
                          <a:spcPts val="0"/>
                        </a:spcAft>
                      </a:pPr>
                      <a:r>
                        <a:rPr lang="en-US" sz="2400" b="1" dirty="0" smtClean="0">
                          <a:solidFill>
                            <a:srgbClr val="000000"/>
                          </a:solidFill>
                          <a:effectLst/>
                          <a:latin typeface="Times New Roman"/>
                          <a:ea typeface="Times New Roman"/>
                        </a:rPr>
                        <a:t> </a:t>
                      </a:r>
                      <a:r>
                        <a:rPr lang="en-US" sz="2400" b="1" dirty="0">
                          <a:solidFill>
                            <a:srgbClr val="000000"/>
                          </a:solidFill>
                          <a:effectLst/>
                          <a:latin typeface="Times New Roman"/>
                          <a:ea typeface="Times New Roman"/>
                        </a:rPr>
                        <a:t>(6)</a:t>
                      </a:r>
                      <a:endParaRPr lang="en-US" sz="24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dirty="0">
                          <a:solidFill>
                            <a:srgbClr val="000000"/>
                          </a:solidFill>
                          <a:effectLst/>
                          <a:latin typeface="Times New Roman"/>
                          <a:ea typeface="Times New Roman"/>
                        </a:rPr>
                        <a:t>30-Oct (12)</a:t>
                      </a:r>
                      <a:endParaRPr lang="en-US" sz="24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3618257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chemeClr val="accent1">
                    <a:lumMod val="75000"/>
                  </a:schemeClr>
                </a:solidFill>
              </a:rPr>
              <a:t>ACLs Relative to Past </a:t>
            </a:r>
            <a:br>
              <a:rPr lang="en-US" b="1" dirty="0">
                <a:solidFill>
                  <a:schemeClr val="accent1">
                    <a:lumMod val="75000"/>
                  </a:schemeClr>
                </a:solidFill>
              </a:rPr>
            </a:br>
            <a:r>
              <a:rPr lang="en-US" b="1" dirty="0">
                <a:solidFill>
                  <a:schemeClr val="accent1">
                    <a:lumMod val="75000"/>
                  </a:schemeClr>
                </a:solidFill>
              </a:rPr>
              <a:t>Commercial Landings</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084212433"/>
              </p:ext>
            </p:extLst>
          </p:nvPr>
        </p:nvGraphicFramePr>
        <p:xfrm>
          <a:off x="457200" y="1935163"/>
          <a:ext cx="8229600" cy="4389437"/>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angle 7"/>
          <p:cNvSpPr/>
          <p:nvPr/>
        </p:nvSpPr>
        <p:spPr>
          <a:xfrm>
            <a:off x="1905000" y="3429000"/>
            <a:ext cx="3505200" cy="1219200"/>
          </a:xfrm>
          <a:prstGeom prst="rect">
            <a:avLst/>
          </a:prstGeom>
          <a:solidFill>
            <a:schemeClr val="accent1">
              <a:alpha val="2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6172200" y="4343392"/>
            <a:ext cx="533360" cy="990608"/>
          </a:xfrm>
          <a:prstGeom prst="rect">
            <a:avLst/>
          </a:prstGeom>
          <a:solidFill>
            <a:srgbClr val="FF0000">
              <a:alpha val="13000"/>
            </a:srgbClr>
          </a:solidFill>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6" name="Rectangle 5"/>
          <p:cNvSpPr/>
          <p:nvPr/>
        </p:nvSpPr>
        <p:spPr>
          <a:xfrm>
            <a:off x="5469340" y="2362209"/>
            <a:ext cx="398060" cy="990608"/>
          </a:xfrm>
          <a:prstGeom prst="rect">
            <a:avLst/>
          </a:prstGeom>
          <a:solidFill>
            <a:srgbClr val="FF0000">
              <a:alpha val="13000"/>
            </a:srgbClr>
          </a:solidFill>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Tree>
    <p:extLst>
      <p:ext uri="{BB962C8B-B14F-4D97-AF65-F5344CB8AC3E}">
        <p14:creationId xmlns:p14="http://schemas.microsoft.com/office/powerpoint/2010/main" val="11106971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3511868934"/>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p:txBody>
          <a:bodyPr>
            <a:normAutofit fontScale="90000"/>
          </a:bodyPr>
          <a:lstStyle/>
          <a:p>
            <a:r>
              <a:rPr lang="en-US" b="1" dirty="0">
                <a:solidFill>
                  <a:schemeClr val="accent1">
                    <a:lumMod val="75000"/>
                  </a:schemeClr>
                </a:solidFill>
              </a:rPr>
              <a:t>ACLs Relative to Past </a:t>
            </a:r>
            <a:br>
              <a:rPr lang="en-US" b="1" dirty="0">
                <a:solidFill>
                  <a:schemeClr val="accent1">
                    <a:lumMod val="75000"/>
                  </a:schemeClr>
                </a:solidFill>
              </a:rPr>
            </a:br>
            <a:r>
              <a:rPr lang="en-US" b="1" dirty="0">
                <a:solidFill>
                  <a:schemeClr val="accent1">
                    <a:lumMod val="75000"/>
                  </a:schemeClr>
                </a:solidFill>
              </a:rPr>
              <a:t>Commercial Landings</a:t>
            </a:r>
          </a:p>
        </p:txBody>
      </p:sp>
      <p:sp>
        <p:nvSpPr>
          <p:cNvPr id="4" name="TextBox 3"/>
          <p:cNvSpPr txBox="1"/>
          <p:nvPr/>
        </p:nvSpPr>
        <p:spPr>
          <a:xfrm>
            <a:off x="3276600" y="1981200"/>
            <a:ext cx="1828800" cy="923330"/>
          </a:xfrm>
          <a:prstGeom prst="rect">
            <a:avLst/>
          </a:prstGeom>
          <a:noFill/>
        </p:spPr>
        <p:txBody>
          <a:bodyPr wrap="square" rtlCol="0">
            <a:spAutoFit/>
          </a:bodyPr>
          <a:lstStyle/>
          <a:p>
            <a:pPr algn="ctr"/>
            <a:r>
              <a:rPr lang="en-US" b="1" dirty="0" smtClean="0">
                <a:latin typeface="Arial" panose="020B0604020202020204" pitchFamily="34" charset="0"/>
                <a:cs typeface="Arial" panose="020B0604020202020204" pitchFamily="34" charset="0"/>
              </a:rPr>
              <a:t>Preferred Alt 4</a:t>
            </a:r>
          </a:p>
          <a:p>
            <a:pPr algn="ctr"/>
            <a:r>
              <a:rPr lang="en-US" dirty="0" smtClean="0">
                <a:latin typeface="Arial" panose="020B0604020202020204" pitchFamily="34" charset="0"/>
                <a:cs typeface="Arial" panose="020B0604020202020204" pitchFamily="34" charset="0"/>
              </a:rPr>
              <a:t>124,815 </a:t>
            </a:r>
            <a:r>
              <a:rPr lang="en-US" dirty="0" err="1">
                <a:latin typeface="Arial" panose="020B0604020202020204" pitchFamily="34" charset="0"/>
                <a:cs typeface="Arial" panose="020B0604020202020204" pitchFamily="34" charset="0"/>
              </a:rPr>
              <a:t>lbs</a:t>
            </a:r>
            <a:endParaRPr lang="en-US" dirty="0">
              <a:latin typeface="Arial" panose="020B0604020202020204" pitchFamily="34" charset="0"/>
              <a:cs typeface="Arial" panose="020B0604020202020204" pitchFamily="34" charset="0"/>
            </a:endParaRPr>
          </a:p>
          <a:p>
            <a:pPr algn="ctr"/>
            <a:r>
              <a:rPr lang="en-US" dirty="0" smtClean="0">
                <a:latin typeface="Arial" panose="020B0604020202020204" pitchFamily="34" charset="0"/>
                <a:cs typeface="Arial" panose="020B0604020202020204" pitchFamily="34" charset="0"/>
              </a:rPr>
              <a:t>85%</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861583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b="1" dirty="0" smtClean="0">
                <a:solidFill>
                  <a:srgbClr val="1F497D"/>
                </a:solidFill>
              </a:rPr>
              <a:t>Commercial Season</a:t>
            </a:r>
            <a:endParaRPr lang="en-US" b="1" dirty="0">
              <a:solidFill>
                <a:srgbClr val="1F497D"/>
              </a:solidFill>
            </a:endParaRPr>
          </a:p>
        </p:txBody>
      </p:sp>
      <p:sp>
        <p:nvSpPr>
          <p:cNvPr id="9" name="Rectangle 8"/>
          <p:cNvSpPr/>
          <p:nvPr/>
        </p:nvSpPr>
        <p:spPr>
          <a:xfrm>
            <a:off x="609600" y="1524000"/>
            <a:ext cx="7696200" cy="646331"/>
          </a:xfrm>
          <a:prstGeom prst="rect">
            <a:avLst/>
          </a:prstGeom>
        </p:spPr>
        <p:txBody>
          <a:bodyPr wrap="square">
            <a:spAutoFit/>
          </a:bodyPr>
          <a:lstStyle/>
          <a:p>
            <a:r>
              <a:rPr lang="en-US" dirty="0" smtClean="0"/>
              <a:t>Closure </a:t>
            </a:r>
            <a:r>
              <a:rPr lang="en-US" dirty="0"/>
              <a:t>dates for the commercial sector under the different proposed ACL alternatives for </a:t>
            </a:r>
            <a:r>
              <a:rPr lang="en-US" dirty="0" smtClean="0"/>
              <a:t>2017. </a:t>
            </a:r>
            <a:r>
              <a:rPr lang="en-US" dirty="0" smtClean="0"/>
              <a:t> Assumed opening October 9.</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3509157877"/>
              </p:ext>
            </p:extLst>
          </p:nvPr>
        </p:nvGraphicFramePr>
        <p:xfrm>
          <a:off x="228600" y="2286001"/>
          <a:ext cx="8839200" cy="3260230"/>
        </p:xfrm>
        <a:graphic>
          <a:graphicData uri="http://schemas.openxmlformats.org/drawingml/2006/table">
            <a:tbl>
              <a:tblPr firstRow="1" firstCol="1" bandRow="1"/>
              <a:tblGrid>
                <a:gridCol w="1447800"/>
                <a:gridCol w="1447800"/>
                <a:gridCol w="1447800"/>
                <a:gridCol w="1524000"/>
                <a:gridCol w="1524000"/>
                <a:gridCol w="1447800"/>
              </a:tblGrid>
              <a:tr h="880533">
                <a:tc>
                  <a:txBody>
                    <a:bodyPr/>
                    <a:lstStyle/>
                    <a:p>
                      <a:pPr marL="0" marR="0" algn="ctr">
                        <a:spcBef>
                          <a:spcPts val="0"/>
                        </a:spcBef>
                        <a:spcAft>
                          <a:spcPts val="0"/>
                        </a:spcAft>
                      </a:pPr>
                      <a:r>
                        <a:rPr lang="en-US" sz="2000" dirty="0">
                          <a:solidFill>
                            <a:srgbClr val="000000"/>
                          </a:solidFill>
                          <a:effectLst/>
                          <a:latin typeface="Times New Roman"/>
                          <a:ea typeface="Times New Roman"/>
                        </a:rPr>
                        <a:t> </a:t>
                      </a:r>
                      <a:endParaRPr lang="en-US" sz="2000" dirty="0">
                        <a:effectLst/>
                        <a:latin typeface="Times New Roman"/>
                        <a:ea typeface="Times New Roman"/>
                      </a:endParaRPr>
                    </a:p>
                  </a:txBody>
                  <a:tcPr marL="68580" marR="68580" marT="0"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a:spcBef>
                          <a:spcPts val="0"/>
                        </a:spcBef>
                        <a:spcAft>
                          <a:spcPts val="0"/>
                        </a:spcAft>
                      </a:pPr>
                      <a:r>
                        <a:rPr lang="en-US" sz="2000" dirty="0">
                          <a:solidFill>
                            <a:srgbClr val="000000"/>
                          </a:solidFill>
                          <a:effectLst/>
                          <a:latin typeface="Times New Roman"/>
                          <a:ea typeface="Times New Roman"/>
                        </a:rPr>
                        <a:t>Alternative 1</a:t>
                      </a:r>
                      <a:endParaRPr lang="en-US" sz="20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a:spcBef>
                          <a:spcPts val="0"/>
                        </a:spcBef>
                        <a:spcAft>
                          <a:spcPts val="0"/>
                        </a:spcAft>
                      </a:pPr>
                      <a:r>
                        <a:rPr lang="en-US" sz="2000">
                          <a:solidFill>
                            <a:srgbClr val="000000"/>
                          </a:solidFill>
                          <a:effectLst/>
                          <a:latin typeface="Times New Roman"/>
                          <a:ea typeface="Times New Roman"/>
                        </a:rPr>
                        <a:t>Alternative 2</a:t>
                      </a:r>
                      <a:endParaRPr lang="en-US" sz="20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a:spcBef>
                          <a:spcPts val="0"/>
                        </a:spcBef>
                        <a:spcAft>
                          <a:spcPts val="0"/>
                        </a:spcAft>
                      </a:pPr>
                      <a:r>
                        <a:rPr lang="en-US" sz="2000" dirty="0">
                          <a:solidFill>
                            <a:srgbClr val="000000"/>
                          </a:solidFill>
                          <a:effectLst/>
                          <a:latin typeface="Times New Roman"/>
                          <a:ea typeface="Times New Roman"/>
                        </a:rPr>
                        <a:t>Alternative </a:t>
                      </a:r>
                      <a:endParaRPr lang="en-US" sz="2000" dirty="0" smtClean="0">
                        <a:solidFill>
                          <a:srgbClr val="000000"/>
                        </a:solidFill>
                        <a:effectLst/>
                        <a:latin typeface="Times New Roman"/>
                        <a:ea typeface="Times New Roman"/>
                      </a:endParaRPr>
                    </a:p>
                    <a:p>
                      <a:pPr marL="0" marR="0" algn="ctr">
                        <a:spcBef>
                          <a:spcPts val="0"/>
                        </a:spcBef>
                        <a:spcAft>
                          <a:spcPts val="0"/>
                        </a:spcAft>
                      </a:pPr>
                      <a:r>
                        <a:rPr lang="en-US" sz="2000" dirty="0" smtClean="0">
                          <a:solidFill>
                            <a:srgbClr val="000000"/>
                          </a:solidFill>
                          <a:effectLst/>
                          <a:latin typeface="Times New Roman"/>
                          <a:ea typeface="Times New Roman"/>
                        </a:rPr>
                        <a:t>3</a:t>
                      </a:r>
                      <a:endParaRPr lang="en-US" sz="20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a:spcBef>
                          <a:spcPts val="0"/>
                        </a:spcBef>
                        <a:spcAft>
                          <a:spcPts val="0"/>
                        </a:spcAft>
                      </a:pPr>
                      <a:r>
                        <a:rPr lang="en-US" sz="2000" b="1">
                          <a:solidFill>
                            <a:srgbClr val="000000"/>
                          </a:solidFill>
                          <a:effectLst/>
                          <a:latin typeface="Times New Roman"/>
                          <a:ea typeface="Times New Roman"/>
                        </a:rPr>
                        <a:t>Preferred Alternative 4</a:t>
                      </a:r>
                      <a:endParaRPr lang="en-US" sz="20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marL="0" marR="0" algn="ctr">
                        <a:spcBef>
                          <a:spcPts val="0"/>
                        </a:spcBef>
                        <a:spcAft>
                          <a:spcPts val="0"/>
                        </a:spcAft>
                      </a:pPr>
                      <a:r>
                        <a:rPr lang="en-US" sz="2000">
                          <a:solidFill>
                            <a:srgbClr val="000000"/>
                          </a:solidFill>
                          <a:effectLst/>
                          <a:latin typeface="Times New Roman"/>
                          <a:ea typeface="Times New Roman"/>
                        </a:rPr>
                        <a:t>Alternative 5</a:t>
                      </a:r>
                      <a:endParaRPr lang="en-US" sz="20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r>
              <a:tr h="476955">
                <a:tc>
                  <a:txBody>
                    <a:bodyPr/>
                    <a:lstStyle/>
                    <a:p>
                      <a:pPr marL="0" marR="0" algn="ctr">
                        <a:spcBef>
                          <a:spcPts val="0"/>
                        </a:spcBef>
                        <a:spcAft>
                          <a:spcPts val="0"/>
                        </a:spcAft>
                      </a:pPr>
                      <a:r>
                        <a:rPr lang="en-US" sz="2400">
                          <a:solidFill>
                            <a:srgbClr val="000000"/>
                          </a:solidFill>
                          <a:effectLst/>
                          <a:latin typeface="Times New Roman"/>
                          <a:ea typeface="Times New Roman"/>
                        </a:rPr>
                        <a:t>ACL</a:t>
                      </a:r>
                      <a:endParaRPr lang="en-US" sz="24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dirty="0">
                          <a:solidFill>
                            <a:srgbClr val="000000"/>
                          </a:solidFill>
                          <a:effectLst/>
                          <a:latin typeface="Times New Roman"/>
                          <a:ea typeface="Times New Roman"/>
                        </a:rPr>
                        <a:t>0</a:t>
                      </a:r>
                      <a:endParaRPr lang="en-US" sz="24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dirty="0">
                          <a:solidFill>
                            <a:srgbClr val="000000"/>
                          </a:solidFill>
                          <a:effectLst/>
                          <a:latin typeface="Times New Roman"/>
                          <a:ea typeface="Times New Roman"/>
                        </a:rPr>
                        <a:t>69,360 </a:t>
                      </a:r>
                      <a:endParaRPr lang="en-US" sz="2400" dirty="0" smtClean="0">
                        <a:solidFill>
                          <a:srgbClr val="000000"/>
                        </a:solidFill>
                        <a:effectLst/>
                        <a:latin typeface="Times New Roman"/>
                        <a:ea typeface="Times New Roman"/>
                      </a:endParaRPr>
                    </a:p>
                    <a:p>
                      <a:pPr marL="0" marR="0" algn="ctr">
                        <a:spcBef>
                          <a:spcPts val="0"/>
                        </a:spcBef>
                        <a:spcAft>
                          <a:spcPts val="0"/>
                        </a:spcAft>
                      </a:pPr>
                      <a:r>
                        <a:rPr lang="en-US" sz="2400" dirty="0" err="1" smtClean="0">
                          <a:solidFill>
                            <a:srgbClr val="000000"/>
                          </a:solidFill>
                          <a:effectLst/>
                          <a:latin typeface="Times New Roman"/>
                          <a:ea typeface="Times New Roman"/>
                        </a:rPr>
                        <a:t>lbs</a:t>
                      </a:r>
                      <a:r>
                        <a:rPr lang="en-US" sz="2400" dirty="0" smtClean="0">
                          <a:solidFill>
                            <a:srgbClr val="000000"/>
                          </a:solidFill>
                          <a:effectLst/>
                          <a:latin typeface="Times New Roman"/>
                          <a:ea typeface="Times New Roman"/>
                        </a:rPr>
                        <a:t> </a:t>
                      </a:r>
                      <a:r>
                        <a:rPr lang="en-US" sz="2400" dirty="0" err="1">
                          <a:solidFill>
                            <a:srgbClr val="000000"/>
                          </a:solidFill>
                          <a:effectLst/>
                          <a:latin typeface="Times New Roman"/>
                          <a:ea typeface="Times New Roman"/>
                        </a:rPr>
                        <a:t>ww</a:t>
                      </a:r>
                      <a:endParaRPr lang="en-US" sz="24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a:solidFill>
                            <a:srgbClr val="000000"/>
                          </a:solidFill>
                          <a:effectLst/>
                          <a:latin typeface="Times New Roman"/>
                          <a:ea typeface="Times New Roman"/>
                        </a:rPr>
                        <a:t>130,396 lbs ww</a:t>
                      </a:r>
                      <a:endParaRPr lang="en-US" sz="24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b="1" dirty="0">
                          <a:solidFill>
                            <a:srgbClr val="000000"/>
                          </a:solidFill>
                          <a:effectLst/>
                          <a:latin typeface="Times New Roman"/>
                          <a:ea typeface="Times New Roman"/>
                        </a:rPr>
                        <a:t>124,815 </a:t>
                      </a:r>
                      <a:r>
                        <a:rPr lang="en-US" sz="2400" b="1" dirty="0" err="1">
                          <a:solidFill>
                            <a:srgbClr val="000000"/>
                          </a:solidFill>
                          <a:effectLst/>
                          <a:latin typeface="Times New Roman"/>
                          <a:ea typeface="Times New Roman"/>
                        </a:rPr>
                        <a:t>lbs</a:t>
                      </a:r>
                      <a:r>
                        <a:rPr lang="en-US" sz="2400" b="1" dirty="0">
                          <a:solidFill>
                            <a:srgbClr val="000000"/>
                          </a:solidFill>
                          <a:effectLst/>
                          <a:latin typeface="Times New Roman"/>
                          <a:ea typeface="Times New Roman"/>
                        </a:rPr>
                        <a:t> </a:t>
                      </a:r>
                      <a:r>
                        <a:rPr lang="en-US" sz="2400" b="1" dirty="0" err="1">
                          <a:solidFill>
                            <a:srgbClr val="000000"/>
                          </a:solidFill>
                          <a:effectLst/>
                          <a:latin typeface="Times New Roman"/>
                          <a:ea typeface="Times New Roman"/>
                        </a:rPr>
                        <a:t>ww</a:t>
                      </a:r>
                      <a:endParaRPr lang="en-US" sz="2400" b="1"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dirty="0">
                          <a:solidFill>
                            <a:srgbClr val="000000"/>
                          </a:solidFill>
                          <a:effectLst/>
                          <a:latin typeface="Times New Roman"/>
                          <a:ea typeface="Times New Roman"/>
                        </a:rPr>
                        <a:t>234,652 </a:t>
                      </a:r>
                      <a:r>
                        <a:rPr lang="en-US" sz="2400" dirty="0" err="1">
                          <a:solidFill>
                            <a:srgbClr val="000000"/>
                          </a:solidFill>
                          <a:effectLst/>
                          <a:latin typeface="Times New Roman"/>
                          <a:ea typeface="Times New Roman"/>
                        </a:rPr>
                        <a:t>lbs</a:t>
                      </a:r>
                      <a:r>
                        <a:rPr lang="en-US" sz="2400" dirty="0">
                          <a:solidFill>
                            <a:srgbClr val="000000"/>
                          </a:solidFill>
                          <a:effectLst/>
                          <a:latin typeface="Times New Roman"/>
                          <a:ea typeface="Times New Roman"/>
                        </a:rPr>
                        <a:t> </a:t>
                      </a:r>
                      <a:r>
                        <a:rPr lang="en-US" sz="2400" dirty="0" err="1">
                          <a:solidFill>
                            <a:srgbClr val="000000"/>
                          </a:solidFill>
                          <a:effectLst/>
                          <a:latin typeface="Times New Roman"/>
                          <a:ea typeface="Times New Roman"/>
                        </a:rPr>
                        <a:t>ww</a:t>
                      </a:r>
                      <a:endParaRPr lang="en-US" sz="24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07155">
                <a:tc>
                  <a:txBody>
                    <a:bodyPr/>
                    <a:lstStyle/>
                    <a:p>
                      <a:pPr marL="0" marR="0" algn="ctr">
                        <a:spcBef>
                          <a:spcPts val="0"/>
                        </a:spcBef>
                        <a:spcAft>
                          <a:spcPts val="0"/>
                        </a:spcAft>
                      </a:pPr>
                      <a:r>
                        <a:rPr lang="en-US" sz="2400">
                          <a:solidFill>
                            <a:srgbClr val="000000"/>
                          </a:solidFill>
                          <a:effectLst/>
                          <a:latin typeface="Times New Roman"/>
                          <a:ea typeface="Times New Roman"/>
                        </a:rPr>
                        <a:t>Predicted Landings</a:t>
                      </a:r>
                      <a:endParaRPr lang="en-US" sz="24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a:solidFill>
                            <a:srgbClr val="000000"/>
                          </a:solidFill>
                          <a:effectLst/>
                          <a:latin typeface="Times New Roman"/>
                          <a:ea typeface="Times New Roman"/>
                        </a:rPr>
                        <a:t>No season</a:t>
                      </a:r>
                      <a:endParaRPr lang="en-US" sz="24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dirty="0">
                          <a:solidFill>
                            <a:srgbClr val="000000"/>
                          </a:solidFill>
                          <a:effectLst/>
                          <a:latin typeface="Times New Roman"/>
                          <a:ea typeface="Times New Roman"/>
                        </a:rPr>
                        <a:t>No Closure</a:t>
                      </a:r>
                      <a:endParaRPr lang="en-US" sz="24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dirty="0">
                          <a:solidFill>
                            <a:srgbClr val="000000"/>
                          </a:solidFill>
                          <a:effectLst/>
                          <a:latin typeface="Times New Roman"/>
                          <a:ea typeface="Times New Roman"/>
                        </a:rPr>
                        <a:t>No Closure</a:t>
                      </a:r>
                      <a:endParaRPr lang="en-US" sz="24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b="1">
                          <a:solidFill>
                            <a:srgbClr val="000000"/>
                          </a:solidFill>
                          <a:effectLst/>
                          <a:latin typeface="Times New Roman"/>
                          <a:ea typeface="Times New Roman"/>
                        </a:rPr>
                        <a:t>No Closure</a:t>
                      </a:r>
                      <a:endParaRPr lang="en-US" sz="2400" b="1">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dirty="0">
                          <a:solidFill>
                            <a:srgbClr val="000000"/>
                          </a:solidFill>
                          <a:effectLst/>
                          <a:latin typeface="Times New Roman"/>
                          <a:ea typeface="Times New Roman"/>
                        </a:rPr>
                        <a:t>No Closure</a:t>
                      </a:r>
                      <a:endParaRPr lang="en-US" sz="24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07155">
                <a:tc>
                  <a:txBody>
                    <a:bodyPr/>
                    <a:lstStyle/>
                    <a:p>
                      <a:pPr marL="0" marR="0" algn="ctr">
                        <a:spcBef>
                          <a:spcPts val="0"/>
                        </a:spcBef>
                        <a:spcAft>
                          <a:spcPts val="0"/>
                        </a:spcAft>
                      </a:pPr>
                      <a:r>
                        <a:rPr lang="en-US" sz="2400">
                          <a:solidFill>
                            <a:srgbClr val="000000"/>
                          </a:solidFill>
                          <a:effectLst/>
                          <a:latin typeface="Times New Roman"/>
                          <a:ea typeface="Times New Roman"/>
                        </a:rPr>
                        <a:t>High Landings</a:t>
                      </a:r>
                      <a:endParaRPr lang="en-US" sz="24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a:solidFill>
                            <a:srgbClr val="000000"/>
                          </a:solidFill>
                          <a:effectLst/>
                          <a:latin typeface="Times New Roman"/>
                          <a:ea typeface="Times New Roman"/>
                        </a:rPr>
                        <a:t>No season</a:t>
                      </a:r>
                      <a:endParaRPr lang="en-US" sz="24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a:solidFill>
                            <a:srgbClr val="000000"/>
                          </a:solidFill>
                          <a:effectLst/>
                          <a:latin typeface="Times New Roman"/>
                          <a:ea typeface="Times New Roman"/>
                        </a:rPr>
                        <a:t>No Closure</a:t>
                      </a:r>
                      <a:endParaRPr lang="en-US" sz="24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dirty="0">
                          <a:solidFill>
                            <a:srgbClr val="000000"/>
                          </a:solidFill>
                          <a:effectLst/>
                          <a:latin typeface="Times New Roman"/>
                          <a:ea typeface="Times New Roman"/>
                        </a:rPr>
                        <a:t>No Closure</a:t>
                      </a:r>
                      <a:endParaRPr lang="en-US" sz="24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b="1" dirty="0">
                          <a:solidFill>
                            <a:srgbClr val="000000"/>
                          </a:solidFill>
                          <a:effectLst/>
                          <a:latin typeface="Times New Roman"/>
                          <a:ea typeface="Times New Roman"/>
                        </a:rPr>
                        <a:t>No Closure</a:t>
                      </a:r>
                      <a:endParaRPr lang="en-US" sz="2400" b="1"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dirty="0">
                          <a:solidFill>
                            <a:srgbClr val="000000"/>
                          </a:solidFill>
                          <a:effectLst/>
                          <a:latin typeface="Times New Roman"/>
                          <a:ea typeface="Times New Roman"/>
                        </a:rPr>
                        <a:t>No Closure</a:t>
                      </a:r>
                      <a:endParaRPr lang="en-US" sz="24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9474713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Box 5"/>
          <p:cNvSpPr txBox="1"/>
          <p:nvPr/>
        </p:nvSpPr>
        <p:spPr>
          <a:xfrm>
            <a:off x="3200400" y="609600"/>
            <a:ext cx="3124200" cy="769441"/>
          </a:xfrm>
          <a:prstGeom prst="rect">
            <a:avLst/>
          </a:prstGeom>
          <a:noFill/>
        </p:spPr>
        <p:txBody>
          <a:bodyPr wrap="square" rtlCol="0">
            <a:spAutoFit/>
          </a:bodyPr>
          <a:lstStyle/>
          <a:p>
            <a:r>
              <a:rPr lang="en-US" sz="4400" b="1" dirty="0" smtClean="0">
                <a:solidFill>
                  <a:schemeClr val="tx2"/>
                </a:solidFill>
              </a:rPr>
              <a:t>Questions?</a:t>
            </a:r>
            <a:endParaRPr lang="en-US" sz="4400" b="1" dirty="0">
              <a:solidFill>
                <a:schemeClr val="tx2"/>
              </a:solidFill>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336170" y="1191475"/>
            <a:ext cx="4443414" cy="57180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rot="16200000">
            <a:off x="6419481" y="5033968"/>
            <a:ext cx="2276439" cy="276999"/>
          </a:xfrm>
          <a:prstGeom prst="rect">
            <a:avLst/>
          </a:prstGeom>
          <a:noFill/>
        </p:spPr>
        <p:txBody>
          <a:bodyPr wrap="square" rtlCol="0">
            <a:spAutoFit/>
          </a:bodyPr>
          <a:lstStyle/>
          <a:p>
            <a:r>
              <a:rPr lang="en-US" sz="1200" dirty="0" smtClean="0"/>
              <a:t>David Rainer</a:t>
            </a:r>
            <a:endParaRPr lang="en-US" sz="1200" dirty="0"/>
          </a:p>
        </p:txBody>
      </p:sp>
    </p:spTree>
    <p:extLst>
      <p:ext uri="{BB962C8B-B14F-4D97-AF65-F5344CB8AC3E}">
        <p14:creationId xmlns:p14="http://schemas.microsoft.com/office/powerpoint/2010/main" val="434941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1F497D"/>
                </a:solidFill>
              </a:rPr>
              <a:t>Why Emergency Action?</a:t>
            </a:r>
            <a:endParaRPr lang="en-US" b="1" dirty="0">
              <a:solidFill>
                <a:srgbClr val="1F497D"/>
              </a:solidFill>
            </a:endParaRPr>
          </a:p>
        </p:txBody>
      </p:sp>
      <p:sp>
        <p:nvSpPr>
          <p:cNvPr id="5" name="Content Placeholder 4"/>
          <p:cNvSpPr>
            <a:spLocks noGrp="1"/>
          </p:cNvSpPr>
          <p:nvPr>
            <p:ph idx="1"/>
          </p:nvPr>
        </p:nvSpPr>
        <p:spPr/>
        <p:txBody>
          <a:bodyPr>
            <a:normAutofit lnSpcReduction="10000"/>
          </a:bodyPr>
          <a:lstStyle/>
          <a:p>
            <a:pPr marL="514350" indent="-514350">
              <a:buFont typeface="+mj-lt"/>
              <a:buAutoNum type="arabicPeriod"/>
            </a:pPr>
            <a:r>
              <a:rPr lang="en-US" dirty="0" smtClean="0"/>
              <a:t>New information presented at the June Council meeting.  </a:t>
            </a:r>
          </a:p>
          <a:p>
            <a:pPr marL="514350" indent="-514350">
              <a:buFont typeface="+mj-lt"/>
              <a:buAutoNum type="arabicPeriod"/>
            </a:pPr>
            <a:r>
              <a:rPr lang="en-US" dirty="0"/>
              <a:t>Letters from SEFSC and SERO on use of discards in management of red snapper and the uncertainty in the stock assessment that inhibits the ability to set an ABC that can be effectively monitored</a:t>
            </a:r>
            <a:r>
              <a:rPr lang="en-US" dirty="0" smtClean="0"/>
              <a:t>.  </a:t>
            </a:r>
          </a:p>
          <a:p>
            <a:pPr marL="514350" indent="-514350">
              <a:buFont typeface="+mj-lt"/>
              <a:buAutoNum type="arabicPeriod"/>
            </a:pPr>
            <a:r>
              <a:rPr lang="en-US" dirty="0" smtClean="0"/>
              <a:t>Request from public at each Council meeting and scoping meetings.  </a:t>
            </a:r>
            <a:endParaRPr lang="en-US" dirty="0"/>
          </a:p>
        </p:txBody>
      </p:sp>
    </p:spTree>
    <p:extLst>
      <p:ext uri="{BB962C8B-B14F-4D97-AF65-F5344CB8AC3E}">
        <p14:creationId xmlns:p14="http://schemas.microsoft.com/office/powerpoint/2010/main" val="4592706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2"/>
                </a:solidFill>
              </a:rPr>
              <a:t>Background</a:t>
            </a:r>
            <a:endParaRPr lang="en-US" b="1" dirty="0">
              <a:solidFill>
                <a:schemeClr val="tx2"/>
              </a:solidFill>
            </a:endParaRPr>
          </a:p>
        </p:txBody>
      </p:sp>
      <p:sp>
        <p:nvSpPr>
          <p:cNvPr id="3" name="Content Placeholder 2"/>
          <p:cNvSpPr>
            <a:spLocks noGrp="1"/>
          </p:cNvSpPr>
          <p:nvPr>
            <p:ph idx="1"/>
          </p:nvPr>
        </p:nvSpPr>
        <p:spPr>
          <a:xfrm>
            <a:off x="228600" y="1524000"/>
            <a:ext cx="8513444" cy="4525963"/>
          </a:xfrm>
        </p:spPr>
        <p:txBody>
          <a:bodyPr>
            <a:normAutofit/>
          </a:bodyPr>
          <a:lstStyle/>
          <a:p>
            <a:r>
              <a:rPr lang="en-US" dirty="0" smtClean="0"/>
              <a:t>Red snapper fishery has been closed since 2010 with mini-seasons in 2012, 2013, and 2014 </a:t>
            </a:r>
          </a:p>
          <a:p>
            <a:endParaRPr lang="en-US" dirty="0" smtClean="0"/>
          </a:p>
          <a:p>
            <a:r>
              <a:rPr lang="en-US" dirty="0" smtClean="0"/>
              <a:t>Most recent assessment indicated stock was overfished and overfishing was occurring through 2014 (SEDAR 41 2017)</a:t>
            </a:r>
          </a:p>
          <a:p>
            <a:pPr lvl="1"/>
            <a:r>
              <a:rPr lang="en-US" dirty="0" smtClean="0"/>
              <a:t>Stock is continuing to rebuild from past levels</a:t>
            </a:r>
          </a:p>
          <a:p>
            <a:pPr lvl="1"/>
            <a:r>
              <a:rPr lang="en-US" dirty="0" smtClean="0"/>
              <a:t>Level of overfishing is unknown.  </a:t>
            </a:r>
          </a:p>
          <a:p>
            <a:pPr lvl="1"/>
            <a:endParaRPr lang="en-US" dirty="0" smtClean="0"/>
          </a:p>
          <a:p>
            <a:endParaRPr lang="en-US" dirty="0" smtClean="0"/>
          </a:p>
          <a:p>
            <a:endParaRPr lang="en-US" sz="3000" dirty="0"/>
          </a:p>
          <a:p>
            <a:endParaRPr lang="en-US" dirty="0"/>
          </a:p>
        </p:txBody>
      </p:sp>
      <p:pic>
        <p:nvPicPr>
          <p:cNvPr id="6" name="Picture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04622" y="304800"/>
            <a:ext cx="2237422" cy="914400"/>
          </a:xfrm>
          <a:prstGeom prst="rect">
            <a:avLst/>
          </a:prstGeom>
          <a:noFill/>
        </p:spPr>
      </p:pic>
    </p:spTree>
    <p:extLst>
      <p:ext uri="{BB962C8B-B14F-4D97-AF65-F5344CB8AC3E}">
        <p14:creationId xmlns:p14="http://schemas.microsoft.com/office/powerpoint/2010/main" val="1945297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0"/>
            <a:ext cx="8229600" cy="4525963"/>
          </a:xfrm>
        </p:spPr>
        <p:txBody>
          <a:bodyPr>
            <a:normAutofit/>
          </a:bodyPr>
          <a:lstStyle/>
          <a:p>
            <a:pPr marL="0" indent="0">
              <a:buNone/>
            </a:pPr>
            <a:endParaRPr lang="en-US" dirty="0" smtClean="0"/>
          </a:p>
          <a:p>
            <a:pPr lvl="1"/>
            <a:endParaRPr lang="en-US" dirty="0" smtClean="0"/>
          </a:p>
          <a:p>
            <a:endParaRPr lang="en-US" dirty="0" smtClean="0"/>
          </a:p>
          <a:p>
            <a:endParaRPr lang="en-US" sz="3000" dirty="0"/>
          </a:p>
          <a:p>
            <a:endParaRPr lang="en-US" dirty="0"/>
          </a:p>
        </p:txBody>
      </p:sp>
      <p:graphicFrame>
        <p:nvGraphicFramePr>
          <p:cNvPr id="7" name="Chart 6"/>
          <p:cNvGraphicFramePr/>
          <p:nvPr>
            <p:extLst>
              <p:ext uri="{D42A27DB-BD31-4B8C-83A1-F6EECF244321}">
                <p14:modId xmlns:p14="http://schemas.microsoft.com/office/powerpoint/2010/main" val="3946273505"/>
              </p:ext>
            </p:extLst>
          </p:nvPr>
        </p:nvGraphicFramePr>
        <p:xfrm>
          <a:off x="76200" y="1447800"/>
          <a:ext cx="8991600" cy="4648200"/>
        </p:xfrm>
        <a:graphic>
          <a:graphicData uri="http://schemas.openxmlformats.org/drawingml/2006/chart">
            <c:chart xmlns:c="http://schemas.openxmlformats.org/drawingml/2006/chart" xmlns:r="http://schemas.openxmlformats.org/officeDocument/2006/relationships" r:id="rId3"/>
          </a:graphicData>
        </a:graphic>
      </p:graphicFrame>
      <p:cxnSp>
        <p:nvCxnSpPr>
          <p:cNvPr id="8" name="Straight Connector 7"/>
          <p:cNvCxnSpPr/>
          <p:nvPr/>
        </p:nvCxnSpPr>
        <p:spPr>
          <a:xfrm>
            <a:off x="1524000" y="2297374"/>
            <a:ext cx="4495800" cy="90302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6477000" y="2075029"/>
            <a:ext cx="2133600" cy="1347716"/>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rot="670787">
            <a:off x="2133222" y="2244002"/>
            <a:ext cx="3733800" cy="369332"/>
          </a:xfrm>
          <a:prstGeom prst="rect">
            <a:avLst/>
          </a:prstGeom>
          <a:noFill/>
        </p:spPr>
        <p:txBody>
          <a:bodyPr wrap="square" rtlCol="0">
            <a:spAutoFit/>
          </a:bodyPr>
          <a:lstStyle/>
          <a:p>
            <a:r>
              <a:rPr lang="en-US" dirty="0" smtClean="0"/>
              <a:t>Declining trend in abundance</a:t>
            </a:r>
            <a:endParaRPr lang="en-US" dirty="0"/>
          </a:p>
        </p:txBody>
      </p:sp>
      <p:sp>
        <p:nvSpPr>
          <p:cNvPr id="15" name="TextBox 14"/>
          <p:cNvSpPr txBox="1"/>
          <p:nvPr/>
        </p:nvSpPr>
        <p:spPr>
          <a:xfrm rot="19692651">
            <a:off x="5885569" y="2233123"/>
            <a:ext cx="3086682" cy="369332"/>
          </a:xfrm>
          <a:prstGeom prst="rect">
            <a:avLst/>
          </a:prstGeom>
          <a:noFill/>
        </p:spPr>
        <p:txBody>
          <a:bodyPr wrap="square" rtlCol="0">
            <a:spAutoFit/>
          </a:bodyPr>
          <a:lstStyle/>
          <a:p>
            <a:r>
              <a:rPr lang="en-US" dirty="0" smtClean="0"/>
              <a:t>Increasing trend in abundance</a:t>
            </a:r>
            <a:endParaRPr lang="en-US" dirty="0"/>
          </a:p>
        </p:txBody>
      </p:sp>
      <p:sp>
        <p:nvSpPr>
          <p:cNvPr id="16" name="Title 15"/>
          <p:cNvSpPr>
            <a:spLocks noGrp="1"/>
          </p:cNvSpPr>
          <p:nvPr>
            <p:ph type="title"/>
          </p:nvPr>
        </p:nvSpPr>
        <p:spPr/>
        <p:txBody>
          <a:bodyPr/>
          <a:lstStyle/>
          <a:p>
            <a:pPr algn="l"/>
            <a:r>
              <a:rPr lang="en-US" b="1" dirty="0" smtClean="0">
                <a:solidFill>
                  <a:schemeClr val="accent1">
                    <a:lumMod val="75000"/>
                  </a:schemeClr>
                </a:solidFill>
              </a:rPr>
              <a:t>           Chevron Trap Index</a:t>
            </a:r>
            <a:endParaRPr lang="en-US" b="1" dirty="0">
              <a:solidFill>
                <a:schemeClr val="accent1">
                  <a:lumMod val="75000"/>
                </a:schemeClr>
              </a:solidFill>
            </a:endParaRPr>
          </a:p>
        </p:txBody>
      </p:sp>
      <p:pic>
        <p:nvPicPr>
          <p:cNvPr id="17" name="Picture 16"/>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04622" y="304800"/>
            <a:ext cx="2237422" cy="914400"/>
          </a:xfrm>
          <a:prstGeom prst="rect">
            <a:avLst/>
          </a:prstGeom>
          <a:noFill/>
        </p:spPr>
      </p:pic>
    </p:spTree>
    <p:extLst>
      <p:ext uri="{BB962C8B-B14F-4D97-AF65-F5344CB8AC3E}">
        <p14:creationId xmlns:p14="http://schemas.microsoft.com/office/powerpoint/2010/main" val="33341296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524000"/>
            <a:ext cx="8229600" cy="4525963"/>
          </a:xfrm>
        </p:spPr>
        <p:txBody>
          <a:bodyPr>
            <a:normAutofit/>
          </a:bodyPr>
          <a:lstStyle/>
          <a:p>
            <a:pPr marL="0" indent="0">
              <a:buNone/>
            </a:pPr>
            <a:endParaRPr lang="en-US" dirty="0" smtClean="0"/>
          </a:p>
          <a:p>
            <a:pPr lvl="1"/>
            <a:endParaRPr lang="en-US" dirty="0" smtClean="0"/>
          </a:p>
          <a:p>
            <a:endParaRPr lang="en-US" dirty="0" smtClean="0"/>
          </a:p>
          <a:p>
            <a:endParaRPr lang="en-US" sz="3000" dirty="0"/>
          </a:p>
          <a:p>
            <a:endParaRPr lang="en-US" dirty="0"/>
          </a:p>
        </p:txBody>
      </p:sp>
      <p:pic>
        <p:nvPicPr>
          <p:cNvPr id="10" name="Picture 9"/>
          <p:cNvPicPr/>
          <p:nvPr/>
        </p:nvPicPr>
        <p:blipFill>
          <a:blip r:embed="rId3">
            <a:extLst>
              <a:ext uri="{28A0092B-C50C-407E-A947-70E740481C1C}">
                <a14:useLocalDpi xmlns:a14="http://schemas.microsoft.com/office/drawing/2010/main" val="0"/>
              </a:ext>
            </a:extLst>
          </a:blip>
          <a:srcRect/>
          <a:stretch>
            <a:fillRect/>
          </a:stretch>
        </p:blipFill>
        <p:spPr bwMode="auto">
          <a:xfrm>
            <a:off x="457200" y="1524000"/>
            <a:ext cx="8284844" cy="4343400"/>
          </a:xfrm>
          <a:prstGeom prst="rect">
            <a:avLst/>
          </a:prstGeom>
          <a:noFill/>
        </p:spPr>
      </p:pic>
      <p:sp>
        <p:nvSpPr>
          <p:cNvPr id="4" name="Oval 3"/>
          <p:cNvSpPr/>
          <p:nvPr/>
        </p:nvSpPr>
        <p:spPr>
          <a:xfrm>
            <a:off x="3581400" y="2819400"/>
            <a:ext cx="2819400" cy="1828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6504621" y="2057400"/>
            <a:ext cx="1953579" cy="1676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229100" y="2971800"/>
            <a:ext cx="2171700" cy="923330"/>
          </a:xfrm>
          <a:prstGeom prst="rect">
            <a:avLst/>
          </a:prstGeom>
          <a:noFill/>
        </p:spPr>
        <p:txBody>
          <a:bodyPr wrap="square" rtlCol="0">
            <a:spAutoFit/>
          </a:bodyPr>
          <a:lstStyle/>
          <a:p>
            <a:r>
              <a:rPr lang="en-US" dirty="0" smtClean="0"/>
              <a:t>Years used to determine overfishing</a:t>
            </a:r>
            <a:endParaRPr lang="en-US" dirty="0"/>
          </a:p>
        </p:txBody>
      </p:sp>
      <p:sp>
        <p:nvSpPr>
          <p:cNvPr id="12" name="Title 11"/>
          <p:cNvSpPr>
            <a:spLocks noGrp="1"/>
          </p:cNvSpPr>
          <p:nvPr>
            <p:ph type="title"/>
          </p:nvPr>
        </p:nvSpPr>
        <p:spPr/>
        <p:txBody>
          <a:bodyPr/>
          <a:lstStyle/>
          <a:p>
            <a:r>
              <a:rPr lang="en-US" b="1" dirty="0" smtClean="0">
                <a:solidFill>
                  <a:schemeClr val="accent1">
                    <a:lumMod val="75000"/>
                  </a:schemeClr>
                </a:solidFill>
              </a:rPr>
              <a:t>Chevron Trap Index</a:t>
            </a:r>
            <a:endParaRPr lang="en-US" b="1" dirty="0">
              <a:solidFill>
                <a:schemeClr val="accent1">
                  <a:lumMod val="75000"/>
                </a:schemeClr>
              </a:solidFill>
            </a:endParaRPr>
          </a:p>
        </p:txBody>
      </p:sp>
      <p:cxnSp>
        <p:nvCxnSpPr>
          <p:cNvPr id="6" name="Straight Connector 5"/>
          <p:cNvCxnSpPr/>
          <p:nvPr/>
        </p:nvCxnSpPr>
        <p:spPr>
          <a:xfrm>
            <a:off x="6477000" y="1600200"/>
            <a:ext cx="0" cy="3581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60384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1F497D"/>
                </a:solidFill>
              </a:rPr>
              <a:t>What Would Emergency Action Do?</a:t>
            </a:r>
            <a:endParaRPr lang="en-US" b="1" dirty="0">
              <a:solidFill>
                <a:srgbClr val="1F497D"/>
              </a:solidFill>
            </a:endParaRPr>
          </a:p>
        </p:txBody>
      </p:sp>
      <p:sp>
        <p:nvSpPr>
          <p:cNvPr id="5" name="Content Placeholder 4"/>
          <p:cNvSpPr>
            <a:spLocks noGrp="1"/>
          </p:cNvSpPr>
          <p:nvPr>
            <p:ph idx="1"/>
          </p:nvPr>
        </p:nvSpPr>
        <p:spPr>
          <a:xfrm>
            <a:off x="457200" y="1600200"/>
            <a:ext cx="8382000" cy="4525963"/>
          </a:xfrm>
        </p:spPr>
        <p:txBody>
          <a:bodyPr>
            <a:normAutofit/>
          </a:bodyPr>
          <a:lstStyle/>
          <a:p>
            <a:pPr marL="514350" indent="-514350">
              <a:buFont typeface="+mj-lt"/>
              <a:buAutoNum type="arabicPeriod"/>
            </a:pPr>
            <a:r>
              <a:rPr lang="en-US" dirty="0" smtClean="0"/>
              <a:t>Establish an ACL for red snapper in 2017.  </a:t>
            </a:r>
          </a:p>
          <a:p>
            <a:pPr marL="514350" indent="-514350">
              <a:buFont typeface="+mj-lt"/>
              <a:buAutoNum type="arabicPeriod"/>
            </a:pPr>
            <a:r>
              <a:rPr lang="en-US" dirty="0" smtClean="0"/>
              <a:t>Allow a mini-season </a:t>
            </a:r>
            <a:r>
              <a:rPr lang="en-US" smtClean="0"/>
              <a:t>starting mid- to late- </a:t>
            </a:r>
            <a:r>
              <a:rPr lang="en-US" dirty="0" smtClean="0"/>
              <a:t>October 2017. </a:t>
            </a:r>
          </a:p>
          <a:p>
            <a:pPr marL="514350" indent="-514350">
              <a:buFont typeface="+mj-lt"/>
              <a:buAutoNum type="arabicPeriod"/>
            </a:pPr>
            <a:r>
              <a:rPr lang="en-US" dirty="0" smtClean="0"/>
              <a:t>Recreational bag limit </a:t>
            </a:r>
            <a:r>
              <a:rPr lang="en-US" dirty="0"/>
              <a:t>-</a:t>
            </a:r>
            <a:r>
              <a:rPr lang="en-US" dirty="0" smtClean="0"/>
              <a:t> 1-fish per person</a:t>
            </a:r>
          </a:p>
          <a:p>
            <a:pPr marL="514350" indent="-514350">
              <a:buFont typeface="+mj-lt"/>
              <a:buAutoNum type="arabicPeriod"/>
            </a:pPr>
            <a:r>
              <a:rPr lang="en-US" dirty="0" smtClean="0"/>
              <a:t>Commercial trip limit - 75 pounds gutted weight </a:t>
            </a:r>
          </a:p>
          <a:p>
            <a:pPr marL="514350" indent="-514350">
              <a:buFont typeface="+mj-lt"/>
              <a:buAutoNum type="arabicPeriod"/>
            </a:pPr>
            <a:r>
              <a:rPr lang="en-US" dirty="0" smtClean="0"/>
              <a:t>No minimum size limit.  </a:t>
            </a:r>
            <a:endParaRPr lang="en-US" dirty="0"/>
          </a:p>
        </p:txBody>
      </p:sp>
    </p:spTree>
    <p:extLst>
      <p:ext uri="{BB962C8B-B14F-4D97-AF65-F5344CB8AC3E}">
        <p14:creationId xmlns:p14="http://schemas.microsoft.com/office/powerpoint/2010/main" val="8326782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1F497D"/>
                </a:solidFill>
              </a:rPr>
              <a:t>Calculating ACL Alternatives</a:t>
            </a:r>
            <a:endParaRPr lang="en-US" b="1" dirty="0">
              <a:solidFill>
                <a:srgbClr val="1F497D"/>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37029018"/>
              </p:ext>
            </p:extLst>
          </p:nvPr>
        </p:nvGraphicFramePr>
        <p:xfrm>
          <a:off x="2209800" y="1371600"/>
          <a:ext cx="4038600" cy="1967756"/>
        </p:xfrm>
        <a:graphic>
          <a:graphicData uri="http://schemas.openxmlformats.org/drawingml/2006/table">
            <a:tbl>
              <a:tblPr firstRow="1" firstCol="1" bandRow="1">
                <a:tableStyleId>{5C22544A-7EE6-4342-B048-85BDC9FD1C3A}</a:tableStyleId>
              </a:tblPr>
              <a:tblGrid>
                <a:gridCol w="964442"/>
                <a:gridCol w="3074158"/>
              </a:tblGrid>
              <a:tr h="870476">
                <a:tc>
                  <a:txBody>
                    <a:bodyPr/>
                    <a:lstStyle/>
                    <a:p>
                      <a:pPr marL="0" marR="0">
                        <a:spcBef>
                          <a:spcPts val="0"/>
                        </a:spcBef>
                        <a:spcAft>
                          <a:spcPts val="0"/>
                        </a:spcAft>
                      </a:pPr>
                      <a:r>
                        <a:rPr lang="en-US" sz="2400" dirty="0">
                          <a:effectLst/>
                          <a:latin typeface="Times New Roman" panose="02020603050405020304" pitchFamily="18" charset="0"/>
                          <a:cs typeface="Times New Roman" panose="02020603050405020304" pitchFamily="18" charset="0"/>
                        </a:rPr>
                        <a:t>Year</a:t>
                      </a:r>
                      <a:endParaRPr lang="en-US" sz="2400" dirty="0">
                        <a:effectLst/>
                        <a:latin typeface="Times New Roman" panose="02020603050405020304" pitchFamily="18" charset="0"/>
                        <a:ea typeface="Times New Roman"/>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400" dirty="0">
                          <a:effectLst/>
                          <a:latin typeface="Times New Roman" panose="02020603050405020304" pitchFamily="18" charset="0"/>
                          <a:cs typeface="Times New Roman" panose="02020603050405020304" pitchFamily="18" charset="0"/>
                        </a:rPr>
                        <a:t>Landings (Numbers of Fish)</a:t>
                      </a:r>
                      <a:endParaRPr lang="en-US" sz="2400" dirty="0">
                        <a:effectLst/>
                        <a:latin typeface="Times New Roman" panose="02020603050405020304" pitchFamily="18" charset="0"/>
                        <a:ea typeface="Times New Roman"/>
                        <a:cs typeface="Times New Roman" panose="02020603050405020304" pitchFamily="18" charset="0"/>
                      </a:endParaRPr>
                    </a:p>
                  </a:txBody>
                  <a:tcPr marL="68580" marR="68580" marT="0" marB="0" anchor="ctr"/>
                </a:tc>
              </a:tr>
              <a:tr h="319441">
                <a:tc>
                  <a:txBody>
                    <a:bodyPr/>
                    <a:lstStyle/>
                    <a:p>
                      <a:pPr marL="0" marR="0">
                        <a:spcBef>
                          <a:spcPts val="0"/>
                        </a:spcBef>
                        <a:spcAft>
                          <a:spcPts val="0"/>
                        </a:spcAft>
                      </a:pPr>
                      <a:r>
                        <a:rPr lang="en-US" sz="2400">
                          <a:effectLst/>
                          <a:latin typeface="Times New Roman" panose="02020603050405020304" pitchFamily="18" charset="0"/>
                          <a:cs typeface="Times New Roman" panose="02020603050405020304" pitchFamily="18" charset="0"/>
                        </a:rPr>
                        <a:t>2012</a:t>
                      </a:r>
                      <a:endParaRPr lang="en-US" sz="2400">
                        <a:effectLst/>
                        <a:latin typeface="Times New Roman" panose="02020603050405020304" pitchFamily="18" charset="0"/>
                        <a:ea typeface="Times New Roman"/>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400" dirty="0">
                          <a:effectLst/>
                          <a:latin typeface="Times New Roman" panose="02020603050405020304" pitchFamily="18" charset="0"/>
                          <a:cs typeface="Times New Roman" panose="02020603050405020304" pitchFamily="18" charset="0"/>
                        </a:rPr>
                        <a:t>16,591</a:t>
                      </a:r>
                      <a:endParaRPr lang="en-US" sz="2400" dirty="0">
                        <a:effectLst/>
                        <a:latin typeface="Times New Roman" panose="02020603050405020304" pitchFamily="18" charset="0"/>
                        <a:ea typeface="Times New Roman"/>
                        <a:cs typeface="Times New Roman" panose="02020603050405020304" pitchFamily="18" charset="0"/>
                      </a:endParaRPr>
                    </a:p>
                  </a:txBody>
                  <a:tcPr marL="68580" marR="68580" marT="0" marB="0" anchor="ctr"/>
                </a:tc>
              </a:tr>
              <a:tr h="319441">
                <a:tc>
                  <a:txBody>
                    <a:bodyPr/>
                    <a:lstStyle/>
                    <a:p>
                      <a:pPr marL="0" marR="0">
                        <a:spcBef>
                          <a:spcPts val="0"/>
                        </a:spcBef>
                        <a:spcAft>
                          <a:spcPts val="0"/>
                        </a:spcAft>
                      </a:pPr>
                      <a:r>
                        <a:rPr lang="en-US" sz="2400">
                          <a:effectLst/>
                          <a:latin typeface="Times New Roman" panose="02020603050405020304" pitchFamily="18" charset="0"/>
                          <a:cs typeface="Times New Roman" panose="02020603050405020304" pitchFamily="18" charset="0"/>
                        </a:rPr>
                        <a:t>2013</a:t>
                      </a:r>
                      <a:endParaRPr lang="en-US" sz="2400">
                        <a:effectLst/>
                        <a:latin typeface="Times New Roman" panose="02020603050405020304" pitchFamily="18" charset="0"/>
                        <a:ea typeface="Times New Roman"/>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400" dirty="0">
                          <a:effectLst/>
                          <a:latin typeface="Times New Roman" panose="02020603050405020304" pitchFamily="18" charset="0"/>
                          <a:cs typeface="Times New Roman" panose="02020603050405020304" pitchFamily="18" charset="0"/>
                        </a:rPr>
                        <a:t>11,767</a:t>
                      </a:r>
                      <a:endParaRPr lang="en-US" sz="2400" dirty="0">
                        <a:effectLst/>
                        <a:latin typeface="Times New Roman" panose="02020603050405020304" pitchFamily="18" charset="0"/>
                        <a:ea typeface="Times New Roman"/>
                        <a:cs typeface="Times New Roman" panose="02020603050405020304" pitchFamily="18" charset="0"/>
                      </a:endParaRPr>
                    </a:p>
                  </a:txBody>
                  <a:tcPr marL="68580" marR="68580" marT="0" marB="0" anchor="ctr"/>
                </a:tc>
              </a:tr>
              <a:tr h="319441">
                <a:tc>
                  <a:txBody>
                    <a:bodyPr/>
                    <a:lstStyle/>
                    <a:p>
                      <a:pPr marL="0" marR="0">
                        <a:spcBef>
                          <a:spcPts val="0"/>
                        </a:spcBef>
                        <a:spcAft>
                          <a:spcPts val="0"/>
                        </a:spcAft>
                      </a:pPr>
                      <a:r>
                        <a:rPr lang="en-US" sz="2400">
                          <a:effectLst/>
                          <a:latin typeface="Times New Roman" panose="02020603050405020304" pitchFamily="18" charset="0"/>
                          <a:cs typeface="Times New Roman" panose="02020603050405020304" pitchFamily="18" charset="0"/>
                        </a:rPr>
                        <a:t>2014</a:t>
                      </a:r>
                      <a:endParaRPr lang="en-US" sz="2400">
                        <a:effectLst/>
                        <a:latin typeface="Times New Roman" panose="02020603050405020304" pitchFamily="18" charset="0"/>
                        <a:ea typeface="Times New Roman"/>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400" dirty="0">
                          <a:effectLst/>
                          <a:latin typeface="Times New Roman" panose="02020603050405020304" pitchFamily="18" charset="0"/>
                          <a:cs typeface="Times New Roman" panose="02020603050405020304" pitchFamily="18" charset="0"/>
                        </a:rPr>
                        <a:t>42,510</a:t>
                      </a:r>
                      <a:endParaRPr lang="en-US" sz="2400" dirty="0">
                        <a:effectLst/>
                        <a:latin typeface="Times New Roman" panose="02020603050405020304" pitchFamily="18" charset="0"/>
                        <a:ea typeface="Times New Roman"/>
                        <a:cs typeface="Times New Roman" panose="02020603050405020304" pitchFamily="18" charset="0"/>
                      </a:endParaRPr>
                    </a:p>
                  </a:txBody>
                  <a:tcPr marL="68580" marR="68580" marT="0" marB="0" anchor="ctr"/>
                </a:tc>
              </a:tr>
            </a:tbl>
          </a:graphicData>
        </a:graphic>
      </p:graphicFrame>
      <p:sp>
        <p:nvSpPr>
          <p:cNvPr id="6" name="TextBox 5"/>
          <p:cNvSpPr txBox="1"/>
          <p:nvPr/>
        </p:nvSpPr>
        <p:spPr>
          <a:xfrm>
            <a:off x="0" y="3918466"/>
            <a:ext cx="1828800" cy="400110"/>
          </a:xfrm>
          <a:prstGeom prst="rect">
            <a:avLst/>
          </a:prstGeom>
          <a:noFill/>
        </p:spPr>
        <p:txBody>
          <a:bodyPr wrap="square" rtlCol="0">
            <a:spAutoFit/>
          </a:bodyPr>
          <a:lstStyle/>
          <a:p>
            <a:r>
              <a:rPr lang="en-US" sz="2000" dirty="0" smtClean="0"/>
              <a:t>Alternative 2 =</a:t>
            </a:r>
            <a:endParaRPr lang="en-US" sz="2000" dirty="0"/>
          </a:p>
        </p:txBody>
      </p:sp>
      <p:sp>
        <p:nvSpPr>
          <p:cNvPr id="8" name="TextBox 7"/>
          <p:cNvSpPr txBox="1"/>
          <p:nvPr/>
        </p:nvSpPr>
        <p:spPr>
          <a:xfrm>
            <a:off x="1600200" y="3801070"/>
            <a:ext cx="2057400" cy="984885"/>
          </a:xfrm>
          <a:prstGeom prst="rect">
            <a:avLst/>
          </a:prstGeom>
          <a:noFill/>
        </p:spPr>
        <p:txBody>
          <a:bodyPr wrap="square" rtlCol="0">
            <a:spAutoFit/>
          </a:bodyPr>
          <a:lstStyle/>
          <a:p>
            <a:pPr algn="ctr"/>
            <a:r>
              <a:rPr lang="en-US" sz="2000" dirty="0"/>
              <a:t>average </a:t>
            </a:r>
            <a:r>
              <a:rPr lang="en-US" sz="2000" dirty="0" smtClean="0"/>
              <a:t>landings 2012-2014</a:t>
            </a:r>
            <a:endParaRPr lang="en-US" sz="2000" dirty="0"/>
          </a:p>
          <a:p>
            <a:pPr algn="ctr"/>
            <a:endParaRPr lang="en-US" dirty="0"/>
          </a:p>
        </p:txBody>
      </p:sp>
      <p:sp>
        <p:nvSpPr>
          <p:cNvPr id="17" name="Down Arrow 16"/>
          <p:cNvSpPr/>
          <p:nvPr/>
        </p:nvSpPr>
        <p:spPr>
          <a:xfrm rot="2336841">
            <a:off x="3051372" y="2825671"/>
            <a:ext cx="571500" cy="102734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Left Bracket 23"/>
          <p:cNvSpPr/>
          <p:nvPr/>
        </p:nvSpPr>
        <p:spPr>
          <a:xfrm>
            <a:off x="3882256" y="2286000"/>
            <a:ext cx="344569" cy="1053345"/>
          </a:xfrm>
          <a:prstGeom prst="leftBracket">
            <a:avLst>
              <a:gd name="adj" fmla="val 24177"/>
            </a:avLst>
          </a:prstGeom>
          <a:ln w="444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29709946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1F497D"/>
                </a:solidFill>
              </a:rPr>
              <a:t>Calculating ACL Alternatives</a:t>
            </a:r>
            <a:endParaRPr lang="en-US" b="1" dirty="0">
              <a:solidFill>
                <a:srgbClr val="1F497D"/>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73799991"/>
              </p:ext>
            </p:extLst>
          </p:nvPr>
        </p:nvGraphicFramePr>
        <p:xfrm>
          <a:off x="2209800" y="1371600"/>
          <a:ext cx="4038600" cy="1967756"/>
        </p:xfrm>
        <a:graphic>
          <a:graphicData uri="http://schemas.openxmlformats.org/drawingml/2006/table">
            <a:tbl>
              <a:tblPr firstRow="1" firstCol="1" bandRow="1">
                <a:tableStyleId>{5C22544A-7EE6-4342-B048-85BDC9FD1C3A}</a:tableStyleId>
              </a:tblPr>
              <a:tblGrid>
                <a:gridCol w="964442"/>
                <a:gridCol w="3074158"/>
              </a:tblGrid>
              <a:tr h="870476">
                <a:tc>
                  <a:txBody>
                    <a:bodyPr/>
                    <a:lstStyle/>
                    <a:p>
                      <a:pPr marL="0" marR="0">
                        <a:spcBef>
                          <a:spcPts val="0"/>
                        </a:spcBef>
                        <a:spcAft>
                          <a:spcPts val="0"/>
                        </a:spcAft>
                      </a:pPr>
                      <a:r>
                        <a:rPr lang="en-US" sz="2400" dirty="0">
                          <a:effectLst/>
                          <a:latin typeface="Times New Roman" panose="02020603050405020304" pitchFamily="18" charset="0"/>
                          <a:cs typeface="Times New Roman" panose="02020603050405020304" pitchFamily="18" charset="0"/>
                        </a:rPr>
                        <a:t>Year</a:t>
                      </a:r>
                      <a:endParaRPr lang="en-US" sz="2400" dirty="0">
                        <a:effectLst/>
                        <a:latin typeface="Times New Roman" panose="02020603050405020304" pitchFamily="18" charset="0"/>
                        <a:ea typeface="Times New Roman"/>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400" dirty="0">
                          <a:effectLst/>
                          <a:latin typeface="Times New Roman" panose="02020603050405020304" pitchFamily="18" charset="0"/>
                          <a:cs typeface="Times New Roman" panose="02020603050405020304" pitchFamily="18" charset="0"/>
                        </a:rPr>
                        <a:t>Landings (Numbers of Fish)</a:t>
                      </a:r>
                      <a:endParaRPr lang="en-US" sz="2400" dirty="0">
                        <a:effectLst/>
                        <a:latin typeface="Times New Roman" panose="02020603050405020304" pitchFamily="18" charset="0"/>
                        <a:ea typeface="Times New Roman"/>
                        <a:cs typeface="Times New Roman" panose="02020603050405020304" pitchFamily="18" charset="0"/>
                      </a:endParaRPr>
                    </a:p>
                  </a:txBody>
                  <a:tcPr marL="68580" marR="68580" marT="0" marB="0" anchor="ctr"/>
                </a:tc>
              </a:tr>
              <a:tr h="319441">
                <a:tc>
                  <a:txBody>
                    <a:bodyPr/>
                    <a:lstStyle/>
                    <a:p>
                      <a:pPr marL="0" marR="0">
                        <a:spcBef>
                          <a:spcPts val="0"/>
                        </a:spcBef>
                        <a:spcAft>
                          <a:spcPts val="0"/>
                        </a:spcAft>
                      </a:pPr>
                      <a:r>
                        <a:rPr lang="en-US" sz="2400">
                          <a:effectLst/>
                          <a:latin typeface="Times New Roman" panose="02020603050405020304" pitchFamily="18" charset="0"/>
                          <a:cs typeface="Times New Roman" panose="02020603050405020304" pitchFamily="18" charset="0"/>
                        </a:rPr>
                        <a:t>2012</a:t>
                      </a:r>
                      <a:endParaRPr lang="en-US" sz="2400">
                        <a:effectLst/>
                        <a:latin typeface="Times New Roman" panose="02020603050405020304" pitchFamily="18" charset="0"/>
                        <a:ea typeface="Times New Roman"/>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400" dirty="0">
                          <a:effectLst/>
                          <a:latin typeface="Times New Roman" panose="02020603050405020304" pitchFamily="18" charset="0"/>
                          <a:cs typeface="Times New Roman" panose="02020603050405020304" pitchFamily="18" charset="0"/>
                        </a:rPr>
                        <a:t>16,591</a:t>
                      </a:r>
                      <a:endParaRPr lang="en-US" sz="2400" dirty="0">
                        <a:effectLst/>
                        <a:latin typeface="Times New Roman" panose="02020603050405020304" pitchFamily="18" charset="0"/>
                        <a:ea typeface="Times New Roman"/>
                        <a:cs typeface="Times New Roman" panose="02020603050405020304" pitchFamily="18" charset="0"/>
                      </a:endParaRPr>
                    </a:p>
                  </a:txBody>
                  <a:tcPr marL="68580" marR="68580" marT="0" marB="0" anchor="ctr"/>
                </a:tc>
              </a:tr>
              <a:tr h="319441">
                <a:tc>
                  <a:txBody>
                    <a:bodyPr/>
                    <a:lstStyle/>
                    <a:p>
                      <a:pPr marL="0" marR="0">
                        <a:spcBef>
                          <a:spcPts val="0"/>
                        </a:spcBef>
                        <a:spcAft>
                          <a:spcPts val="0"/>
                        </a:spcAft>
                      </a:pPr>
                      <a:r>
                        <a:rPr lang="en-US" sz="2400">
                          <a:effectLst/>
                          <a:latin typeface="Times New Roman" panose="02020603050405020304" pitchFamily="18" charset="0"/>
                          <a:cs typeface="Times New Roman" panose="02020603050405020304" pitchFamily="18" charset="0"/>
                        </a:rPr>
                        <a:t>2013</a:t>
                      </a:r>
                      <a:endParaRPr lang="en-US" sz="2400">
                        <a:effectLst/>
                        <a:latin typeface="Times New Roman" panose="02020603050405020304" pitchFamily="18" charset="0"/>
                        <a:ea typeface="Times New Roman"/>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400" dirty="0">
                          <a:effectLst/>
                          <a:latin typeface="Times New Roman" panose="02020603050405020304" pitchFamily="18" charset="0"/>
                          <a:cs typeface="Times New Roman" panose="02020603050405020304" pitchFamily="18" charset="0"/>
                        </a:rPr>
                        <a:t>11,767</a:t>
                      </a:r>
                      <a:endParaRPr lang="en-US" sz="2400" dirty="0">
                        <a:effectLst/>
                        <a:latin typeface="Times New Roman" panose="02020603050405020304" pitchFamily="18" charset="0"/>
                        <a:ea typeface="Times New Roman"/>
                        <a:cs typeface="Times New Roman" panose="02020603050405020304" pitchFamily="18" charset="0"/>
                      </a:endParaRPr>
                    </a:p>
                  </a:txBody>
                  <a:tcPr marL="68580" marR="68580" marT="0" marB="0" anchor="ctr"/>
                </a:tc>
              </a:tr>
              <a:tr h="319441">
                <a:tc>
                  <a:txBody>
                    <a:bodyPr/>
                    <a:lstStyle/>
                    <a:p>
                      <a:pPr marL="0" marR="0">
                        <a:spcBef>
                          <a:spcPts val="0"/>
                        </a:spcBef>
                        <a:spcAft>
                          <a:spcPts val="0"/>
                        </a:spcAft>
                      </a:pPr>
                      <a:r>
                        <a:rPr lang="en-US" sz="2400">
                          <a:effectLst/>
                          <a:latin typeface="Times New Roman" panose="02020603050405020304" pitchFamily="18" charset="0"/>
                          <a:cs typeface="Times New Roman" panose="02020603050405020304" pitchFamily="18" charset="0"/>
                        </a:rPr>
                        <a:t>2014</a:t>
                      </a:r>
                      <a:endParaRPr lang="en-US" sz="2400">
                        <a:effectLst/>
                        <a:latin typeface="Times New Roman" panose="02020603050405020304" pitchFamily="18" charset="0"/>
                        <a:ea typeface="Times New Roman"/>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400" dirty="0">
                          <a:effectLst/>
                          <a:latin typeface="Times New Roman" panose="02020603050405020304" pitchFamily="18" charset="0"/>
                          <a:cs typeface="Times New Roman" panose="02020603050405020304" pitchFamily="18" charset="0"/>
                        </a:rPr>
                        <a:t>42,510</a:t>
                      </a:r>
                      <a:endParaRPr lang="en-US" sz="2400" dirty="0">
                        <a:effectLst/>
                        <a:latin typeface="Times New Roman" panose="02020603050405020304" pitchFamily="18" charset="0"/>
                        <a:ea typeface="Times New Roman"/>
                        <a:cs typeface="Times New Roman" panose="02020603050405020304" pitchFamily="18" charset="0"/>
                      </a:endParaRPr>
                    </a:p>
                  </a:txBody>
                  <a:tcPr marL="68580" marR="68580" marT="0" marB="0" anchor="ctr"/>
                </a:tc>
              </a:tr>
            </a:tbl>
          </a:graphicData>
        </a:graphic>
      </p:graphicFrame>
      <p:sp>
        <p:nvSpPr>
          <p:cNvPr id="6" name="TextBox 5"/>
          <p:cNvSpPr txBox="1"/>
          <p:nvPr/>
        </p:nvSpPr>
        <p:spPr>
          <a:xfrm>
            <a:off x="0" y="3918466"/>
            <a:ext cx="1828800" cy="400110"/>
          </a:xfrm>
          <a:prstGeom prst="rect">
            <a:avLst/>
          </a:prstGeom>
          <a:noFill/>
        </p:spPr>
        <p:txBody>
          <a:bodyPr wrap="square" rtlCol="0">
            <a:spAutoFit/>
          </a:bodyPr>
          <a:lstStyle/>
          <a:p>
            <a:r>
              <a:rPr lang="en-US" sz="2000" dirty="0" smtClean="0"/>
              <a:t>Alternative 2 =</a:t>
            </a:r>
            <a:endParaRPr lang="en-US" sz="2000" dirty="0"/>
          </a:p>
        </p:txBody>
      </p:sp>
      <p:sp>
        <p:nvSpPr>
          <p:cNvPr id="8" name="TextBox 7"/>
          <p:cNvSpPr txBox="1"/>
          <p:nvPr/>
        </p:nvSpPr>
        <p:spPr>
          <a:xfrm>
            <a:off x="1600200" y="3801070"/>
            <a:ext cx="2057400" cy="984885"/>
          </a:xfrm>
          <a:prstGeom prst="rect">
            <a:avLst/>
          </a:prstGeom>
          <a:noFill/>
        </p:spPr>
        <p:txBody>
          <a:bodyPr wrap="square" rtlCol="0">
            <a:spAutoFit/>
          </a:bodyPr>
          <a:lstStyle/>
          <a:p>
            <a:pPr algn="ctr"/>
            <a:r>
              <a:rPr lang="en-US" sz="2000" dirty="0"/>
              <a:t>average </a:t>
            </a:r>
            <a:r>
              <a:rPr lang="en-US" sz="2000" dirty="0" smtClean="0"/>
              <a:t>landings 2012-2014</a:t>
            </a:r>
            <a:endParaRPr lang="en-US" sz="2000" dirty="0"/>
          </a:p>
          <a:p>
            <a:pPr algn="ctr"/>
            <a:endParaRPr lang="en-US" dirty="0"/>
          </a:p>
        </p:txBody>
      </p:sp>
      <p:sp>
        <p:nvSpPr>
          <p:cNvPr id="11" name="TextBox 10"/>
          <p:cNvSpPr txBox="1"/>
          <p:nvPr/>
        </p:nvSpPr>
        <p:spPr>
          <a:xfrm>
            <a:off x="76200" y="5416392"/>
            <a:ext cx="1752600" cy="400110"/>
          </a:xfrm>
          <a:prstGeom prst="rect">
            <a:avLst/>
          </a:prstGeom>
          <a:noFill/>
        </p:spPr>
        <p:txBody>
          <a:bodyPr wrap="square" rtlCol="0">
            <a:spAutoFit/>
          </a:bodyPr>
          <a:lstStyle/>
          <a:p>
            <a:r>
              <a:rPr lang="en-US" sz="2000" dirty="0" smtClean="0"/>
              <a:t>Alternative 3 =</a:t>
            </a:r>
            <a:endParaRPr lang="en-US" sz="2000" dirty="0"/>
          </a:p>
        </p:txBody>
      </p:sp>
      <p:sp>
        <p:nvSpPr>
          <p:cNvPr id="12" name="TextBox 11"/>
          <p:cNvSpPr txBox="1"/>
          <p:nvPr/>
        </p:nvSpPr>
        <p:spPr>
          <a:xfrm>
            <a:off x="1676400" y="5298996"/>
            <a:ext cx="1595651" cy="1015663"/>
          </a:xfrm>
          <a:prstGeom prst="rect">
            <a:avLst/>
          </a:prstGeom>
          <a:noFill/>
        </p:spPr>
        <p:txBody>
          <a:bodyPr wrap="square" rtlCol="0">
            <a:spAutoFit/>
          </a:bodyPr>
          <a:lstStyle/>
          <a:p>
            <a:pPr algn="ctr"/>
            <a:r>
              <a:rPr lang="en-US" sz="2000" dirty="0" smtClean="0"/>
              <a:t>1.88 x Alternative 2</a:t>
            </a:r>
            <a:endParaRPr lang="en-US" sz="2000" dirty="0"/>
          </a:p>
          <a:p>
            <a:pPr algn="ctr"/>
            <a:endParaRPr lang="en-US" sz="2000" dirty="0"/>
          </a:p>
        </p:txBody>
      </p:sp>
      <p:sp>
        <p:nvSpPr>
          <p:cNvPr id="15" name="TextBox 14"/>
          <p:cNvSpPr txBox="1"/>
          <p:nvPr/>
        </p:nvSpPr>
        <p:spPr>
          <a:xfrm>
            <a:off x="2474225" y="4558352"/>
            <a:ext cx="3505200" cy="646331"/>
          </a:xfrm>
          <a:prstGeom prst="rect">
            <a:avLst/>
          </a:prstGeom>
          <a:noFill/>
        </p:spPr>
        <p:txBody>
          <a:bodyPr wrap="square" rtlCol="0">
            <a:spAutoFit/>
          </a:bodyPr>
          <a:lstStyle/>
          <a:p>
            <a:pPr algn="ctr"/>
            <a:r>
              <a:rPr lang="en-US" dirty="0" smtClean="0"/>
              <a:t>Adjustment factor based on changes in scientific survey</a:t>
            </a:r>
            <a:endParaRPr lang="en-US" dirty="0"/>
          </a:p>
        </p:txBody>
      </p:sp>
      <p:sp>
        <p:nvSpPr>
          <p:cNvPr id="17" name="Down Arrow 16"/>
          <p:cNvSpPr/>
          <p:nvPr/>
        </p:nvSpPr>
        <p:spPr>
          <a:xfrm rot="2336841">
            <a:off x="3051372" y="2825671"/>
            <a:ext cx="571500" cy="102734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Down Arrow 18"/>
          <p:cNvSpPr/>
          <p:nvPr/>
        </p:nvSpPr>
        <p:spPr>
          <a:xfrm>
            <a:off x="914400" y="4367841"/>
            <a:ext cx="1047750" cy="102734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1066800" y="4572000"/>
            <a:ext cx="685800" cy="646331"/>
          </a:xfrm>
          <a:prstGeom prst="rect">
            <a:avLst/>
          </a:prstGeom>
          <a:noFill/>
        </p:spPr>
        <p:txBody>
          <a:bodyPr wrap="square" rtlCol="0">
            <a:spAutoFit/>
          </a:bodyPr>
          <a:lstStyle/>
          <a:p>
            <a:pPr algn="ctr"/>
            <a:r>
              <a:rPr lang="en-US" dirty="0" smtClean="0">
                <a:solidFill>
                  <a:schemeClr val="bg1"/>
                </a:solidFill>
              </a:rPr>
              <a:t>X 1.88</a:t>
            </a:r>
            <a:endParaRPr lang="en-US" dirty="0">
              <a:solidFill>
                <a:schemeClr val="bg1"/>
              </a:solidFill>
            </a:endParaRPr>
          </a:p>
        </p:txBody>
      </p:sp>
      <p:sp>
        <p:nvSpPr>
          <p:cNvPr id="24" name="Left Bracket 23"/>
          <p:cNvSpPr/>
          <p:nvPr/>
        </p:nvSpPr>
        <p:spPr>
          <a:xfrm>
            <a:off x="3882256" y="2286000"/>
            <a:ext cx="344569" cy="1053345"/>
          </a:xfrm>
          <a:prstGeom prst="leftBracket">
            <a:avLst>
              <a:gd name="adj" fmla="val 24177"/>
            </a:avLst>
          </a:prstGeom>
          <a:ln w="444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9769645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1F497D"/>
                </a:solidFill>
              </a:rPr>
              <a:t>Calculating ACL Alternatives</a:t>
            </a:r>
            <a:endParaRPr lang="en-US" b="1" dirty="0">
              <a:solidFill>
                <a:srgbClr val="1F497D"/>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25478715"/>
              </p:ext>
            </p:extLst>
          </p:nvPr>
        </p:nvGraphicFramePr>
        <p:xfrm>
          <a:off x="2209800" y="1371600"/>
          <a:ext cx="4038600" cy="1967756"/>
        </p:xfrm>
        <a:graphic>
          <a:graphicData uri="http://schemas.openxmlformats.org/drawingml/2006/table">
            <a:tbl>
              <a:tblPr firstRow="1" firstCol="1" bandRow="1">
                <a:tableStyleId>{5C22544A-7EE6-4342-B048-85BDC9FD1C3A}</a:tableStyleId>
              </a:tblPr>
              <a:tblGrid>
                <a:gridCol w="964442"/>
                <a:gridCol w="3074158"/>
              </a:tblGrid>
              <a:tr h="870476">
                <a:tc>
                  <a:txBody>
                    <a:bodyPr/>
                    <a:lstStyle/>
                    <a:p>
                      <a:pPr marL="0" marR="0">
                        <a:spcBef>
                          <a:spcPts val="0"/>
                        </a:spcBef>
                        <a:spcAft>
                          <a:spcPts val="0"/>
                        </a:spcAft>
                      </a:pPr>
                      <a:r>
                        <a:rPr lang="en-US" sz="2400" dirty="0">
                          <a:effectLst/>
                          <a:latin typeface="Times New Roman" panose="02020603050405020304" pitchFamily="18" charset="0"/>
                          <a:cs typeface="Times New Roman" panose="02020603050405020304" pitchFamily="18" charset="0"/>
                        </a:rPr>
                        <a:t>Year</a:t>
                      </a:r>
                      <a:endParaRPr lang="en-US" sz="2400" dirty="0">
                        <a:effectLst/>
                        <a:latin typeface="Times New Roman" panose="02020603050405020304" pitchFamily="18" charset="0"/>
                        <a:ea typeface="Times New Roman"/>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400" dirty="0">
                          <a:effectLst/>
                          <a:latin typeface="Times New Roman" panose="02020603050405020304" pitchFamily="18" charset="0"/>
                          <a:cs typeface="Times New Roman" panose="02020603050405020304" pitchFamily="18" charset="0"/>
                        </a:rPr>
                        <a:t>Landings (Numbers of Fish)</a:t>
                      </a:r>
                      <a:endParaRPr lang="en-US" sz="2400" dirty="0">
                        <a:effectLst/>
                        <a:latin typeface="Times New Roman" panose="02020603050405020304" pitchFamily="18" charset="0"/>
                        <a:ea typeface="Times New Roman"/>
                        <a:cs typeface="Times New Roman" panose="02020603050405020304" pitchFamily="18" charset="0"/>
                      </a:endParaRPr>
                    </a:p>
                  </a:txBody>
                  <a:tcPr marL="68580" marR="68580" marT="0" marB="0" anchor="ctr"/>
                </a:tc>
              </a:tr>
              <a:tr h="319441">
                <a:tc>
                  <a:txBody>
                    <a:bodyPr/>
                    <a:lstStyle/>
                    <a:p>
                      <a:pPr marL="0" marR="0">
                        <a:spcBef>
                          <a:spcPts val="0"/>
                        </a:spcBef>
                        <a:spcAft>
                          <a:spcPts val="0"/>
                        </a:spcAft>
                      </a:pPr>
                      <a:r>
                        <a:rPr lang="en-US" sz="2400">
                          <a:effectLst/>
                          <a:latin typeface="Times New Roman" panose="02020603050405020304" pitchFamily="18" charset="0"/>
                          <a:cs typeface="Times New Roman" panose="02020603050405020304" pitchFamily="18" charset="0"/>
                        </a:rPr>
                        <a:t>2012</a:t>
                      </a:r>
                      <a:endParaRPr lang="en-US" sz="2400">
                        <a:effectLst/>
                        <a:latin typeface="Times New Roman" panose="02020603050405020304" pitchFamily="18" charset="0"/>
                        <a:ea typeface="Times New Roman"/>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400" dirty="0">
                          <a:effectLst/>
                          <a:latin typeface="Times New Roman" panose="02020603050405020304" pitchFamily="18" charset="0"/>
                          <a:cs typeface="Times New Roman" panose="02020603050405020304" pitchFamily="18" charset="0"/>
                        </a:rPr>
                        <a:t>16,591</a:t>
                      </a:r>
                      <a:endParaRPr lang="en-US" sz="2400" dirty="0">
                        <a:effectLst/>
                        <a:latin typeface="Times New Roman" panose="02020603050405020304" pitchFamily="18" charset="0"/>
                        <a:ea typeface="Times New Roman"/>
                        <a:cs typeface="Times New Roman" panose="02020603050405020304" pitchFamily="18" charset="0"/>
                      </a:endParaRPr>
                    </a:p>
                  </a:txBody>
                  <a:tcPr marL="68580" marR="68580" marT="0" marB="0" anchor="ctr"/>
                </a:tc>
              </a:tr>
              <a:tr h="319441">
                <a:tc>
                  <a:txBody>
                    <a:bodyPr/>
                    <a:lstStyle/>
                    <a:p>
                      <a:pPr marL="0" marR="0">
                        <a:spcBef>
                          <a:spcPts val="0"/>
                        </a:spcBef>
                        <a:spcAft>
                          <a:spcPts val="0"/>
                        </a:spcAft>
                      </a:pPr>
                      <a:r>
                        <a:rPr lang="en-US" sz="2400">
                          <a:effectLst/>
                          <a:latin typeface="Times New Roman" panose="02020603050405020304" pitchFamily="18" charset="0"/>
                          <a:cs typeface="Times New Roman" panose="02020603050405020304" pitchFamily="18" charset="0"/>
                        </a:rPr>
                        <a:t>2013</a:t>
                      </a:r>
                      <a:endParaRPr lang="en-US" sz="2400">
                        <a:effectLst/>
                        <a:latin typeface="Times New Roman" panose="02020603050405020304" pitchFamily="18" charset="0"/>
                        <a:ea typeface="Times New Roman"/>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400" dirty="0">
                          <a:effectLst/>
                          <a:latin typeface="Times New Roman" panose="02020603050405020304" pitchFamily="18" charset="0"/>
                          <a:cs typeface="Times New Roman" panose="02020603050405020304" pitchFamily="18" charset="0"/>
                        </a:rPr>
                        <a:t>11,767</a:t>
                      </a:r>
                      <a:endParaRPr lang="en-US" sz="2400" dirty="0">
                        <a:effectLst/>
                        <a:latin typeface="Times New Roman" panose="02020603050405020304" pitchFamily="18" charset="0"/>
                        <a:ea typeface="Times New Roman"/>
                        <a:cs typeface="Times New Roman" panose="02020603050405020304" pitchFamily="18" charset="0"/>
                      </a:endParaRPr>
                    </a:p>
                  </a:txBody>
                  <a:tcPr marL="68580" marR="68580" marT="0" marB="0" anchor="ctr"/>
                </a:tc>
              </a:tr>
              <a:tr h="319441">
                <a:tc>
                  <a:txBody>
                    <a:bodyPr/>
                    <a:lstStyle/>
                    <a:p>
                      <a:pPr marL="0" marR="0">
                        <a:spcBef>
                          <a:spcPts val="0"/>
                        </a:spcBef>
                        <a:spcAft>
                          <a:spcPts val="0"/>
                        </a:spcAft>
                      </a:pPr>
                      <a:r>
                        <a:rPr lang="en-US" sz="2400">
                          <a:effectLst/>
                          <a:latin typeface="Times New Roman" panose="02020603050405020304" pitchFamily="18" charset="0"/>
                          <a:cs typeface="Times New Roman" panose="02020603050405020304" pitchFamily="18" charset="0"/>
                        </a:rPr>
                        <a:t>2014</a:t>
                      </a:r>
                      <a:endParaRPr lang="en-US" sz="2400">
                        <a:effectLst/>
                        <a:latin typeface="Times New Roman" panose="02020603050405020304" pitchFamily="18" charset="0"/>
                        <a:ea typeface="Times New Roman"/>
                        <a:cs typeface="Times New Roman" panose="02020603050405020304" pitchFamily="18" charset="0"/>
                      </a:endParaRPr>
                    </a:p>
                  </a:txBody>
                  <a:tcPr marL="68580" marR="68580" marT="0" marB="0" anchor="ctr"/>
                </a:tc>
                <a:tc>
                  <a:txBody>
                    <a:bodyPr/>
                    <a:lstStyle/>
                    <a:p>
                      <a:pPr marL="0" marR="0" algn="ctr">
                        <a:spcBef>
                          <a:spcPts val="0"/>
                        </a:spcBef>
                        <a:spcAft>
                          <a:spcPts val="0"/>
                        </a:spcAft>
                      </a:pPr>
                      <a:r>
                        <a:rPr lang="en-US" sz="2400" dirty="0">
                          <a:effectLst/>
                          <a:latin typeface="Times New Roman" panose="02020603050405020304" pitchFamily="18" charset="0"/>
                          <a:cs typeface="Times New Roman" panose="02020603050405020304" pitchFamily="18" charset="0"/>
                        </a:rPr>
                        <a:t>42,510</a:t>
                      </a:r>
                      <a:endParaRPr lang="en-US" sz="2400" dirty="0">
                        <a:effectLst/>
                        <a:latin typeface="Times New Roman" panose="02020603050405020304" pitchFamily="18" charset="0"/>
                        <a:ea typeface="Times New Roman"/>
                        <a:cs typeface="Times New Roman" panose="02020603050405020304" pitchFamily="18" charset="0"/>
                      </a:endParaRPr>
                    </a:p>
                  </a:txBody>
                  <a:tcPr marL="68580" marR="68580" marT="0" marB="0" anchor="ctr"/>
                </a:tc>
              </a:tr>
            </a:tbl>
          </a:graphicData>
        </a:graphic>
      </p:graphicFrame>
      <p:sp>
        <p:nvSpPr>
          <p:cNvPr id="6" name="TextBox 5"/>
          <p:cNvSpPr txBox="1"/>
          <p:nvPr/>
        </p:nvSpPr>
        <p:spPr>
          <a:xfrm>
            <a:off x="0" y="3918466"/>
            <a:ext cx="1828800" cy="400110"/>
          </a:xfrm>
          <a:prstGeom prst="rect">
            <a:avLst/>
          </a:prstGeom>
          <a:noFill/>
        </p:spPr>
        <p:txBody>
          <a:bodyPr wrap="square" rtlCol="0">
            <a:spAutoFit/>
          </a:bodyPr>
          <a:lstStyle/>
          <a:p>
            <a:r>
              <a:rPr lang="en-US" sz="2000" dirty="0" smtClean="0"/>
              <a:t>Alternative 2 =</a:t>
            </a:r>
            <a:endParaRPr lang="en-US" sz="2000" dirty="0"/>
          </a:p>
        </p:txBody>
      </p:sp>
      <p:sp>
        <p:nvSpPr>
          <p:cNvPr id="8" name="TextBox 7"/>
          <p:cNvSpPr txBox="1"/>
          <p:nvPr/>
        </p:nvSpPr>
        <p:spPr>
          <a:xfrm>
            <a:off x="1600200" y="3801070"/>
            <a:ext cx="2057400" cy="984885"/>
          </a:xfrm>
          <a:prstGeom prst="rect">
            <a:avLst/>
          </a:prstGeom>
          <a:noFill/>
        </p:spPr>
        <p:txBody>
          <a:bodyPr wrap="square" rtlCol="0">
            <a:spAutoFit/>
          </a:bodyPr>
          <a:lstStyle/>
          <a:p>
            <a:pPr algn="ctr"/>
            <a:r>
              <a:rPr lang="en-US" sz="2000" dirty="0"/>
              <a:t>average </a:t>
            </a:r>
            <a:r>
              <a:rPr lang="en-US" sz="2000" dirty="0" smtClean="0"/>
              <a:t>landings 2012-2014</a:t>
            </a:r>
            <a:endParaRPr lang="en-US" sz="2000" dirty="0"/>
          </a:p>
          <a:p>
            <a:pPr algn="ctr"/>
            <a:endParaRPr lang="en-US" dirty="0"/>
          </a:p>
        </p:txBody>
      </p:sp>
      <p:sp>
        <p:nvSpPr>
          <p:cNvPr id="9" name="TextBox 8"/>
          <p:cNvSpPr txBox="1"/>
          <p:nvPr/>
        </p:nvSpPr>
        <p:spPr>
          <a:xfrm>
            <a:off x="5105400" y="3867160"/>
            <a:ext cx="1828800" cy="400110"/>
          </a:xfrm>
          <a:prstGeom prst="rect">
            <a:avLst/>
          </a:prstGeom>
          <a:noFill/>
        </p:spPr>
        <p:txBody>
          <a:bodyPr wrap="square" rtlCol="0">
            <a:spAutoFit/>
          </a:bodyPr>
          <a:lstStyle/>
          <a:p>
            <a:r>
              <a:rPr lang="en-US" sz="2000" dirty="0" smtClean="0"/>
              <a:t>Alternative 4 =</a:t>
            </a:r>
            <a:endParaRPr lang="en-US" sz="2000" dirty="0"/>
          </a:p>
        </p:txBody>
      </p:sp>
      <p:sp>
        <p:nvSpPr>
          <p:cNvPr id="10" name="TextBox 9"/>
          <p:cNvSpPr txBox="1"/>
          <p:nvPr/>
        </p:nvSpPr>
        <p:spPr>
          <a:xfrm>
            <a:off x="6705600" y="3749764"/>
            <a:ext cx="2286000" cy="984885"/>
          </a:xfrm>
          <a:prstGeom prst="rect">
            <a:avLst/>
          </a:prstGeom>
          <a:noFill/>
        </p:spPr>
        <p:txBody>
          <a:bodyPr wrap="square" rtlCol="0">
            <a:spAutoFit/>
          </a:bodyPr>
          <a:lstStyle/>
          <a:p>
            <a:pPr algn="ctr"/>
            <a:r>
              <a:rPr lang="en-US" sz="2000" dirty="0" smtClean="0"/>
              <a:t>maximum landings 2012-2014</a:t>
            </a:r>
            <a:endParaRPr lang="en-US" sz="2000" dirty="0"/>
          </a:p>
          <a:p>
            <a:pPr algn="ctr"/>
            <a:endParaRPr lang="en-US" dirty="0"/>
          </a:p>
        </p:txBody>
      </p:sp>
      <p:sp>
        <p:nvSpPr>
          <p:cNvPr id="11" name="TextBox 10"/>
          <p:cNvSpPr txBox="1"/>
          <p:nvPr/>
        </p:nvSpPr>
        <p:spPr>
          <a:xfrm>
            <a:off x="76200" y="5416392"/>
            <a:ext cx="1752600" cy="400110"/>
          </a:xfrm>
          <a:prstGeom prst="rect">
            <a:avLst/>
          </a:prstGeom>
          <a:noFill/>
        </p:spPr>
        <p:txBody>
          <a:bodyPr wrap="square" rtlCol="0">
            <a:spAutoFit/>
          </a:bodyPr>
          <a:lstStyle/>
          <a:p>
            <a:r>
              <a:rPr lang="en-US" sz="2000" dirty="0" smtClean="0"/>
              <a:t>Alternative 3 =</a:t>
            </a:r>
            <a:endParaRPr lang="en-US" sz="2000" dirty="0"/>
          </a:p>
        </p:txBody>
      </p:sp>
      <p:sp>
        <p:nvSpPr>
          <p:cNvPr id="12" name="TextBox 11"/>
          <p:cNvSpPr txBox="1"/>
          <p:nvPr/>
        </p:nvSpPr>
        <p:spPr>
          <a:xfrm>
            <a:off x="1676400" y="5298996"/>
            <a:ext cx="1595651" cy="1015663"/>
          </a:xfrm>
          <a:prstGeom prst="rect">
            <a:avLst/>
          </a:prstGeom>
          <a:noFill/>
        </p:spPr>
        <p:txBody>
          <a:bodyPr wrap="square" rtlCol="0">
            <a:spAutoFit/>
          </a:bodyPr>
          <a:lstStyle/>
          <a:p>
            <a:pPr algn="ctr"/>
            <a:r>
              <a:rPr lang="en-US" sz="2000" dirty="0" smtClean="0"/>
              <a:t>1.88 x Alternative 2</a:t>
            </a:r>
            <a:endParaRPr lang="en-US" sz="2000" dirty="0"/>
          </a:p>
          <a:p>
            <a:pPr algn="ctr"/>
            <a:endParaRPr lang="en-US" sz="2000" dirty="0"/>
          </a:p>
        </p:txBody>
      </p:sp>
      <p:sp>
        <p:nvSpPr>
          <p:cNvPr id="15" name="TextBox 14"/>
          <p:cNvSpPr txBox="1"/>
          <p:nvPr/>
        </p:nvSpPr>
        <p:spPr>
          <a:xfrm>
            <a:off x="2474225" y="4558352"/>
            <a:ext cx="3505200" cy="646331"/>
          </a:xfrm>
          <a:prstGeom prst="rect">
            <a:avLst/>
          </a:prstGeom>
          <a:noFill/>
        </p:spPr>
        <p:txBody>
          <a:bodyPr wrap="square" rtlCol="0">
            <a:spAutoFit/>
          </a:bodyPr>
          <a:lstStyle/>
          <a:p>
            <a:pPr algn="ctr"/>
            <a:r>
              <a:rPr lang="en-US" dirty="0" smtClean="0"/>
              <a:t>Adjustment factor based on changes in scientific survey</a:t>
            </a:r>
            <a:endParaRPr lang="en-US" dirty="0"/>
          </a:p>
        </p:txBody>
      </p:sp>
      <p:sp>
        <p:nvSpPr>
          <p:cNvPr id="17" name="Down Arrow 16"/>
          <p:cNvSpPr/>
          <p:nvPr/>
        </p:nvSpPr>
        <p:spPr>
          <a:xfrm rot="2336841">
            <a:off x="3051372" y="2825671"/>
            <a:ext cx="571500" cy="102734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Down Arrow 18"/>
          <p:cNvSpPr/>
          <p:nvPr/>
        </p:nvSpPr>
        <p:spPr>
          <a:xfrm>
            <a:off x="914400" y="4367841"/>
            <a:ext cx="1047750" cy="102734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1066800" y="4572000"/>
            <a:ext cx="685800" cy="646331"/>
          </a:xfrm>
          <a:prstGeom prst="rect">
            <a:avLst/>
          </a:prstGeom>
          <a:noFill/>
        </p:spPr>
        <p:txBody>
          <a:bodyPr wrap="square" rtlCol="0">
            <a:spAutoFit/>
          </a:bodyPr>
          <a:lstStyle/>
          <a:p>
            <a:pPr algn="ctr"/>
            <a:r>
              <a:rPr lang="en-US" dirty="0" smtClean="0">
                <a:solidFill>
                  <a:schemeClr val="bg1"/>
                </a:solidFill>
              </a:rPr>
              <a:t>X 1.88</a:t>
            </a:r>
            <a:endParaRPr lang="en-US" dirty="0">
              <a:solidFill>
                <a:schemeClr val="bg1"/>
              </a:solidFill>
            </a:endParaRPr>
          </a:p>
        </p:txBody>
      </p:sp>
      <p:sp>
        <p:nvSpPr>
          <p:cNvPr id="22" name="TextBox 21"/>
          <p:cNvSpPr txBox="1"/>
          <p:nvPr/>
        </p:nvSpPr>
        <p:spPr>
          <a:xfrm>
            <a:off x="6362700" y="4503451"/>
            <a:ext cx="685800" cy="646331"/>
          </a:xfrm>
          <a:prstGeom prst="rect">
            <a:avLst/>
          </a:prstGeom>
          <a:noFill/>
        </p:spPr>
        <p:txBody>
          <a:bodyPr wrap="square" rtlCol="0">
            <a:spAutoFit/>
          </a:bodyPr>
          <a:lstStyle/>
          <a:p>
            <a:pPr algn="ctr"/>
            <a:r>
              <a:rPr lang="en-US" dirty="0" smtClean="0">
                <a:solidFill>
                  <a:schemeClr val="bg1"/>
                </a:solidFill>
              </a:rPr>
              <a:t>X 1.88</a:t>
            </a:r>
            <a:endParaRPr lang="en-US" dirty="0">
              <a:solidFill>
                <a:schemeClr val="bg1"/>
              </a:solidFill>
            </a:endParaRPr>
          </a:p>
        </p:txBody>
      </p:sp>
      <p:sp>
        <p:nvSpPr>
          <p:cNvPr id="23" name="Bent-Up Arrow 22"/>
          <p:cNvSpPr/>
          <p:nvPr/>
        </p:nvSpPr>
        <p:spPr>
          <a:xfrm rot="10800000" flipH="1">
            <a:off x="5613210" y="2971800"/>
            <a:ext cx="1325539" cy="829270"/>
          </a:xfrm>
          <a:prstGeom prst="bentUpArrow">
            <a:avLst>
              <a:gd name="adj1" fmla="val 37858"/>
              <a:gd name="adj2" fmla="val 25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Left Bracket 23"/>
          <p:cNvSpPr/>
          <p:nvPr/>
        </p:nvSpPr>
        <p:spPr>
          <a:xfrm>
            <a:off x="3882256" y="2286000"/>
            <a:ext cx="344569" cy="1053345"/>
          </a:xfrm>
          <a:prstGeom prst="leftBracket">
            <a:avLst>
              <a:gd name="adj" fmla="val 24177"/>
            </a:avLst>
          </a:prstGeom>
          <a:ln w="444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29220715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1988</TotalTime>
  <Words>651</Words>
  <Application>Microsoft Office PowerPoint</Application>
  <PresentationFormat>On-screen Show (4:3)</PresentationFormat>
  <Paragraphs>222</Paragraphs>
  <Slides>18</Slides>
  <Notes>6</Notes>
  <HiddenSlides>0</HiddenSlides>
  <MMClips>0</MMClips>
  <ScaleCrop>false</ScaleCrop>
  <HeadingPairs>
    <vt:vector size="4" baseType="variant">
      <vt:variant>
        <vt:lpstr>Theme</vt:lpstr>
      </vt:variant>
      <vt:variant>
        <vt:i4>2</vt:i4>
      </vt:variant>
      <vt:variant>
        <vt:lpstr>Slide Titles</vt:lpstr>
      </vt:variant>
      <vt:variant>
        <vt:i4>18</vt:i4>
      </vt:variant>
    </vt:vector>
  </HeadingPairs>
  <TitlesOfParts>
    <vt:vector size="20" baseType="lpstr">
      <vt:lpstr>Office Theme</vt:lpstr>
      <vt:lpstr>Custom Design</vt:lpstr>
      <vt:lpstr>Emergency Action for Red Snapper   Modify Annual Catch Limits for Red Snapper</vt:lpstr>
      <vt:lpstr>Why Emergency Action?</vt:lpstr>
      <vt:lpstr>Background</vt:lpstr>
      <vt:lpstr>           Chevron Trap Index</vt:lpstr>
      <vt:lpstr>Chevron Trap Index</vt:lpstr>
      <vt:lpstr>What Would Emergency Action Do?</vt:lpstr>
      <vt:lpstr>Calculating ACL Alternatives</vt:lpstr>
      <vt:lpstr>Calculating ACL Alternatives</vt:lpstr>
      <vt:lpstr>Calculating ACL Alternatives</vt:lpstr>
      <vt:lpstr>Calculating ACL Alternatives</vt:lpstr>
      <vt:lpstr>Action 1.  Revise the Process to Determine the Annual Catch Limit for Red Snapper</vt:lpstr>
      <vt:lpstr>ACLs Relative to Past  Recreational Landings</vt:lpstr>
      <vt:lpstr>ACLs Relative to Past  Recreational Landings</vt:lpstr>
      <vt:lpstr>Recreational Season</vt:lpstr>
      <vt:lpstr>ACLs Relative to Past  Commercial Landings</vt:lpstr>
      <vt:lpstr>ACLs Relative to Past  Commercial Landings</vt:lpstr>
      <vt:lpstr>Commercial Season</vt:lpstr>
      <vt:lpstr>PowerPoint Presentation</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Amber Vonharten</dc:creator>
  <cp:lastModifiedBy>Chip Collier</cp:lastModifiedBy>
  <cp:revision>152</cp:revision>
  <dcterms:created xsi:type="dcterms:W3CDTF">2012-10-18T15:24:16Z</dcterms:created>
  <dcterms:modified xsi:type="dcterms:W3CDTF">2017-09-19T20:13:25Z</dcterms:modified>
</cp:coreProperties>
</file>