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78" r:id="rId4"/>
    <p:sldId id="280" r:id="rId5"/>
    <p:sldId id="306" r:id="rId6"/>
    <p:sldId id="307" r:id="rId7"/>
    <p:sldId id="261" r:id="rId8"/>
    <p:sldId id="304" r:id="rId9"/>
    <p:sldId id="303" r:id="rId10"/>
    <p:sldId id="305" r:id="rId11"/>
    <p:sldId id="302" r:id="rId12"/>
    <p:sldId id="262" r:id="rId13"/>
    <p:sldId id="308" r:id="rId14"/>
    <p:sldId id="309" r:id="rId15"/>
    <p:sldId id="265" r:id="rId16"/>
    <p:sldId id="310" r:id="rId17"/>
    <p:sldId id="311" r:id="rId18"/>
    <p:sldId id="295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g.Waug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7F9B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89" autoAdjust="0"/>
  </p:normalViewPr>
  <p:slideViewPr>
    <p:cSldViewPr>
      <p:cViewPr>
        <p:scale>
          <a:sx n="70" d="100"/>
          <a:sy n="70" d="100"/>
        </p:scale>
        <p:origin x="-19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ip.SAFMC\Documents\Amendment%2043\tables%20for%20amendme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ip.SAFMC\Documents\Amendment%2043\tables%20for%20amend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Sheet1!$O$3:$O$29</c:f>
                <c:numCache>
                  <c:formatCode>General</c:formatCode>
                  <c:ptCount val="27"/>
                  <c:pt idx="0">
                    <c:v>1.9708000000000001</c:v>
                  </c:pt>
                  <c:pt idx="1">
                    <c:v>1.4214</c:v>
                  </c:pt>
                  <c:pt idx="2">
                    <c:v>1.6930000000000001</c:v>
                  </c:pt>
                  <c:pt idx="3">
                    <c:v>1.1569</c:v>
                  </c:pt>
                  <c:pt idx="4">
                    <c:v>1.9345000000000001</c:v>
                  </c:pt>
                  <c:pt idx="5">
                    <c:v>0.34229999999999999</c:v>
                  </c:pt>
                  <c:pt idx="6">
                    <c:v>0.23880000000000001</c:v>
                  </c:pt>
                  <c:pt idx="7">
                    <c:v>0.71330000000000005</c:v>
                  </c:pt>
                  <c:pt idx="8">
                    <c:v>0.82940000000000003</c:v>
                  </c:pt>
                  <c:pt idx="9">
                    <c:v>1.5226</c:v>
                  </c:pt>
                  <c:pt idx="10">
                    <c:v>0.60850000000000004</c:v>
                  </c:pt>
                  <c:pt idx="11">
                    <c:v>0.7288</c:v>
                  </c:pt>
                  <c:pt idx="12">
                    <c:v>1.3297000000000001</c:v>
                  </c:pt>
                  <c:pt idx="13">
                    <c:v>2.0813999999999999</c:v>
                  </c:pt>
                  <c:pt idx="14">
                    <c:v>0.51729999999999998</c:v>
                  </c:pt>
                  <c:pt idx="15">
                    <c:v>0.2555</c:v>
                  </c:pt>
                  <c:pt idx="16">
                    <c:v>0.18970000000000001</c:v>
                  </c:pt>
                  <c:pt idx="17">
                    <c:v>0.85199999999999998</c:v>
                  </c:pt>
                  <c:pt idx="18">
                    <c:v>0.75009999999999999</c:v>
                  </c:pt>
                  <c:pt idx="19">
                    <c:v>0.1739</c:v>
                  </c:pt>
                  <c:pt idx="20">
                    <c:v>0.43669999999999998</c:v>
                  </c:pt>
                  <c:pt idx="21">
                    <c:v>0.36009999999999998</c:v>
                  </c:pt>
                  <c:pt idx="22">
                    <c:v>0.46989999999999998</c:v>
                  </c:pt>
                  <c:pt idx="23">
                    <c:v>0.3861</c:v>
                  </c:pt>
                  <c:pt idx="24">
                    <c:v>0.67969999999999997</c:v>
                  </c:pt>
                  <c:pt idx="25">
                    <c:v>0.86329999999999996</c:v>
                  </c:pt>
                  <c:pt idx="26">
                    <c:v>1.0159</c:v>
                  </c:pt>
                </c:numCache>
              </c:numRef>
            </c:plus>
            <c:minus>
              <c:numRef>
                <c:f>Sheet1!$N$3:$N$29</c:f>
                <c:numCache>
                  <c:formatCode>General</c:formatCode>
                  <c:ptCount val="27"/>
                  <c:pt idx="0">
                    <c:v>1.0609999999999999</c:v>
                  </c:pt>
                  <c:pt idx="1">
                    <c:v>0.68600000000000005</c:v>
                  </c:pt>
                  <c:pt idx="2">
                    <c:v>1.3048</c:v>
                  </c:pt>
                  <c:pt idx="3">
                    <c:v>0.75719999999999998</c:v>
                  </c:pt>
                  <c:pt idx="4">
                    <c:v>1.0541</c:v>
                  </c:pt>
                  <c:pt idx="5">
                    <c:v>0.22900000000000001</c:v>
                  </c:pt>
                  <c:pt idx="6">
                    <c:v>0.15290000000000001</c:v>
                  </c:pt>
                  <c:pt idx="7">
                    <c:v>0.43430000000000002</c:v>
                  </c:pt>
                  <c:pt idx="8">
                    <c:v>0.58430000000000004</c:v>
                  </c:pt>
                  <c:pt idx="9">
                    <c:v>1.0230999999999999</c:v>
                  </c:pt>
                  <c:pt idx="10">
                    <c:v>0.39550000000000002</c:v>
                  </c:pt>
                  <c:pt idx="11">
                    <c:v>0.48409999999999997</c:v>
                  </c:pt>
                  <c:pt idx="12">
                    <c:v>0.89329999999999998</c:v>
                  </c:pt>
                  <c:pt idx="13">
                    <c:v>0.89690000000000003</c:v>
                  </c:pt>
                  <c:pt idx="14">
                    <c:v>0.34200000000000003</c:v>
                  </c:pt>
                  <c:pt idx="15">
                    <c:v>0.20519999999999999</c:v>
                  </c:pt>
                  <c:pt idx="16">
                    <c:v>0.15670000000000001</c:v>
                  </c:pt>
                  <c:pt idx="17">
                    <c:v>0.58679999999999999</c:v>
                  </c:pt>
                  <c:pt idx="18">
                    <c:v>0.65849999999999997</c:v>
                  </c:pt>
                  <c:pt idx="19">
                    <c:v>0.14710000000000001</c:v>
                  </c:pt>
                  <c:pt idx="20">
                    <c:v>0.36230000000000001</c:v>
                  </c:pt>
                  <c:pt idx="21">
                    <c:v>0.31969999999999998</c:v>
                  </c:pt>
                  <c:pt idx="22">
                    <c:v>0.38729999999999998</c:v>
                  </c:pt>
                  <c:pt idx="23">
                    <c:v>0.30149999999999999</c:v>
                  </c:pt>
                  <c:pt idx="24">
                    <c:v>0.50439999999999996</c:v>
                  </c:pt>
                  <c:pt idx="25">
                    <c:v>0.79269999999999996</c:v>
                  </c:pt>
                  <c:pt idx="26">
                    <c:v>0.83209999999999995</c:v>
                  </c:pt>
                </c:numCache>
              </c:numRef>
            </c:minus>
          </c:errBars>
          <c:cat>
            <c:numRef>
              <c:f>Sheet1!$A$3:$A$29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Sheet1!$B$3:$B$29</c:f>
              <c:numCache>
                <c:formatCode>General</c:formatCode>
                <c:ptCount val="27"/>
                <c:pt idx="0">
                  <c:v>1.1752</c:v>
                </c:pt>
                <c:pt idx="1">
                  <c:v>0.76570000000000005</c:v>
                </c:pt>
                <c:pt idx="2">
                  <c:v>1.8059000000000001</c:v>
                </c:pt>
                <c:pt idx="3">
                  <c:v>1.1135999999999999</c:v>
                </c:pt>
                <c:pt idx="4">
                  <c:v>1.482</c:v>
                </c:pt>
                <c:pt idx="5">
                  <c:v>0.30330000000000001</c:v>
                </c:pt>
                <c:pt idx="6">
                  <c:v>0.2011</c:v>
                </c:pt>
                <c:pt idx="7">
                  <c:v>0.47649999999999998</c:v>
                </c:pt>
                <c:pt idx="8">
                  <c:v>0.70809999999999995</c:v>
                </c:pt>
                <c:pt idx="9">
                  <c:v>1.0781000000000001</c:v>
                </c:pt>
                <c:pt idx="10">
                  <c:v>0.5232</c:v>
                </c:pt>
                <c:pt idx="11">
                  <c:v>0.63939999999999997</c:v>
                </c:pt>
                <c:pt idx="12">
                  <c:v>1.2692000000000001</c:v>
                </c:pt>
                <c:pt idx="13">
                  <c:v>0.89690000000000003</c:v>
                </c:pt>
                <c:pt idx="14">
                  <c:v>0.40629999999999999</c:v>
                </c:pt>
                <c:pt idx="15">
                  <c:v>0.2797</c:v>
                </c:pt>
                <c:pt idx="16">
                  <c:v>0.19550000000000001</c:v>
                </c:pt>
                <c:pt idx="17">
                  <c:v>0.70040000000000002</c:v>
                </c:pt>
                <c:pt idx="18">
                  <c:v>0.87619999999999998</c:v>
                </c:pt>
                <c:pt idx="19">
                  <c:v>0.23180000000000001</c:v>
                </c:pt>
                <c:pt idx="20">
                  <c:v>0.9839</c:v>
                </c:pt>
                <c:pt idx="21">
                  <c:v>0.96460000000000001</c:v>
                </c:pt>
                <c:pt idx="22">
                  <c:v>1.3984000000000001</c:v>
                </c:pt>
                <c:pt idx="23">
                  <c:v>1.0847</c:v>
                </c:pt>
                <c:pt idx="24">
                  <c:v>1.7806999999999999</c:v>
                </c:pt>
                <c:pt idx="25">
                  <c:v>2.6890000000000001</c:v>
                </c:pt>
                <c:pt idx="26">
                  <c:v>2.9708000000000001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921024"/>
        <c:axId val="112229696"/>
      </c:lineChart>
      <c:catAx>
        <c:axId val="177921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Year</a:t>
                </a:r>
              </a:p>
            </c:rich>
          </c:tx>
          <c:layout>
            <c:manualLayout>
              <c:xMode val="edge"/>
              <c:yMode val="edge"/>
              <c:x val="0.53113601184467296"/>
              <c:y val="0.915819209039548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3000000"/>
          <a:lstStyle/>
          <a:p>
            <a:pPr>
              <a:defRPr sz="2000"/>
            </a:pPr>
            <a:endParaRPr lang="en-US"/>
          </a:p>
        </c:txPr>
        <c:crossAx val="112229696"/>
        <c:crosses val="autoZero"/>
        <c:auto val="1"/>
        <c:lblAlgn val="ctr"/>
        <c:lblOffset val="100"/>
        <c:noMultiLvlLbl val="0"/>
      </c:catAx>
      <c:valAx>
        <c:axId val="1122296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Relative Abundance (Normalized Catch/Trap)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79210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82541071254983"/>
          <c:y val="4.0325444926080499E-2"/>
          <c:w val="0.59643384854670933"/>
          <c:h val="0.73064973936292965"/>
        </c:manualLayout>
      </c:layout>
      <c:lineChart>
        <c:grouping val="standard"/>
        <c:varyColors val="0"/>
        <c:ser>
          <c:idx val="0"/>
          <c:order val="0"/>
          <c:tx>
            <c:v>Number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'Catch avg wt'!$X$42:$X$66</c:f>
              <c:numCache>
                <c:formatCode>General</c:formatCode>
                <c:ptCount val="25"/>
                <c:pt idx="0">
                  <c:v>33000</c:v>
                </c:pt>
                <c:pt idx="1">
                  <c:v>48550.000000000007</c:v>
                </c:pt>
                <c:pt idx="2">
                  <c:v>57059.999999999993</c:v>
                </c:pt>
                <c:pt idx="3">
                  <c:v>18680</c:v>
                </c:pt>
                <c:pt idx="4">
                  <c:v>26570</c:v>
                </c:pt>
                <c:pt idx="5">
                  <c:v>22320</c:v>
                </c:pt>
                <c:pt idx="6">
                  <c:v>14879.999999999998</c:v>
                </c:pt>
                <c:pt idx="7">
                  <c:v>39910</c:v>
                </c:pt>
                <c:pt idx="8">
                  <c:v>17759.999999999996</c:v>
                </c:pt>
                <c:pt idx="9">
                  <c:v>46470</c:v>
                </c:pt>
                <c:pt idx="10">
                  <c:v>53790</c:v>
                </c:pt>
                <c:pt idx="11">
                  <c:v>43610</c:v>
                </c:pt>
                <c:pt idx="12">
                  <c:v>48099.999999999993</c:v>
                </c:pt>
                <c:pt idx="13">
                  <c:v>31700</c:v>
                </c:pt>
                <c:pt idx="14">
                  <c:v>39700</c:v>
                </c:pt>
                <c:pt idx="15">
                  <c:v>38310</c:v>
                </c:pt>
                <c:pt idx="16">
                  <c:v>32630.000000000004</c:v>
                </c:pt>
                <c:pt idx="17">
                  <c:v>24540</c:v>
                </c:pt>
                <c:pt idx="18">
                  <c:v>100820</c:v>
                </c:pt>
                <c:pt idx="19">
                  <c:v>76790</c:v>
                </c:pt>
                <c:pt idx="20">
                  <c:v>540</c:v>
                </c:pt>
                <c:pt idx="21">
                  <c:v>1420.0000000000002</c:v>
                </c:pt>
                <c:pt idx="22">
                  <c:v>17780</c:v>
                </c:pt>
                <c:pt idx="23">
                  <c:v>9090</c:v>
                </c:pt>
                <c:pt idx="24">
                  <c:v>34080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49-41A2-8C12-C0977E298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401728"/>
        <c:axId val="122876992"/>
      </c:lineChart>
      <c:catAx>
        <c:axId val="195401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2876992"/>
        <c:crosses val="autoZero"/>
        <c:auto val="1"/>
        <c:lblAlgn val="ctr"/>
        <c:lblOffset val="100"/>
        <c:noMultiLvlLbl val="0"/>
      </c:catAx>
      <c:valAx>
        <c:axId val="122876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95401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Number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'Catch avg wt'!$X$42:$X$66</c:f>
              <c:numCache>
                <c:formatCode>General</c:formatCode>
                <c:ptCount val="25"/>
                <c:pt idx="0">
                  <c:v>33000</c:v>
                </c:pt>
                <c:pt idx="1">
                  <c:v>48550.000000000007</c:v>
                </c:pt>
                <c:pt idx="2">
                  <c:v>57059.999999999993</c:v>
                </c:pt>
                <c:pt idx="3">
                  <c:v>18680</c:v>
                </c:pt>
                <c:pt idx="4">
                  <c:v>26570</c:v>
                </c:pt>
                <c:pt idx="5">
                  <c:v>22320</c:v>
                </c:pt>
                <c:pt idx="6">
                  <c:v>14879.999999999998</c:v>
                </c:pt>
                <c:pt idx="7">
                  <c:v>39910</c:v>
                </c:pt>
                <c:pt idx="8">
                  <c:v>17759.999999999996</c:v>
                </c:pt>
                <c:pt idx="9">
                  <c:v>46470</c:v>
                </c:pt>
                <c:pt idx="10">
                  <c:v>53790</c:v>
                </c:pt>
                <c:pt idx="11">
                  <c:v>43610</c:v>
                </c:pt>
                <c:pt idx="12">
                  <c:v>48099.999999999993</c:v>
                </c:pt>
                <c:pt idx="13">
                  <c:v>31700</c:v>
                </c:pt>
                <c:pt idx="14">
                  <c:v>39700</c:v>
                </c:pt>
                <c:pt idx="15">
                  <c:v>38310</c:v>
                </c:pt>
                <c:pt idx="16">
                  <c:v>32630.000000000004</c:v>
                </c:pt>
                <c:pt idx="17">
                  <c:v>24540</c:v>
                </c:pt>
                <c:pt idx="18">
                  <c:v>100820</c:v>
                </c:pt>
                <c:pt idx="19">
                  <c:v>76790</c:v>
                </c:pt>
                <c:pt idx="20">
                  <c:v>540</c:v>
                </c:pt>
                <c:pt idx="21">
                  <c:v>1420.0000000000002</c:v>
                </c:pt>
                <c:pt idx="22">
                  <c:v>17780</c:v>
                </c:pt>
                <c:pt idx="23">
                  <c:v>9090</c:v>
                </c:pt>
                <c:pt idx="24">
                  <c:v>34080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8C8-4BD9-A137-A6DE03C415AB}"/>
            </c:ext>
          </c:extLst>
        </c:ser>
        <c:ser>
          <c:idx val="1"/>
          <c:order val="1"/>
          <c:tx>
            <c:v>Alt 2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'Catch avg wt'!$Y$42:$Y$66</c:f>
              <c:numCache>
                <c:formatCode>#,##0</c:formatCode>
                <c:ptCount val="25"/>
                <c:pt idx="0">
                  <c:v>16480</c:v>
                </c:pt>
                <c:pt idx="1">
                  <c:v>16480</c:v>
                </c:pt>
                <c:pt idx="2">
                  <c:v>16480</c:v>
                </c:pt>
                <c:pt idx="3">
                  <c:v>16480</c:v>
                </c:pt>
                <c:pt idx="4">
                  <c:v>16480</c:v>
                </c:pt>
                <c:pt idx="5">
                  <c:v>16480</c:v>
                </c:pt>
                <c:pt idx="6">
                  <c:v>16480</c:v>
                </c:pt>
                <c:pt idx="7">
                  <c:v>16480</c:v>
                </c:pt>
                <c:pt idx="8">
                  <c:v>16480</c:v>
                </c:pt>
                <c:pt idx="9">
                  <c:v>16480</c:v>
                </c:pt>
                <c:pt idx="10">
                  <c:v>16480</c:v>
                </c:pt>
                <c:pt idx="11">
                  <c:v>16480</c:v>
                </c:pt>
                <c:pt idx="12">
                  <c:v>16480</c:v>
                </c:pt>
                <c:pt idx="13">
                  <c:v>16480</c:v>
                </c:pt>
                <c:pt idx="14">
                  <c:v>16480</c:v>
                </c:pt>
                <c:pt idx="15">
                  <c:v>16480</c:v>
                </c:pt>
                <c:pt idx="16">
                  <c:v>16480</c:v>
                </c:pt>
                <c:pt idx="17">
                  <c:v>16480</c:v>
                </c:pt>
                <c:pt idx="18">
                  <c:v>16480</c:v>
                </c:pt>
                <c:pt idx="19">
                  <c:v>16480</c:v>
                </c:pt>
                <c:pt idx="20">
                  <c:v>16480</c:v>
                </c:pt>
                <c:pt idx="21">
                  <c:v>16480</c:v>
                </c:pt>
                <c:pt idx="22">
                  <c:v>16480</c:v>
                </c:pt>
                <c:pt idx="23">
                  <c:v>16480</c:v>
                </c:pt>
                <c:pt idx="24">
                  <c:v>16480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8C8-4BD9-A137-A6DE03C415AB}"/>
            </c:ext>
          </c:extLst>
        </c:ser>
        <c:ser>
          <c:idx val="2"/>
          <c:order val="2"/>
          <c:tx>
            <c:v>Alt 3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'Catch avg wt'!$Z$42:$Z$66</c:f>
              <c:numCache>
                <c:formatCode>#,##0</c:formatCode>
                <c:ptCount val="25"/>
                <c:pt idx="0">
                  <c:v>30982</c:v>
                </c:pt>
                <c:pt idx="1">
                  <c:v>30982</c:v>
                </c:pt>
                <c:pt idx="2">
                  <c:v>30982</c:v>
                </c:pt>
                <c:pt idx="3">
                  <c:v>30982</c:v>
                </c:pt>
                <c:pt idx="4">
                  <c:v>30982</c:v>
                </c:pt>
                <c:pt idx="5">
                  <c:v>30982</c:v>
                </c:pt>
                <c:pt idx="6">
                  <c:v>30982</c:v>
                </c:pt>
                <c:pt idx="7">
                  <c:v>30982</c:v>
                </c:pt>
                <c:pt idx="8">
                  <c:v>30982</c:v>
                </c:pt>
                <c:pt idx="9">
                  <c:v>30982</c:v>
                </c:pt>
                <c:pt idx="10">
                  <c:v>30982</c:v>
                </c:pt>
                <c:pt idx="11">
                  <c:v>30982</c:v>
                </c:pt>
                <c:pt idx="12">
                  <c:v>30982</c:v>
                </c:pt>
                <c:pt idx="13">
                  <c:v>30982</c:v>
                </c:pt>
                <c:pt idx="14">
                  <c:v>30982</c:v>
                </c:pt>
                <c:pt idx="15">
                  <c:v>30982</c:v>
                </c:pt>
                <c:pt idx="16">
                  <c:v>30982</c:v>
                </c:pt>
                <c:pt idx="17">
                  <c:v>30982</c:v>
                </c:pt>
                <c:pt idx="18">
                  <c:v>30982</c:v>
                </c:pt>
                <c:pt idx="19">
                  <c:v>30982</c:v>
                </c:pt>
                <c:pt idx="20">
                  <c:v>30982</c:v>
                </c:pt>
                <c:pt idx="21">
                  <c:v>30982</c:v>
                </c:pt>
                <c:pt idx="22">
                  <c:v>30982</c:v>
                </c:pt>
                <c:pt idx="23">
                  <c:v>30982</c:v>
                </c:pt>
                <c:pt idx="24">
                  <c:v>30982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8C8-4BD9-A137-A6DE03C415AB}"/>
            </c:ext>
          </c:extLst>
        </c:ser>
        <c:ser>
          <c:idx val="3"/>
          <c:order val="3"/>
          <c:tx>
            <c:v>Alt 4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'Catch avg wt'!$AA$42:$AA$66</c:f>
              <c:numCache>
                <c:formatCode>#,##0</c:formatCode>
                <c:ptCount val="25"/>
                <c:pt idx="0">
                  <c:v>29656</c:v>
                </c:pt>
                <c:pt idx="1">
                  <c:v>29656</c:v>
                </c:pt>
                <c:pt idx="2">
                  <c:v>29656</c:v>
                </c:pt>
                <c:pt idx="3">
                  <c:v>29656</c:v>
                </c:pt>
                <c:pt idx="4">
                  <c:v>29656</c:v>
                </c:pt>
                <c:pt idx="5">
                  <c:v>29656</c:v>
                </c:pt>
                <c:pt idx="6">
                  <c:v>29656</c:v>
                </c:pt>
                <c:pt idx="7">
                  <c:v>29656</c:v>
                </c:pt>
                <c:pt idx="8">
                  <c:v>29656</c:v>
                </c:pt>
                <c:pt idx="9">
                  <c:v>29656</c:v>
                </c:pt>
                <c:pt idx="10">
                  <c:v>29656</c:v>
                </c:pt>
                <c:pt idx="11">
                  <c:v>29656</c:v>
                </c:pt>
                <c:pt idx="12">
                  <c:v>29656</c:v>
                </c:pt>
                <c:pt idx="13">
                  <c:v>29656</c:v>
                </c:pt>
                <c:pt idx="14">
                  <c:v>29656</c:v>
                </c:pt>
                <c:pt idx="15">
                  <c:v>29656</c:v>
                </c:pt>
                <c:pt idx="16">
                  <c:v>29656</c:v>
                </c:pt>
                <c:pt idx="17">
                  <c:v>29656</c:v>
                </c:pt>
                <c:pt idx="18">
                  <c:v>29656</c:v>
                </c:pt>
                <c:pt idx="19">
                  <c:v>29656</c:v>
                </c:pt>
                <c:pt idx="20">
                  <c:v>29656</c:v>
                </c:pt>
                <c:pt idx="21">
                  <c:v>29656</c:v>
                </c:pt>
                <c:pt idx="22">
                  <c:v>29656</c:v>
                </c:pt>
                <c:pt idx="23">
                  <c:v>29656</c:v>
                </c:pt>
                <c:pt idx="24">
                  <c:v>29656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8C8-4BD9-A137-A6DE03C415AB}"/>
            </c:ext>
          </c:extLst>
        </c:ser>
        <c:ser>
          <c:idx val="4"/>
          <c:order val="4"/>
          <c:tx>
            <c:v>At 5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'Catch avg wt'!$AB$42:$AB$66</c:f>
              <c:numCache>
                <c:formatCode>#,##0</c:formatCode>
                <c:ptCount val="25"/>
                <c:pt idx="0">
                  <c:v>55753</c:v>
                </c:pt>
                <c:pt idx="1">
                  <c:v>55753</c:v>
                </c:pt>
                <c:pt idx="2">
                  <c:v>55753</c:v>
                </c:pt>
                <c:pt idx="3">
                  <c:v>55753</c:v>
                </c:pt>
                <c:pt idx="4">
                  <c:v>55753</c:v>
                </c:pt>
                <c:pt idx="5">
                  <c:v>55753</c:v>
                </c:pt>
                <c:pt idx="6">
                  <c:v>55753</c:v>
                </c:pt>
                <c:pt idx="7">
                  <c:v>55753</c:v>
                </c:pt>
                <c:pt idx="8">
                  <c:v>55753</c:v>
                </c:pt>
                <c:pt idx="9">
                  <c:v>55753</c:v>
                </c:pt>
                <c:pt idx="10">
                  <c:v>55753</c:v>
                </c:pt>
                <c:pt idx="11">
                  <c:v>55753</c:v>
                </c:pt>
                <c:pt idx="12">
                  <c:v>55753</c:v>
                </c:pt>
                <c:pt idx="13">
                  <c:v>55753</c:v>
                </c:pt>
                <c:pt idx="14">
                  <c:v>55753</c:v>
                </c:pt>
                <c:pt idx="15">
                  <c:v>55753</c:v>
                </c:pt>
                <c:pt idx="16">
                  <c:v>55753</c:v>
                </c:pt>
                <c:pt idx="17">
                  <c:v>55753</c:v>
                </c:pt>
                <c:pt idx="18">
                  <c:v>55753</c:v>
                </c:pt>
                <c:pt idx="19">
                  <c:v>55753</c:v>
                </c:pt>
                <c:pt idx="20">
                  <c:v>55753</c:v>
                </c:pt>
                <c:pt idx="21">
                  <c:v>55753</c:v>
                </c:pt>
                <c:pt idx="22">
                  <c:v>55753</c:v>
                </c:pt>
                <c:pt idx="23">
                  <c:v>55753</c:v>
                </c:pt>
                <c:pt idx="24">
                  <c:v>55753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8C8-4BD9-A137-A6DE03C41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658176"/>
        <c:axId val="122879296"/>
      </c:lineChart>
      <c:catAx>
        <c:axId val="196658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2879296"/>
        <c:crosses val="autoZero"/>
        <c:auto val="1"/>
        <c:lblAlgn val="ctr"/>
        <c:lblOffset val="100"/>
        <c:noMultiLvlLbl val="0"/>
      </c:catAx>
      <c:valAx>
        <c:axId val="122879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96658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82541071254983"/>
          <c:y val="4.0325444926080499E-2"/>
          <c:w val="0.60569310780596874"/>
          <c:h val="0.73064973936292965"/>
        </c:manualLayout>
      </c:layout>
      <c:lineChart>
        <c:grouping val="standard"/>
        <c:varyColors val="0"/>
        <c:ser>
          <c:idx val="0"/>
          <c:order val="0"/>
          <c:tx>
            <c:v>Weight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'Catch avg wt'!$AC$42:$AC$66</c:f>
              <c:numCache>
                <c:formatCode>General</c:formatCode>
                <c:ptCount val="25"/>
                <c:pt idx="0">
                  <c:v>226340</c:v>
                </c:pt>
                <c:pt idx="1">
                  <c:v>143490</c:v>
                </c:pt>
                <c:pt idx="2">
                  <c:v>104310</c:v>
                </c:pt>
                <c:pt idx="3">
                  <c:v>220050</c:v>
                </c:pt>
                <c:pt idx="4">
                  <c:v>195620</c:v>
                </c:pt>
                <c:pt idx="5">
                  <c:v>177500</c:v>
                </c:pt>
                <c:pt idx="6">
                  <c:v>138630</c:v>
                </c:pt>
                <c:pt idx="7">
                  <c:v>110450</c:v>
                </c:pt>
                <c:pt idx="8">
                  <c:v>89600</c:v>
                </c:pt>
                <c:pt idx="9">
                  <c:v>93620</c:v>
                </c:pt>
                <c:pt idx="10">
                  <c:v>104160</c:v>
                </c:pt>
                <c:pt idx="11">
                  <c:v>196590</c:v>
                </c:pt>
                <c:pt idx="12">
                  <c:v>188260</c:v>
                </c:pt>
                <c:pt idx="13">
                  <c:v>138390</c:v>
                </c:pt>
                <c:pt idx="14">
                  <c:v>171790</c:v>
                </c:pt>
                <c:pt idx="15">
                  <c:v>129550.00000000001</c:v>
                </c:pt>
                <c:pt idx="16">
                  <c:v>86170</c:v>
                </c:pt>
                <c:pt idx="17">
                  <c:v>114620</c:v>
                </c:pt>
                <c:pt idx="18">
                  <c:v>251770</c:v>
                </c:pt>
                <c:pt idx="19">
                  <c:v>364500</c:v>
                </c:pt>
                <c:pt idx="20">
                  <c:v>6450</c:v>
                </c:pt>
                <c:pt idx="21">
                  <c:v>570</c:v>
                </c:pt>
                <c:pt idx="22">
                  <c:v>8140.0000000000009</c:v>
                </c:pt>
                <c:pt idx="23">
                  <c:v>31590</c:v>
                </c:pt>
                <c:pt idx="24">
                  <c:v>65470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77E-468C-875A-35722665B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98688"/>
        <c:axId val="86410368"/>
      </c:lineChart>
      <c:catAx>
        <c:axId val="174898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410368"/>
        <c:crosses val="autoZero"/>
        <c:auto val="1"/>
        <c:lblAlgn val="ctr"/>
        <c:lblOffset val="100"/>
        <c:noMultiLvlLbl val="0"/>
      </c:catAx>
      <c:valAx>
        <c:axId val="86410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Weight</a:t>
                </a:r>
                <a:r>
                  <a:rPr lang="en-US" baseline="0"/>
                  <a:t> </a:t>
                </a:r>
                <a:r>
                  <a:rPr lang="en-US"/>
                  <a:t>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748986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Weight of Fish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'Catch avg wt'!$AC$42:$AC$66</c:f>
              <c:numCache>
                <c:formatCode>General</c:formatCode>
                <c:ptCount val="25"/>
                <c:pt idx="0">
                  <c:v>226340</c:v>
                </c:pt>
                <c:pt idx="1">
                  <c:v>143490</c:v>
                </c:pt>
                <c:pt idx="2">
                  <c:v>104310</c:v>
                </c:pt>
                <c:pt idx="3">
                  <c:v>220050</c:v>
                </c:pt>
                <c:pt idx="4">
                  <c:v>195620</c:v>
                </c:pt>
                <c:pt idx="5">
                  <c:v>177500</c:v>
                </c:pt>
                <c:pt idx="6">
                  <c:v>138630</c:v>
                </c:pt>
                <c:pt idx="7">
                  <c:v>110450</c:v>
                </c:pt>
                <c:pt idx="8">
                  <c:v>89600</c:v>
                </c:pt>
                <c:pt idx="9">
                  <c:v>93620</c:v>
                </c:pt>
                <c:pt idx="10">
                  <c:v>104160</c:v>
                </c:pt>
                <c:pt idx="11">
                  <c:v>196590</c:v>
                </c:pt>
                <c:pt idx="12">
                  <c:v>188260</c:v>
                </c:pt>
                <c:pt idx="13">
                  <c:v>138390</c:v>
                </c:pt>
                <c:pt idx="14">
                  <c:v>171790</c:v>
                </c:pt>
                <c:pt idx="15">
                  <c:v>129550.00000000001</c:v>
                </c:pt>
                <c:pt idx="16">
                  <c:v>86170</c:v>
                </c:pt>
                <c:pt idx="17">
                  <c:v>114620</c:v>
                </c:pt>
                <c:pt idx="18">
                  <c:v>251770</c:v>
                </c:pt>
                <c:pt idx="19">
                  <c:v>364500</c:v>
                </c:pt>
                <c:pt idx="20">
                  <c:v>6450</c:v>
                </c:pt>
                <c:pt idx="21">
                  <c:v>570</c:v>
                </c:pt>
                <c:pt idx="22">
                  <c:v>8140.0000000000009</c:v>
                </c:pt>
                <c:pt idx="23">
                  <c:v>31590</c:v>
                </c:pt>
                <c:pt idx="24">
                  <c:v>65470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5A0-4D08-9AB4-E50F28512D32}"/>
            </c:ext>
          </c:extLst>
        </c:ser>
        <c:ser>
          <c:idx val="1"/>
          <c:order val="1"/>
          <c:tx>
            <c:v>Alt 2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'Catch avg wt'!$AD$42:$AD$66</c:f>
              <c:numCache>
                <c:formatCode>#,##0</c:formatCode>
                <c:ptCount val="25"/>
                <c:pt idx="0">
                  <c:v>69360</c:v>
                </c:pt>
                <c:pt idx="1">
                  <c:v>69360</c:v>
                </c:pt>
                <c:pt idx="2">
                  <c:v>69360</c:v>
                </c:pt>
                <c:pt idx="3">
                  <c:v>69360</c:v>
                </c:pt>
                <c:pt idx="4">
                  <c:v>69360</c:v>
                </c:pt>
                <c:pt idx="5">
                  <c:v>69360</c:v>
                </c:pt>
                <c:pt idx="6">
                  <c:v>69360</c:v>
                </c:pt>
                <c:pt idx="7">
                  <c:v>69360</c:v>
                </c:pt>
                <c:pt idx="8">
                  <c:v>69360</c:v>
                </c:pt>
                <c:pt idx="9">
                  <c:v>69360</c:v>
                </c:pt>
                <c:pt idx="10">
                  <c:v>69360</c:v>
                </c:pt>
                <c:pt idx="11">
                  <c:v>69360</c:v>
                </c:pt>
                <c:pt idx="12">
                  <c:v>69360</c:v>
                </c:pt>
                <c:pt idx="13">
                  <c:v>69360</c:v>
                </c:pt>
                <c:pt idx="14">
                  <c:v>69360</c:v>
                </c:pt>
                <c:pt idx="15">
                  <c:v>69360</c:v>
                </c:pt>
                <c:pt idx="16">
                  <c:v>69360</c:v>
                </c:pt>
                <c:pt idx="17">
                  <c:v>69360</c:v>
                </c:pt>
                <c:pt idx="18">
                  <c:v>69360</c:v>
                </c:pt>
                <c:pt idx="19">
                  <c:v>69360</c:v>
                </c:pt>
                <c:pt idx="20">
                  <c:v>69360</c:v>
                </c:pt>
                <c:pt idx="21">
                  <c:v>69360</c:v>
                </c:pt>
                <c:pt idx="22">
                  <c:v>69360</c:v>
                </c:pt>
                <c:pt idx="23">
                  <c:v>69360</c:v>
                </c:pt>
                <c:pt idx="24">
                  <c:v>69360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5A0-4D08-9AB4-E50F28512D32}"/>
            </c:ext>
          </c:extLst>
        </c:ser>
        <c:ser>
          <c:idx val="2"/>
          <c:order val="2"/>
          <c:tx>
            <c:v>Alt 3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'Catch avg wt'!$AE$42:$AE$66</c:f>
              <c:numCache>
                <c:formatCode>#,##0</c:formatCode>
                <c:ptCount val="25"/>
                <c:pt idx="0">
                  <c:v>130396</c:v>
                </c:pt>
                <c:pt idx="1">
                  <c:v>130396</c:v>
                </c:pt>
                <c:pt idx="2">
                  <c:v>130396</c:v>
                </c:pt>
                <c:pt idx="3">
                  <c:v>130396</c:v>
                </c:pt>
                <c:pt idx="4">
                  <c:v>130396</c:v>
                </c:pt>
                <c:pt idx="5">
                  <c:v>130396</c:v>
                </c:pt>
                <c:pt idx="6">
                  <c:v>130396</c:v>
                </c:pt>
                <c:pt idx="7">
                  <c:v>130396</c:v>
                </c:pt>
                <c:pt idx="8">
                  <c:v>130396</c:v>
                </c:pt>
                <c:pt idx="9">
                  <c:v>130396</c:v>
                </c:pt>
                <c:pt idx="10">
                  <c:v>130396</c:v>
                </c:pt>
                <c:pt idx="11">
                  <c:v>130396</c:v>
                </c:pt>
                <c:pt idx="12">
                  <c:v>130396</c:v>
                </c:pt>
                <c:pt idx="13">
                  <c:v>130396</c:v>
                </c:pt>
                <c:pt idx="14">
                  <c:v>130396</c:v>
                </c:pt>
                <c:pt idx="15">
                  <c:v>130396</c:v>
                </c:pt>
                <c:pt idx="16">
                  <c:v>130396</c:v>
                </c:pt>
                <c:pt idx="17">
                  <c:v>130396</c:v>
                </c:pt>
                <c:pt idx="18">
                  <c:v>130396</c:v>
                </c:pt>
                <c:pt idx="19">
                  <c:v>130396</c:v>
                </c:pt>
                <c:pt idx="20">
                  <c:v>130396</c:v>
                </c:pt>
                <c:pt idx="21">
                  <c:v>130396</c:v>
                </c:pt>
                <c:pt idx="22">
                  <c:v>130396</c:v>
                </c:pt>
                <c:pt idx="23">
                  <c:v>130396</c:v>
                </c:pt>
                <c:pt idx="24">
                  <c:v>130396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5A0-4D08-9AB4-E50F28512D32}"/>
            </c:ext>
          </c:extLst>
        </c:ser>
        <c:ser>
          <c:idx val="3"/>
          <c:order val="3"/>
          <c:tx>
            <c:strRef>
              <c:f>'Catch avg wt'!$AF$41</c:f>
              <c:strCache>
                <c:ptCount val="1"/>
                <c:pt idx="0">
                  <c:v>Alt 4</c:v>
                </c:pt>
              </c:strCache>
            </c:strRef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'Catch avg wt'!$AF$42:$AF$66</c:f>
              <c:numCache>
                <c:formatCode>#,##0</c:formatCode>
                <c:ptCount val="25"/>
                <c:pt idx="0">
                  <c:v>124815</c:v>
                </c:pt>
                <c:pt idx="1">
                  <c:v>124815</c:v>
                </c:pt>
                <c:pt idx="2">
                  <c:v>124815</c:v>
                </c:pt>
                <c:pt idx="3">
                  <c:v>124815</c:v>
                </c:pt>
                <c:pt idx="4">
                  <c:v>124815</c:v>
                </c:pt>
                <c:pt idx="5">
                  <c:v>124815</c:v>
                </c:pt>
                <c:pt idx="6">
                  <c:v>124815</c:v>
                </c:pt>
                <c:pt idx="7">
                  <c:v>124815</c:v>
                </c:pt>
                <c:pt idx="8">
                  <c:v>124815</c:v>
                </c:pt>
                <c:pt idx="9">
                  <c:v>124815</c:v>
                </c:pt>
                <c:pt idx="10">
                  <c:v>124815</c:v>
                </c:pt>
                <c:pt idx="11">
                  <c:v>124815</c:v>
                </c:pt>
                <c:pt idx="12">
                  <c:v>124815</c:v>
                </c:pt>
                <c:pt idx="13">
                  <c:v>124815</c:v>
                </c:pt>
                <c:pt idx="14">
                  <c:v>124815</c:v>
                </c:pt>
                <c:pt idx="15">
                  <c:v>124815</c:v>
                </c:pt>
                <c:pt idx="16">
                  <c:v>124815</c:v>
                </c:pt>
                <c:pt idx="17">
                  <c:v>124815</c:v>
                </c:pt>
                <c:pt idx="18">
                  <c:v>124815</c:v>
                </c:pt>
                <c:pt idx="19">
                  <c:v>124815</c:v>
                </c:pt>
                <c:pt idx="20">
                  <c:v>124815</c:v>
                </c:pt>
                <c:pt idx="21">
                  <c:v>124815</c:v>
                </c:pt>
                <c:pt idx="22">
                  <c:v>124815</c:v>
                </c:pt>
                <c:pt idx="23">
                  <c:v>124815</c:v>
                </c:pt>
                <c:pt idx="24">
                  <c:v>124815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5A0-4D08-9AB4-E50F28512D32}"/>
            </c:ext>
          </c:extLst>
        </c:ser>
        <c:ser>
          <c:idx val="4"/>
          <c:order val="4"/>
          <c:tx>
            <c:v>At 5</c:v>
          </c:tx>
          <c:marker>
            <c:symbol val="none"/>
          </c:marker>
          <c:cat>
            <c:numRef>
              <c:f>'Catch avg wt'!$W$42:$W$68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'Catch avg wt'!$AG$42:$AG$66</c:f>
              <c:numCache>
                <c:formatCode>#,##0</c:formatCode>
                <c:ptCount val="25"/>
                <c:pt idx="0">
                  <c:v>234652</c:v>
                </c:pt>
                <c:pt idx="1">
                  <c:v>234652</c:v>
                </c:pt>
                <c:pt idx="2">
                  <c:v>234652</c:v>
                </c:pt>
                <c:pt idx="3">
                  <c:v>234652</c:v>
                </c:pt>
                <c:pt idx="4">
                  <c:v>234652</c:v>
                </c:pt>
                <c:pt idx="5">
                  <c:v>234652</c:v>
                </c:pt>
                <c:pt idx="6">
                  <c:v>234652</c:v>
                </c:pt>
                <c:pt idx="7">
                  <c:v>234652</c:v>
                </c:pt>
                <c:pt idx="8">
                  <c:v>234652</c:v>
                </c:pt>
                <c:pt idx="9">
                  <c:v>234652</c:v>
                </c:pt>
                <c:pt idx="10">
                  <c:v>234652</c:v>
                </c:pt>
                <c:pt idx="11">
                  <c:v>234652</c:v>
                </c:pt>
                <c:pt idx="12">
                  <c:v>234652</c:v>
                </c:pt>
                <c:pt idx="13">
                  <c:v>234652</c:v>
                </c:pt>
                <c:pt idx="14">
                  <c:v>234652</c:v>
                </c:pt>
                <c:pt idx="15">
                  <c:v>234652</c:v>
                </c:pt>
                <c:pt idx="16">
                  <c:v>234652</c:v>
                </c:pt>
                <c:pt idx="17">
                  <c:v>234652</c:v>
                </c:pt>
                <c:pt idx="18">
                  <c:v>234652</c:v>
                </c:pt>
                <c:pt idx="19">
                  <c:v>234652</c:v>
                </c:pt>
                <c:pt idx="20">
                  <c:v>234652</c:v>
                </c:pt>
                <c:pt idx="21">
                  <c:v>234652</c:v>
                </c:pt>
                <c:pt idx="22">
                  <c:v>234652</c:v>
                </c:pt>
                <c:pt idx="23">
                  <c:v>234652</c:v>
                </c:pt>
                <c:pt idx="24">
                  <c:v>234652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5A0-4D08-9AB4-E50F28512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412160"/>
        <c:axId val="112222784"/>
      </c:lineChart>
      <c:catAx>
        <c:axId val="176412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222784"/>
        <c:crosses val="autoZero"/>
        <c:auto val="1"/>
        <c:lblAlgn val="ctr"/>
        <c:lblOffset val="100"/>
        <c:noMultiLvlLbl val="0"/>
      </c:catAx>
      <c:valAx>
        <c:axId val="112222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Weight</a:t>
                </a:r>
                <a:r>
                  <a:rPr lang="en-US" baseline="0"/>
                  <a:t> </a:t>
                </a:r>
                <a:r>
                  <a:rPr lang="en-US"/>
                  <a:t>of Fish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76412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0.68519</cdr:x>
      <cdr:y>0.53128</cdr:y>
    </cdr:from>
    <cdr:to>
      <cdr:x>0.75</cdr:x>
      <cdr:y>0.75696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638800" y="2332037"/>
          <a:ext cx="533400" cy="99060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13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4DDC6-1370-BF42-96FB-9189450919A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74338-BDE8-6B41-B03F-9D81A046C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2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5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0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 is the years used for comparison of ACL to </a:t>
            </a:r>
            <a:r>
              <a:rPr lang="en-US" dirty="0" err="1"/>
              <a:t>avg</a:t>
            </a:r>
            <a:r>
              <a:rPr lang="en-US" dirty="0"/>
              <a:t> landings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2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338-BDE8-6B41-B03F-9D81A046CB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6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1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5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5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3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7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B9DC2-6FFE-49EB-9DBD-10EE54EFCE7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C4D835-A8E5-487D-9741-46A77145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FFFFFF">
                <a:lumMod val="56000"/>
                <a:lumOff val="44000"/>
              </a:srgbClr>
            </a:gs>
            <a:gs pos="81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796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82296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35254" cy="83931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1091825" y="35735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spc="200" dirty="0" smtClean="0">
                <a:latin typeface="Californian FB" pitchFamily="18" charset="0"/>
              </a:rPr>
              <a:t>SOUTH</a:t>
            </a:r>
            <a:r>
              <a:rPr lang="en-US" sz="1600" b="1" i="0" spc="200" baseline="0" dirty="0" smtClean="0">
                <a:latin typeface="Californian FB" pitchFamily="18" charset="0"/>
              </a:rPr>
              <a:t> ATLANTIC FISHERY MANAGEMENT COUNCIL</a:t>
            </a:r>
            <a:endParaRPr lang="en-US" sz="1600" b="1" i="0" spc="200" dirty="0">
              <a:latin typeface="Californian FB" pitchFamily="18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6266110"/>
            <a:ext cx="9144000" cy="545672"/>
            <a:chOff x="0" y="6266110"/>
            <a:chExt cx="9144000" cy="545672"/>
          </a:xfrm>
        </p:grpSpPr>
        <p:grpSp>
          <p:nvGrpSpPr>
            <p:cNvPr id="27" name="Group 26"/>
            <p:cNvGrpSpPr/>
            <p:nvPr userDrawn="1"/>
          </p:nvGrpSpPr>
          <p:grpSpPr>
            <a:xfrm>
              <a:off x="15240" y="6266110"/>
              <a:ext cx="9128760" cy="545672"/>
              <a:chOff x="15240" y="6266110"/>
              <a:chExt cx="9128760" cy="545672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>
                <a:off x="15240" y="6266110"/>
                <a:ext cx="5795681" cy="545672"/>
                <a:chOff x="0" y="6279658"/>
                <a:chExt cx="5795681" cy="54306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 userDrawn="1"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10000" contrast="-42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669"/>
                <a:stretch/>
              </p:blipFill>
              <p:spPr>
                <a:xfrm>
                  <a:off x="3600254" y="6280150"/>
                  <a:ext cx="736481" cy="542573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5" name="Picture 14"/>
                <p:cNvPicPr>
                  <a:picLocks noChangeAspect="1"/>
                </p:cNvPicPr>
                <p:nvPr userDrawn="1"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0179"/>
                <a:stretch/>
              </p:blipFill>
              <p:spPr>
                <a:xfrm>
                  <a:off x="4336735" y="6281845"/>
                  <a:ext cx="735249" cy="540879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9" name="Picture 18"/>
                <p:cNvPicPr>
                  <a:picLocks noChangeAspect="1"/>
                </p:cNvPicPr>
                <p:nvPr userDrawn="1"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1984" y="6281844"/>
                  <a:ext cx="723697" cy="540879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20" name="Picture 19"/>
                <p:cNvPicPr>
                  <a:picLocks noChangeAspect="1"/>
                </p:cNvPicPr>
                <p:nvPr userDrawn="1"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76558" y="6280150"/>
                  <a:ext cx="723696" cy="542574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2" name="Picture 11"/>
                <p:cNvPicPr>
                  <a:picLocks noChangeAspect="1"/>
                </p:cNvPicPr>
                <p:nvPr userDrawn="1"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bright="14000" contrast="7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581"/>
                <a:stretch/>
              </p:blipFill>
              <p:spPr>
                <a:xfrm>
                  <a:off x="1411673" y="6280150"/>
                  <a:ext cx="736918" cy="542574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6" name="Picture 15"/>
                <p:cNvPicPr>
                  <a:picLocks noChangeAspect="1"/>
                </p:cNvPicPr>
                <p:nvPr userDrawn="1"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192" y="6280150"/>
                  <a:ext cx="736481" cy="542573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8" name="Picture 17"/>
                <p:cNvPicPr>
                  <a:picLocks noChangeAspect="1"/>
                </p:cNvPicPr>
                <p:nvPr userDrawn="1"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48591" y="6280151"/>
                  <a:ext cx="727967" cy="542573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026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279658"/>
                  <a:ext cx="675192" cy="54306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1" name="TextBox 20"/>
              <p:cNvSpPr txBox="1"/>
              <p:nvPr userDrawn="1"/>
            </p:nvSpPr>
            <p:spPr>
              <a:xfrm>
                <a:off x="5795681" y="6400800"/>
                <a:ext cx="33483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spc="2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dobe Garamond Pro Bold" pitchFamily="18" charset="0"/>
                  </a:rPr>
                  <a:t>....</a:t>
                </a:r>
                <a:r>
                  <a:rPr lang="en-US" sz="1600" b="1" i="1" spc="2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itchFamily="18" charset="0"/>
                  </a:rPr>
                  <a:t>To Conserve and Manage</a:t>
                </a:r>
                <a:endParaRPr lang="en-US" sz="1600" b="1" i="1" spc="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</a:endParaRPr>
              </a:p>
            </p:txBody>
          </p:sp>
        </p:grpSp>
        <p:sp>
          <p:nvSpPr>
            <p:cNvPr id="28" name="Rectangle 27"/>
            <p:cNvSpPr/>
            <p:nvPr userDrawn="1"/>
          </p:nvSpPr>
          <p:spPr>
            <a:xfrm>
              <a:off x="0" y="6268307"/>
              <a:ext cx="9144000" cy="5434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263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1980" y="6477000"/>
            <a:ext cx="854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i="0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itchFamily="18" charset="0"/>
              </a:rPr>
              <a:t>SOUTH</a:t>
            </a:r>
            <a:r>
              <a:rPr lang="en-US" sz="1400" b="1" i="0" spc="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itchFamily="18" charset="0"/>
              </a:rPr>
              <a:t> ATLANTIC FISHERY MANAGEMENT COUNCIL</a:t>
            </a:r>
            <a:r>
              <a:rPr lang="en-US" sz="1200" spc="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aramond Pro Bold" pitchFamily="18" charset="0"/>
              </a:rPr>
              <a:t>....</a:t>
            </a:r>
            <a:r>
              <a:rPr lang="en-US" sz="1200" b="1" i="1" spc="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 Conserve and Manage</a:t>
            </a:r>
            <a:endParaRPr lang="en-US" sz="1200" b="1" i="1" spc="2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97253"/>
            <a:ext cx="525780" cy="5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Amendment 43 </a:t>
            </a: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to the Fishery Management Plan for the Snapper Grouper Fishery of the South Atlantic Region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Revise Annual Catch Limits for Red Snapper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Prepared by Chip Collier</a:t>
            </a:r>
          </a:p>
          <a:p>
            <a:r>
              <a:rPr lang="en-US" sz="2400" dirty="0" smtClean="0"/>
              <a:t>September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9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Calculating ACL Alternatives</a:t>
            </a:r>
            <a:endParaRPr lang="en-US" b="1" dirty="0">
              <a:solidFill>
                <a:srgbClr val="1F497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103480"/>
              </p:ext>
            </p:extLst>
          </p:nvPr>
        </p:nvGraphicFramePr>
        <p:xfrm>
          <a:off x="2209800" y="1371600"/>
          <a:ext cx="4038600" cy="1967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442"/>
                <a:gridCol w="3074158"/>
              </a:tblGrid>
              <a:tr h="8704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Landings (Numbers of Fish)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16,591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11,767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91846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Alternative 2 =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801070"/>
            <a:ext cx="2057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average </a:t>
            </a:r>
            <a:r>
              <a:rPr lang="en-US" sz="2000" dirty="0" smtClean="0"/>
              <a:t>landings 2012-2014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386716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Alternative 4 =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3749764"/>
            <a:ext cx="2286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maximum landings 2012-2014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5416392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Alternative 3 =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5298996"/>
            <a:ext cx="1595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1.88 x Alternative 2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5376670"/>
            <a:ext cx="1833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Alternative 5 =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5259274"/>
            <a:ext cx="1595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1.88 x Alternative 4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474225" y="455835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Adjustment factor based on changes in scientific survey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2336841">
            <a:off x="3051372" y="2825671"/>
            <a:ext cx="571500" cy="1027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914400" y="4367841"/>
            <a:ext cx="1047750" cy="1027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189544" y="4312943"/>
            <a:ext cx="1047750" cy="1027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66800" y="4572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 1.88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2700" y="450345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 1.88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Bent-Up Arrow 22"/>
          <p:cNvSpPr/>
          <p:nvPr/>
        </p:nvSpPr>
        <p:spPr>
          <a:xfrm rot="10800000" flipH="1">
            <a:off x="5613210" y="2971800"/>
            <a:ext cx="1325539" cy="829270"/>
          </a:xfrm>
          <a:prstGeom prst="bentUpArrow">
            <a:avLst>
              <a:gd name="adj1" fmla="val 3785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/>
          <p:cNvSpPr/>
          <p:nvPr/>
        </p:nvSpPr>
        <p:spPr>
          <a:xfrm>
            <a:off x="3882256" y="2286000"/>
            <a:ext cx="344569" cy="1053345"/>
          </a:xfrm>
          <a:prstGeom prst="leftBracket">
            <a:avLst>
              <a:gd name="adj" fmla="val 24177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</a:rPr>
              <a:t>Action 1.  Revise the Process to Determine the Annual Catch Limit for Red Snapper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480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91394"/>
              </p:ext>
            </p:extLst>
          </p:nvPr>
        </p:nvGraphicFramePr>
        <p:xfrm>
          <a:off x="304800" y="2057401"/>
          <a:ext cx="8686800" cy="4114801"/>
        </p:xfrm>
        <a:graphic>
          <a:graphicData uri="http://schemas.openxmlformats.org/drawingml/2006/table">
            <a:tbl>
              <a:tblPr/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1793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Alternative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ACL Number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ACL Weight (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lbs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ww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Commercial ACL Weight (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lbs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ww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Recreational ACL Number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Alt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Alt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247,097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Alt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44,411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464,539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130,396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30,982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Alt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444,655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124,815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29,656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Alt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835,953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234,652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55,753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3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ACLs Relative to Past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Recreational Landings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28452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257800" y="2514600"/>
            <a:ext cx="533400" cy="91440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3657600"/>
            <a:ext cx="3352800" cy="12192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ACLs Relative to Past </a:t>
            </a:r>
            <a:br>
              <a:rPr lang="en-US" dirty="0"/>
            </a:br>
            <a:r>
              <a:rPr lang="en-US" dirty="0"/>
              <a:t>Recreational Landings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107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Recreational Season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" y="2358347"/>
            <a:ext cx="9448800" cy="274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676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Predicted closure dates (number of open days) for the recreational sector under the different proposed ACL alternatives for 2018. </a:t>
            </a:r>
          </a:p>
        </p:txBody>
      </p:sp>
    </p:spTree>
    <p:extLst>
      <p:ext uri="{BB962C8B-B14F-4D97-AF65-F5344CB8AC3E}">
        <p14:creationId xmlns:p14="http://schemas.microsoft.com/office/powerpoint/2010/main" val="23618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ACLs Relative to Past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Commercial Landings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6120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3429000"/>
            <a:ext cx="3505200" cy="12192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8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ACLs Relative to Past </a:t>
            </a:r>
            <a:br>
              <a:rPr lang="en-US" dirty="0"/>
            </a:br>
            <a:r>
              <a:rPr lang="en-US" dirty="0"/>
              <a:t>Commercial Landings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74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Commercial Season</a:t>
            </a:r>
            <a:endParaRPr lang="en-US" b="1" dirty="0">
              <a:solidFill>
                <a:srgbClr val="1F497D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179556"/>
              </p:ext>
            </p:extLst>
          </p:nvPr>
        </p:nvGraphicFramePr>
        <p:xfrm>
          <a:off x="304801" y="2286000"/>
          <a:ext cx="8610599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1136662"/>
                <a:gridCol w="1530337"/>
                <a:gridCol w="1447800"/>
                <a:gridCol w="1524000"/>
                <a:gridCol w="1447800"/>
                <a:gridCol w="15240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Alternative 1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Alternative 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Alternative 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Alternative 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Alternative 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ACL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69,360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lbs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ww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130,396 lbs ww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124,815 lbs ww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234,652 lbs ww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Predicted Landings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TBD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17-Sep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 Closure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 Closure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 Closure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High Landings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TBD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23-Aug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26-Nov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21-Oct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 Closure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1524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Predicted closure dates for the commercial sector under the different proposed ACL alternatives for 2018. </a:t>
            </a:r>
          </a:p>
        </p:txBody>
      </p:sp>
    </p:spTree>
    <p:extLst>
      <p:ext uri="{BB962C8B-B14F-4D97-AF65-F5344CB8AC3E}">
        <p14:creationId xmlns:p14="http://schemas.microsoft.com/office/powerpoint/2010/main" val="9474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609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Questions?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6170" y="1191475"/>
            <a:ext cx="4443414" cy="571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6419481" y="5033968"/>
            <a:ext cx="2276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David Rainer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4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Background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7170" name="Picture 2" descr="C:\Users\chip.collier\AppData\Local\Microsoft\Windows\Temporary Internet Files\Content.IE5\2MT880S1\14301-illustration-of-a-book-pv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2057400"/>
            <a:ext cx="3320955" cy="322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725">
            <a:off x="1085160" y="2536598"/>
            <a:ext cx="153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Amendment 43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210725">
            <a:off x="927143" y="3716692"/>
            <a:ext cx="153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March 2017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033" y="5303109"/>
            <a:ext cx="216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Actions Included</a:t>
            </a:r>
            <a:endParaRPr lang="en-US" dirty="0"/>
          </a:p>
        </p:txBody>
      </p:sp>
      <p:pic>
        <p:nvPicPr>
          <p:cNvPr id="10" name="Picture 2" descr="C:\Users\chip.collier\AppData\Local\Microsoft\Windows\Temporary Internet Files\Content.IE5\2MT880S1\14301-illustration-of-a-book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85565"/>
            <a:ext cx="2625348" cy="25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hip.collier\AppData\Local\Microsoft\Windows\Temporary Internet Files\Content.IE5\2MT880S1\14301-illustration-of-a-book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01358"/>
            <a:ext cx="2787555" cy="270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210725">
            <a:off x="4819293" y="1795789"/>
            <a:ext cx="117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Amendment 43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 rot="210725">
            <a:off x="4853626" y="4302738"/>
            <a:ext cx="117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Amendment 46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 rot="210725">
            <a:off x="4447533" y="2536597"/>
            <a:ext cx="153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August     2017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0725">
            <a:off x="4447533" y="5349636"/>
            <a:ext cx="153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Coming Soon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Left-Up Arrow 8"/>
          <p:cNvSpPr/>
          <p:nvPr/>
        </p:nvSpPr>
        <p:spPr>
          <a:xfrm rot="8004348">
            <a:off x="2861084" y="2828929"/>
            <a:ext cx="1676400" cy="170458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73755" y="2028403"/>
            <a:ext cx="2270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Action - Revise methods to calculate ACL to enable harvest beginning in 2018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26155" y="4114800"/>
            <a:ext cx="2270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Potentially include previous actions from March 2017 including recreational reporting and best fishing practices.  A longer timeframe is needed for these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Process to Calculate Previous Annual Catch Limits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618357"/>
              </p:ext>
            </p:extLst>
          </p:nvPr>
        </p:nvGraphicFramePr>
        <p:xfrm>
          <a:off x="533400" y="1600202"/>
          <a:ext cx="8153399" cy="4800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8465"/>
                <a:gridCol w="1823992"/>
                <a:gridCol w="1964299"/>
                <a:gridCol w="3136643"/>
              </a:tblGrid>
              <a:tr h="21367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 from AM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(Numbers of Fish)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Landings (Numbers of Fish)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Landings + Dead Discards* (Numbers of Fish)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16,591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80,516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11,767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72,881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205,859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276,729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</a:tr>
              <a:tr h="443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407,025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</a:tr>
              <a:tr h="443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128,000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sz="3000" dirty="0"/>
          </a:p>
          <a:p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73383844"/>
              </p:ext>
            </p:extLst>
          </p:nvPr>
        </p:nvGraphicFramePr>
        <p:xfrm>
          <a:off x="76200" y="1447800"/>
          <a:ext cx="8991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524000" y="2297374"/>
            <a:ext cx="4495800" cy="9030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77000" y="2075029"/>
            <a:ext cx="2133600" cy="134771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670787">
            <a:off x="2133222" y="224400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Declining trend in abundance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692651">
            <a:off x="5885569" y="2233123"/>
            <a:ext cx="308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trend in abundance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   Chevron Trap Index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22" y="304800"/>
            <a:ext cx="2237422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01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84844" cy="43434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581400" y="2819400"/>
            <a:ext cx="28194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04621" y="2057400"/>
            <a:ext cx="1953579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9100" y="2971800"/>
            <a:ext cx="217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Years used to determine overfishing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Chevron Trap Index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77000" y="1600200"/>
            <a:ext cx="0" cy="3581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9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What Would Amendment 43 Do?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Revise the process to calculate the annual catch limits.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Potentially enable mini-seasons for red snapper with recreational start date on second Friday in July and commercial start date on second Monday in July.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Recreational bag limit - 1-fish per person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Commercial trip limit - 75 pounds gutted weight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minimum size limit.  </a:t>
            </a:r>
          </a:p>
        </p:txBody>
      </p:sp>
    </p:spTree>
    <p:extLst>
      <p:ext uri="{BB962C8B-B14F-4D97-AF65-F5344CB8AC3E}">
        <p14:creationId xmlns:p14="http://schemas.microsoft.com/office/powerpoint/2010/main" val="8326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Calculating ACL Alternatives</a:t>
            </a:r>
            <a:endParaRPr lang="en-US" b="1" dirty="0">
              <a:solidFill>
                <a:srgbClr val="1F497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029018"/>
              </p:ext>
            </p:extLst>
          </p:nvPr>
        </p:nvGraphicFramePr>
        <p:xfrm>
          <a:off x="2209800" y="1371600"/>
          <a:ext cx="4038600" cy="1967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442"/>
                <a:gridCol w="3074158"/>
              </a:tblGrid>
              <a:tr h="8704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Landings (Numbers of Fish)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16,591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11,767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91846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Alternative 2 =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801070"/>
            <a:ext cx="2057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average </a:t>
            </a:r>
            <a:r>
              <a:rPr lang="en-US" sz="2000" dirty="0" smtClean="0"/>
              <a:t>landings 2012-2014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2336841">
            <a:off x="3051372" y="2825671"/>
            <a:ext cx="571500" cy="1027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/>
          <p:cNvSpPr/>
          <p:nvPr/>
        </p:nvSpPr>
        <p:spPr>
          <a:xfrm>
            <a:off x="3882256" y="2286000"/>
            <a:ext cx="344569" cy="1053345"/>
          </a:xfrm>
          <a:prstGeom prst="leftBracket">
            <a:avLst>
              <a:gd name="adj" fmla="val 24177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Calculating ACL Alternatives</a:t>
            </a:r>
            <a:endParaRPr lang="en-US" b="1" dirty="0">
              <a:solidFill>
                <a:srgbClr val="1F497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799991"/>
              </p:ext>
            </p:extLst>
          </p:nvPr>
        </p:nvGraphicFramePr>
        <p:xfrm>
          <a:off x="2209800" y="1371600"/>
          <a:ext cx="4038600" cy="1967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442"/>
                <a:gridCol w="3074158"/>
              </a:tblGrid>
              <a:tr h="8704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Landings (Numbers of Fish)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16,591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11,767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91846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Alternative 2 =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801070"/>
            <a:ext cx="2057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average </a:t>
            </a:r>
            <a:r>
              <a:rPr lang="en-US" sz="2000" dirty="0" smtClean="0"/>
              <a:t>landings 2012-2014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5416392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Alternative 3 =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5298996"/>
            <a:ext cx="1595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1.88 x Alternative 2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474225" y="455835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Adjustment factor based on changes in scientific survey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2336841">
            <a:off x="3051372" y="2825671"/>
            <a:ext cx="571500" cy="1027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914400" y="4367841"/>
            <a:ext cx="1047750" cy="1027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66800" y="4572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 1.88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Left Bracket 23"/>
          <p:cNvSpPr/>
          <p:nvPr/>
        </p:nvSpPr>
        <p:spPr>
          <a:xfrm>
            <a:off x="3882256" y="2286000"/>
            <a:ext cx="344569" cy="1053345"/>
          </a:xfrm>
          <a:prstGeom prst="leftBracket">
            <a:avLst>
              <a:gd name="adj" fmla="val 24177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Calculating ACL Alternatives</a:t>
            </a:r>
            <a:endParaRPr lang="en-US" b="1" dirty="0">
              <a:solidFill>
                <a:srgbClr val="1F497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478715"/>
              </p:ext>
            </p:extLst>
          </p:nvPr>
        </p:nvGraphicFramePr>
        <p:xfrm>
          <a:off x="2209800" y="1371600"/>
          <a:ext cx="4038600" cy="1967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442"/>
                <a:gridCol w="3074158"/>
              </a:tblGrid>
              <a:tr h="8704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Landings (Numbers of Fish)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16,591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11,767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91846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Alternative 2 =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801070"/>
            <a:ext cx="2057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average </a:t>
            </a:r>
            <a:r>
              <a:rPr lang="en-US" sz="2000" dirty="0" smtClean="0"/>
              <a:t>landings 2012-2014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386716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Alternative 4 =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3749764"/>
            <a:ext cx="2286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maximum landings 2012-2014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5416392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Alternative 3 =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5298996"/>
            <a:ext cx="1595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1.88 x Alternative 2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474225" y="455835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Adjustment factor based on changes in scientific survey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2336841">
            <a:off x="3051372" y="2825671"/>
            <a:ext cx="571500" cy="1027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914400" y="4367841"/>
            <a:ext cx="1047750" cy="1027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66800" y="4572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 1.88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2700" y="450345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 1.88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Bent-Up Arrow 22"/>
          <p:cNvSpPr/>
          <p:nvPr/>
        </p:nvSpPr>
        <p:spPr>
          <a:xfrm rot="10800000" flipH="1">
            <a:off x="5613210" y="2971800"/>
            <a:ext cx="1325539" cy="829270"/>
          </a:xfrm>
          <a:prstGeom prst="bentUpArrow">
            <a:avLst>
              <a:gd name="adj1" fmla="val 3785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/>
          <p:cNvSpPr/>
          <p:nvPr/>
        </p:nvSpPr>
        <p:spPr>
          <a:xfrm>
            <a:off x="3882256" y="2286000"/>
            <a:ext cx="344569" cy="1053345"/>
          </a:xfrm>
          <a:prstGeom prst="leftBracket">
            <a:avLst>
              <a:gd name="adj" fmla="val 24177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571</Words>
  <Application>Microsoft Office PowerPoint</Application>
  <PresentationFormat>On-screen Show (4:3)</PresentationFormat>
  <Paragraphs>208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Amendment 43  to the Fishery Management Plan for the Snapper Grouper Fishery of the South Atlantic Region  Revise Annual Catch Limits for Red Snapper</vt:lpstr>
      <vt:lpstr>Background</vt:lpstr>
      <vt:lpstr>Process to Calculate Previous Annual Catch Limits</vt:lpstr>
      <vt:lpstr>           Chevron Trap Index</vt:lpstr>
      <vt:lpstr>Chevron Trap Index</vt:lpstr>
      <vt:lpstr>What Would Amendment 43 Do?</vt:lpstr>
      <vt:lpstr>Calculating ACL Alternatives</vt:lpstr>
      <vt:lpstr>Calculating ACL Alternatives</vt:lpstr>
      <vt:lpstr>Calculating ACL Alternatives</vt:lpstr>
      <vt:lpstr>Calculating ACL Alternatives</vt:lpstr>
      <vt:lpstr>Action 1.  Revise the Process to Determine the Annual Catch Limit for Red Snapper</vt:lpstr>
      <vt:lpstr>ACLs Relative to Past  Recreational Landings</vt:lpstr>
      <vt:lpstr>ACLs Relative to Past  Recreational Landings</vt:lpstr>
      <vt:lpstr>Recreational Season</vt:lpstr>
      <vt:lpstr>ACLs Relative to Past  Commercial Landings</vt:lpstr>
      <vt:lpstr>ACLs Relative to Past  Commercial Landings</vt:lpstr>
      <vt:lpstr>Commercial Season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Vonharten</dc:creator>
  <cp:lastModifiedBy>Chip Collier</cp:lastModifiedBy>
  <cp:revision>135</cp:revision>
  <dcterms:created xsi:type="dcterms:W3CDTF">2012-10-18T15:24:16Z</dcterms:created>
  <dcterms:modified xsi:type="dcterms:W3CDTF">2017-09-19T20:17:57Z</dcterms:modified>
</cp:coreProperties>
</file>