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257" r:id="rId3"/>
    <p:sldId id="268" r:id="rId4"/>
    <p:sldId id="258" r:id="rId5"/>
    <p:sldId id="271" r:id="rId6"/>
    <p:sldId id="296" r:id="rId7"/>
    <p:sldId id="300" r:id="rId8"/>
    <p:sldId id="298" r:id="rId9"/>
    <p:sldId id="272" r:id="rId10"/>
    <p:sldId id="273" r:id="rId11"/>
    <p:sldId id="297" r:id="rId12"/>
    <p:sldId id="274" r:id="rId13"/>
    <p:sldId id="275" r:id="rId14"/>
    <p:sldId id="279" r:id="rId15"/>
    <p:sldId id="294" r:id="rId16"/>
    <p:sldId id="282" r:id="rId17"/>
    <p:sldId id="270" r:id="rId18"/>
    <p:sldId id="295" r:id="rId19"/>
    <p:sldId id="292" r:id="rId20"/>
    <p:sldId id="280" r:id="rId21"/>
    <p:sldId id="278" r:id="rId22"/>
    <p:sldId id="281" r:id="rId23"/>
    <p:sldId id="299" r:id="rId24"/>
    <p:sldId id="290" r:id="rId25"/>
    <p:sldId id="285" r:id="rId26"/>
    <p:sldId id="286" r:id="rId27"/>
    <p:sldId id="283" r:id="rId28"/>
    <p:sldId id="287" r:id="rId29"/>
    <p:sldId id="288" r:id="rId30"/>
    <p:sldId id="293"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regg.Waugh" initials="" lastIdx="1" clrIdx="0"/>
  <p:cmAuthor id="1" name="Myra Brouwer" initials="MB"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27" autoAdjust="0"/>
    <p:restoredTop sz="86397" autoAdjust="0"/>
  </p:normalViewPr>
  <p:slideViewPr>
    <p:cSldViewPr snapToGrid="0" snapToObjects="1">
      <p:cViewPr varScale="1">
        <p:scale>
          <a:sx n="75" d="100"/>
          <a:sy n="75" d="100"/>
        </p:scale>
        <p:origin x="352" y="168"/>
      </p:cViewPr>
      <p:guideLst>
        <p:guide orient="horz" pos="2160"/>
        <p:guide pos="3840"/>
      </p:guideLst>
    </p:cSldViewPr>
  </p:slideViewPr>
  <p:outlineViewPr>
    <p:cViewPr>
      <p:scale>
        <a:sx n="33" d="100"/>
        <a:sy n="33" d="100"/>
      </p:scale>
      <p:origin x="0" y="-9544"/>
    </p:cViewPr>
  </p:outlineViewPr>
  <p:notesTextViewPr>
    <p:cViewPr>
      <p:scale>
        <a:sx n="1" d="1"/>
        <a:sy n="1" d="1"/>
      </p:scale>
      <p:origin x="0" y="-136"/>
    </p:cViewPr>
  </p:notesTextViewPr>
  <p:sorterViewPr>
    <p:cViewPr>
      <p:scale>
        <a:sx n="66" d="100"/>
        <a:sy n="66" d="100"/>
      </p:scale>
      <p:origin x="0" y="0"/>
    </p:cViewPr>
  </p:sorterViewPr>
  <p:notesViewPr>
    <p:cSldViewPr snapToGrid="0" snapToObjects="1">
      <p:cViewPr varScale="1">
        <p:scale>
          <a:sx n="70" d="100"/>
          <a:sy n="70" d="100"/>
        </p:scale>
        <p:origin x="3624" y="192"/>
      </p:cViewPr>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commentAuthors" Target="commentAuthors.xml"/><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3FD972-6D38-AD47-B39F-B7F614534EC5}" type="datetimeFigureOut">
              <a:rPr lang="en-US" smtClean="0"/>
              <a:t>9/20/17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054A31-F50F-4842-867E-49E18267231D}" type="slidenum">
              <a:rPr lang="en-US" smtClean="0"/>
              <a:t>‹#›</a:t>
            </a:fld>
            <a:endParaRPr lang="en-US"/>
          </a:p>
        </p:txBody>
      </p:sp>
    </p:spTree>
    <p:extLst>
      <p:ext uri="{BB962C8B-B14F-4D97-AF65-F5344CB8AC3E}">
        <p14:creationId xmlns:p14="http://schemas.microsoft.com/office/powerpoint/2010/main" val="531010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the most part, these staff overviews will not be provided to the Council</a:t>
            </a:r>
            <a:r>
              <a:rPr lang="en-US" baseline="0" dirty="0" smtClean="0"/>
              <a:t> because t</a:t>
            </a:r>
            <a:r>
              <a:rPr lang="en-US" dirty="0" smtClean="0"/>
              <a:t>he information is </a:t>
            </a:r>
            <a:r>
              <a:rPr lang="en-US" baseline="0" dirty="0" smtClean="0"/>
              <a:t>included in the Overview and Decision Document.  This allows staff the opportunity to brief the committee at the beginning of the committee meeting.  In some instances, when new material is included, copies will be provided to the committee/Council and posted to the Council’s website.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1</a:t>
            </a:fld>
            <a:endParaRPr lang="en-US"/>
          </a:p>
        </p:txBody>
      </p:sp>
    </p:spTree>
    <p:extLst>
      <p:ext uri="{BB962C8B-B14F-4D97-AF65-F5344CB8AC3E}">
        <p14:creationId xmlns:p14="http://schemas.microsoft.com/office/powerpoint/2010/main" val="34724543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en-US" dirty="0" smtClean="0"/>
              <a:t>Staff/IPT would develop details of AMs </a:t>
            </a:r>
          </a:p>
          <a:p>
            <a:pPr marL="171450" indent="-171450">
              <a:buFont typeface="Arial" charset="0"/>
              <a:buChar char="•"/>
            </a:pPr>
            <a:r>
              <a:rPr lang="en-US" baseline="0" dirty="0" smtClean="0"/>
              <a:t>The SEFSC is examining a format to provide annual “rumble strip” status of stocks for use in a SAFE report.  </a:t>
            </a:r>
          </a:p>
          <a:p>
            <a:pPr marL="171450" indent="-171450">
              <a:buFont typeface="Arial" charset="0"/>
              <a:buChar char="•"/>
            </a:pPr>
            <a:r>
              <a:rPr lang="en-US" baseline="0" dirty="0" smtClean="0"/>
              <a:t>The information from the Staff/IPT monitoring work and the SAFE report would be reviewed by the SSC and the Council would determine what actions to take if the catch needs to be reduced or allowed to increase.  </a:t>
            </a:r>
          </a:p>
          <a:p>
            <a:pPr marL="171450" indent="-171450">
              <a:buFont typeface="Arial" charset="0"/>
              <a:buChar char="•"/>
            </a:pPr>
            <a:r>
              <a:rPr lang="en-US" baseline="0" dirty="0" smtClean="0"/>
              <a:t>Better reporting is needed to understand what is actually being caught and discarded.  For-hire electronic logbook reporting will help as will the pilot work on a private recreational permit/reporting app.</a:t>
            </a:r>
          </a:p>
          <a:p>
            <a:pPr marL="171450" indent="-171450">
              <a:buFont typeface="Arial" charset="0"/>
              <a:buChar char="•"/>
            </a:pPr>
            <a:r>
              <a:rPr lang="en-US" baseline="0" dirty="0" smtClean="0"/>
              <a:t>Season should be short and structured around MRIP waves (even number of months)</a:t>
            </a:r>
          </a:p>
          <a:p>
            <a:pPr marL="171450" indent="-171450">
              <a:buFont typeface="Arial" charset="0"/>
              <a:buChar char="•"/>
            </a:pPr>
            <a:r>
              <a:rPr lang="en-US" baseline="0" dirty="0" smtClean="0"/>
              <a:t>Total ACL for group is low.  ACLs are exceeded frequently under current regulations.</a:t>
            </a:r>
          </a:p>
          <a:p>
            <a:pPr marL="171450" indent="-171450">
              <a:buFont typeface="Arial" charset="0"/>
              <a:buChar char="•"/>
            </a:pPr>
            <a:r>
              <a:rPr lang="en-US" baseline="0" dirty="0" smtClean="0"/>
              <a:t>Discard mortality is high for this group of species so need low bag limit and encourage retention of first fish caught, then stop fishing for deep-water species (similar to salmon management)</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10</a:t>
            </a:fld>
            <a:endParaRPr lang="en-US"/>
          </a:p>
        </p:txBody>
      </p:sp>
    </p:spTree>
    <p:extLst>
      <p:ext uri="{BB962C8B-B14F-4D97-AF65-F5344CB8AC3E}">
        <p14:creationId xmlns:p14="http://schemas.microsoft.com/office/powerpoint/2010/main" val="15306102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Size limits for queen snapper, silk snapper and </a:t>
            </a:r>
            <a:r>
              <a:rPr lang="en-US" dirty="0" err="1" smtClean="0"/>
              <a:t>blackfin</a:t>
            </a:r>
            <a:r>
              <a:rPr lang="en-US" dirty="0" smtClean="0"/>
              <a:t> snapper would be removed</a:t>
            </a:r>
            <a:r>
              <a:rPr lang="en-US" baseline="0" dirty="0" smtClean="0"/>
              <a:t> and alternatives for gear restrictions</a:t>
            </a:r>
            <a:endParaRPr lang="en-US" dirty="0" smtClean="0"/>
          </a:p>
        </p:txBody>
      </p:sp>
      <p:sp>
        <p:nvSpPr>
          <p:cNvPr id="4" name="Slide Number Placeholder 3"/>
          <p:cNvSpPr>
            <a:spLocks noGrp="1"/>
          </p:cNvSpPr>
          <p:nvPr>
            <p:ph type="sldNum" sz="quarter" idx="10"/>
          </p:nvPr>
        </p:nvSpPr>
        <p:spPr/>
        <p:txBody>
          <a:bodyPr/>
          <a:lstStyle/>
          <a:p>
            <a:fld id="{BA054A31-F50F-4842-867E-49E18267231D}" type="slidenum">
              <a:rPr lang="en-US" smtClean="0"/>
              <a:t>11</a:t>
            </a:fld>
            <a:endParaRPr lang="en-US"/>
          </a:p>
        </p:txBody>
      </p:sp>
    </p:spTree>
    <p:extLst>
      <p:ext uri="{BB962C8B-B14F-4D97-AF65-F5344CB8AC3E}">
        <p14:creationId xmlns:p14="http://schemas.microsoft.com/office/powerpoint/2010/main" val="18964364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Alternative Action 3 addresses Current Actions 2 &amp; 4</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Total ACL for group is sizeable</a:t>
            </a:r>
            <a:r>
              <a:rPr lang="en-US" baseline="0" dirty="0" smtClean="0"/>
              <a:t> so season can be longer but still need low bag limits </a:t>
            </a:r>
            <a:r>
              <a:rPr lang="en-US" baseline="0" dirty="0" err="1" smtClean="0"/>
              <a:t>bc</a:t>
            </a:r>
            <a:r>
              <a:rPr lang="en-US" baseline="0" dirty="0" smtClean="0"/>
              <a:t> species like red and black grouper require conservative management</a:t>
            </a:r>
            <a:endParaRPr lang="en-US" dirty="0" smtClean="0"/>
          </a:p>
          <a:p>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12</a:t>
            </a:fld>
            <a:endParaRPr lang="en-US"/>
          </a:p>
        </p:txBody>
      </p:sp>
    </p:spTree>
    <p:extLst>
      <p:ext uri="{BB962C8B-B14F-4D97-AF65-F5344CB8AC3E}">
        <p14:creationId xmlns:p14="http://schemas.microsoft.com/office/powerpoint/2010/main" val="26990897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Alternative Action 4 addresses Current Actions 2, 6, &amp; 7</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Higher total</a:t>
            </a:r>
            <a:r>
              <a:rPr lang="en-US" baseline="0" dirty="0" smtClean="0"/>
              <a:t> ACL so could look at year-round season and higher aggregate bag limit. Also discard mortality is lower that other groups.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Some species (overfished species) would need more conservative management.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BA054A31-F50F-4842-867E-49E18267231D}" type="slidenum">
              <a:rPr lang="en-US" smtClean="0"/>
              <a:t>13</a:t>
            </a:fld>
            <a:endParaRPr lang="en-US"/>
          </a:p>
        </p:txBody>
      </p:sp>
    </p:spTree>
    <p:extLst>
      <p:ext uri="{BB962C8B-B14F-4D97-AF65-F5344CB8AC3E}">
        <p14:creationId xmlns:p14="http://schemas.microsoft.com/office/powerpoint/2010/main" val="9819027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level of harvest is possible under existing commercial and recreational fishing regulations?  Using average weights from observed</a:t>
            </a:r>
            <a:r>
              <a:rPr lang="en-US" baseline="0" dirty="0" smtClean="0"/>
              <a:t> 2015 data (MRIP), an angler can harvest 126 pounds of snapper grouper species recreationally.  This shows that bag limits are too liberal for the available ACLs and set seasons (no in-season closures).</a:t>
            </a:r>
            <a:endParaRPr lang="en-US" dirty="0" smtClean="0"/>
          </a:p>
          <a:p>
            <a:endParaRPr lang="en-US"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BA054A31-F50F-4842-867E-49E18267231D}" type="slidenum">
              <a:rPr lang="en-US" smtClean="0"/>
              <a:t>14</a:t>
            </a:fld>
            <a:endParaRPr lang="en-US"/>
          </a:p>
        </p:txBody>
      </p:sp>
    </p:spTree>
    <p:extLst>
      <p:ext uri="{BB962C8B-B14F-4D97-AF65-F5344CB8AC3E}">
        <p14:creationId xmlns:p14="http://schemas.microsoft.com/office/powerpoint/2010/main" val="7349421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Action 5 – </a:t>
            </a:r>
            <a:r>
              <a:rPr lang="en-US" dirty="0" err="1" smtClean="0"/>
              <a:t>Powerheads</a:t>
            </a:r>
            <a:r>
              <a:rPr lang="en-US" dirty="0" smtClean="0"/>
              <a:t>.  This would simplify</a:t>
            </a:r>
            <a:r>
              <a:rPr lang="en-US" baseline="0" dirty="0" smtClean="0"/>
              <a:t> regulations.</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BA054A31-F50F-4842-867E-49E18267231D}" type="slidenum">
              <a:rPr lang="en-US" smtClean="0"/>
              <a:t>15</a:t>
            </a:fld>
            <a:endParaRPr lang="en-US"/>
          </a:p>
        </p:txBody>
      </p:sp>
    </p:spTree>
    <p:extLst>
      <p:ext uri="{BB962C8B-B14F-4D97-AF65-F5344CB8AC3E}">
        <p14:creationId xmlns:p14="http://schemas.microsoft.com/office/powerpoint/2010/main" val="7349421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The Alternative Approach </a:t>
            </a:r>
            <a:r>
              <a:rPr lang="en-US" dirty="0" smtClean="0"/>
              <a:t>presents regulations in a way that tracks how fishermen fish.  Presents</a:t>
            </a:r>
            <a:r>
              <a:rPr lang="en-US" baseline="0" dirty="0" smtClean="0"/>
              <a:t> a </a:t>
            </a:r>
            <a:r>
              <a:rPr lang="en-US" b="1" baseline="0" dirty="0" smtClean="0"/>
              <a:t>Vision for how the Recreational Snapper Grouper Fishery </a:t>
            </a:r>
            <a:r>
              <a:rPr lang="en-US" baseline="0" dirty="0" smtClean="0"/>
              <a:t>is to be managed. </a:t>
            </a:r>
            <a:endParaRPr lang="en-US" dirty="0" smtClean="0"/>
          </a:p>
        </p:txBody>
      </p:sp>
      <p:sp>
        <p:nvSpPr>
          <p:cNvPr id="4" name="Slide Number Placeholder 3"/>
          <p:cNvSpPr>
            <a:spLocks noGrp="1"/>
          </p:cNvSpPr>
          <p:nvPr>
            <p:ph type="sldNum" sz="quarter" idx="10"/>
          </p:nvPr>
        </p:nvSpPr>
        <p:spPr/>
        <p:txBody>
          <a:bodyPr/>
          <a:lstStyle/>
          <a:p>
            <a:fld id="{BA054A31-F50F-4842-867E-49E18267231D}" type="slidenum">
              <a:rPr lang="en-US" smtClean="0"/>
              <a:t>16</a:t>
            </a:fld>
            <a:endParaRPr lang="en-US"/>
          </a:p>
        </p:txBody>
      </p:sp>
    </p:spTree>
    <p:extLst>
      <p:ext uri="{BB962C8B-B14F-4D97-AF65-F5344CB8AC3E}">
        <p14:creationId xmlns:p14="http://schemas.microsoft.com/office/powerpoint/2010/main" val="18760385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Alternative Approach would add</a:t>
            </a:r>
            <a:r>
              <a:rPr lang="en-US" baseline="0" dirty="0" smtClean="0"/>
              <a:t> one Council meeting to the process.  Committee/Council to decide whether the additional clarity is worth the additional time and provide guidance on which approach to discuss today.</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17</a:t>
            </a:fld>
            <a:endParaRPr lang="en-US"/>
          </a:p>
        </p:txBody>
      </p:sp>
    </p:spTree>
    <p:extLst>
      <p:ext uri="{BB962C8B-B14F-4D97-AF65-F5344CB8AC3E}">
        <p14:creationId xmlns:p14="http://schemas.microsoft.com/office/powerpoint/2010/main" val="20585671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18</a:t>
            </a:fld>
            <a:endParaRPr lang="en-US"/>
          </a:p>
        </p:txBody>
      </p:sp>
    </p:spTree>
    <p:extLst>
      <p:ext uri="{BB962C8B-B14F-4D97-AF65-F5344CB8AC3E}">
        <p14:creationId xmlns:p14="http://schemas.microsoft.com/office/powerpoint/2010/main" val="10500686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054A31-F50F-4842-867E-49E18267231D}" type="slidenum">
              <a:rPr lang="en-US" smtClean="0"/>
              <a:t>19</a:t>
            </a:fld>
            <a:endParaRPr lang="en-US"/>
          </a:p>
        </p:txBody>
      </p:sp>
    </p:spTree>
    <p:extLst>
      <p:ext uri="{BB962C8B-B14F-4D97-AF65-F5344CB8AC3E}">
        <p14:creationId xmlns:p14="http://schemas.microsoft.com/office/powerpoint/2010/main" val="162854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Review what was done at the last meeting.  Just to remind</a:t>
            </a:r>
            <a:r>
              <a:rPr lang="en-US" baseline="0" dirty="0" smtClean="0"/>
              <a:t> everyone of what was done.</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2</a:t>
            </a:fld>
            <a:endParaRPr lang="en-US"/>
          </a:p>
        </p:txBody>
      </p:sp>
    </p:spTree>
    <p:extLst>
      <p:ext uri="{BB962C8B-B14F-4D97-AF65-F5344CB8AC3E}">
        <p14:creationId xmlns:p14="http://schemas.microsoft.com/office/powerpoint/2010/main" val="1243475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smtClean="0"/>
              <a:t>SO</a:t>
            </a:r>
            <a:r>
              <a:rPr lang="en-US" b="1" baseline="0" smtClean="0"/>
              <a:t> WHY A 4 OR 2 MONTH SEASON AND WHY A 1 OR 2 FISH BAG LIMIT:  </a:t>
            </a:r>
            <a:r>
              <a:rPr lang="en-US" smtClean="0"/>
              <a:t>The available yield for the Deep-Water Species group is 146,615 pounds (whole and gutted weight mixed) plus an additional 7,838 snowy grouper and golden tilefish (these 2 species are</a:t>
            </a:r>
            <a:r>
              <a:rPr lang="en-US" baseline="0" smtClean="0"/>
              <a:t> specified in numbers of fish)</a:t>
            </a:r>
            <a:r>
              <a:rPr lang="en-US" smtClean="0"/>
              <a:t>.  Given this low level of available yield, a short season and low bag limit are necessary to limit the expected catch to these</a:t>
            </a:r>
            <a:r>
              <a:rPr lang="en-US" baseline="0" smtClean="0"/>
              <a:t> yield levels.  These resources simply cannot sustain a longer season or higher bag limits.  If the Council’s intent is to have a fixed season, with no in-season closure, then a short season and low bag limit combination is required.  A four month season would equate to 2 MRIP waves and a two month season would equate to 1 MRIP wave.  No action and these two alternatives provides 3 alternatives for NEPA analysis.  While it may appear that a three month or 1 month season are reasonable alternatives, MRIP cannot provide data at that time scale so they are not viable options.</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20</a:t>
            </a:fld>
            <a:endParaRPr lang="en-US"/>
          </a:p>
        </p:txBody>
      </p:sp>
    </p:spTree>
    <p:extLst>
      <p:ext uri="{BB962C8B-B14F-4D97-AF65-F5344CB8AC3E}">
        <p14:creationId xmlns:p14="http://schemas.microsoft.com/office/powerpoint/2010/main" val="7228935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SO</a:t>
            </a:r>
            <a:r>
              <a:rPr lang="en-US" b="1" baseline="0" dirty="0" smtClean="0"/>
              <a:t> WHY A SEASON AND WHY A 1 OR 2 FISH BAG LIIMT:  </a:t>
            </a:r>
            <a:r>
              <a:rPr lang="en-US" dirty="0" smtClean="0"/>
              <a:t>The available yield for the Shallow-Water Species group is 1,099,469 pounds (whole and gutted weight mixed).  Given this moderate level of available yield, a short season and low bag limit are necessary to limit the expected catch to these</a:t>
            </a:r>
            <a:r>
              <a:rPr lang="en-US" baseline="0" dirty="0" smtClean="0"/>
              <a:t> yield levels.  These resources simply cannot sustain a year-round fishery or higher bag limits.  In addition, we have a spawning season closure in place that provides additional biological protection.  If the Council’s intent is to have a fixed season, with no in-season closure, then a reasonable season and low bag limit combination is required.  Alternatives for seasons should equate to MRIP waves so they are viable options.</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21</a:t>
            </a:fld>
            <a:endParaRPr lang="en-US"/>
          </a:p>
        </p:txBody>
      </p:sp>
    </p:spTree>
    <p:extLst>
      <p:ext uri="{BB962C8B-B14F-4D97-AF65-F5344CB8AC3E}">
        <p14:creationId xmlns:p14="http://schemas.microsoft.com/office/powerpoint/2010/main" val="20601631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SO</a:t>
            </a:r>
            <a:r>
              <a:rPr lang="en-US" b="1" baseline="0" dirty="0" smtClean="0"/>
              <a:t> WHY IS A YEAR-ROUND SEASON POSSIBLE FOR MOST/ALL SPECIES, AND MORE LIBERAL BAG LIIMITS POSSIBLE:  </a:t>
            </a:r>
            <a:r>
              <a:rPr lang="en-US" dirty="0" smtClean="0"/>
              <a:t>The available yield for the Other</a:t>
            </a:r>
            <a:r>
              <a:rPr lang="en-US" baseline="0" dirty="0" smtClean="0"/>
              <a:t> </a:t>
            </a:r>
            <a:r>
              <a:rPr lang="en-US" dirty="0" smtClean="0"/>
              <a:t>Shallow-Water Species group is 7,408,186 pounds whole weight and</a:t>
            </a:r>
            <a:r>
              <a:rPr lang="en-US" baseline="0" dirty="0" smtClean="0"/>
              <a:t> 16,677 hogfish</a:t>
            </a:r>
            <a:r>
              <a:rPr lang="en-US" dirty="0" smtClean="0"/>
              <a:t>.  Given this high level of available yield, a year-round season may be possible for most/all</a:t>
            </a:r>
            <a:r>
              <a:rPr lang="en-US" baseline="0" dirty="0" smtClean="0"/>
              <a:t> species and more liberal</a:t>
            </a:r>
            <a:r>
              <a:rPr lang="en-US" dirty="0" smtClean="0"/>
              <a:t> bag limits are also possible</a:t>
            </a:r>
            <a:r>
              <a:rPr lang="en-US"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r>
              <a:rPr lang="en-US" dirty="0" smtClean="0"/>
              <a:t>Jacks: </a:t>
            </a:r>
            <a:r>
              <a:rPr lang="en-US" dirty="0" err="1" smtClean="0"/>
              <a:t>almaco</a:t>
            </a:r>
            <a:r>
              <a:rPr lang="en-US" dirty="0" smtClean="0"/>
              <a:t>, banded rudderfish, lesser AJ</a:t>
            </a:r>
          </a:p>
          <a:p>
            <a:r>
              <a:rPr lang="en-US" dirty="0" smtClean="0"/>
              <a:t>Snappers: lane, gray, </a:t>
            </a:r>
            <a:r>
              <a:rPr lang="en-US" dirty="0" err="1" smtClean="0"/>
              <a:t>cubera</a:t>
            </a:r>
            <a:endParaRPr lang="en-US" dirty="0" smtClean="0"/>
          </a:p>
          <a:p>
            <a:r>
              <a:rPr lang="en-US" dirty="0" smtClean="0"/>
              <a:t>Grunts: white,</a:t>
            </a:r>
            <a:r>
              <a:rPr lang="en-US" baseline="0" dirty="0" smtClean="0"/>
              <a:t> sailor’s choice, tomtate. Margate</a:t>
            </a:r>
          </a:p>
          <a:p>
            <a:r>
              <a:rPr lang="en-US" baseline="0" dirty="0" smtClean="0"/>
              <a:t>Porgies: </a:t>
            </a:r>
            <a:r>
              <a:rPr lang="en-US" baseline="0" dirty="0" err="1" smtClean="0"/>
              <a:t>jolthead</a:t>
            </a:r>
            <a:r>
              <a:rPr lang="en-US" baseline="0" dirty="0" smtClean="0"/>
              <a:t>, knobbed, </a:t>
            </a:r>
            <a:r>
              <a:rPr lang="en-US" baseline="0" dirty="0" err="1" smtClean="0"/>
              <a:t>saucereye</a:t>
            </a:r>
            <a:r>
              <a:rPr lang="en-US" baseline="0" dirty="0" smtClean="0"/>
              <a:t>, scup, </a:t>
            </a:r>
            <a:r>
              <a:rPr lang="en-US" baseline="0" dirty="0" err="1" smtClean="0"/>
              <a:t>whitebone</a:t>
            </a:r>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22</a:t>
            </a:fld>
            <a:endParaRPr lang="en-US"/>
          </a:p>
        </p:txBody>
      </p:sp>
    </p:spTree>
    <p:extLst>
      <p:ext uri="{BB962C8B-B14F-4D97-AF65-F5344CB8AC3E}">
        <p14:creationId xmlns:p14="http://schemas.microsoft.com/office/powerpoint/2010/main" val="13303065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054A31-F50F-4842-867E-49E18267231D}" type="slidenum">
              <a:rPr lang="en-US" smtClean="0"/>
              <a:t>23</a:t>
            </a:fld>
            <a:endParaRPr lang="en-US"/>
          </a:p>
        </p:txBody>
      </p:sp>
    </p:spTree>
    <p:extLst>
      <p:ext uri="{BB962C8B-B14F-4D97-AF65-F5344CB8AC3E}">
        <p14:creationId xmlns:p14="http://schemas.microsoft.com/office/powerpoint/2010/main" val="12020875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includes shore mode, private, and charter.</a:t>
            </a:r>
            <a:r>
              <a:rPr lang="en-US" baseline="0" dirty="0" smtClean="0"/>
              <a:t> Data do not include </a:t>
            </a:r>
            <a:r>
              <a:rPr lang="en-US" baseline="0" dirty="0" err="1" smtClean="0"/>
              <a:t>headboat</a:t>
            </a:r>
            <a:r>
              <a:rPr lang="en-US" baseline="0" dirty="0" smtClean="0"/>
              <a:t>.</a:t>
            </a:r>
            <a:endParaRPr lang="en-US" dirty="0" smtClean="0"/>
          </a:p>
        </p:txBody>
      </p:sp>
      <p:sp>
        <p:nvSpPr>
          <p:cNvPr id="4" name="Slide Number Placeholder 3"/>
          <p:cNvSpPr>
            <a:spLocks noGrp="1"/>
          </p:cNvSpPr>
          <p:nvPr>
            <p:ph type="sldNum" sz="quarter" idx="10"/>
          </p:nvPr>
        </p:nvSpPr>
        <p:spPr/>
        <p:txBody>
          <a:bodyPr/>
          <a:lstStyle/>
          <a:p>
            <a:fld id="{BA054A31-F50F-4842-867E-49E18267231D}" type="slidenum">
              <a:rPr lang="en-US" smtClean="0"/>
              <a:t>24</a:t>
            </a:fld>
            <a:endParaRPr lang="en-US"/>
          </a:p>
        </p:txBody>
      </p:sp>
    </p:spTree>
    <p:extLst>
      <p:ext uri="{BB962C8B-B14F-4D97-AF65-F5344CB8AC3E}">
        <p14:creationId xmlns:p14="http://schemas.microsoft.com/office/powerpoint/2010/main" val="27825685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25</a:t>
            </a:fld>
            <a:endParaRPr lang="en-US"/>
          </a:p>
        </p:txBody>
      </p:sp>
    </p:spTree>
    <p:extLst>
      <p:ext uri="{BB962C8B-B14F-4D97-AF65-F5344CB8AC3E}">
        <p14:creationId xmlns:p14="http://schemas.microsoft.com/office/powerpoint/2010/main" val="6275343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26</a:t>
            </a:fld>
            <a:endParaRPr lang="en-US"/>
          </a:p>
        </p:txBody>
      </p:sp>
    </p:spTree>
    <p:extLst>
      <p:ext uri="{BB962C8B-B14F-4D97-AF65-F5344CB8AC3E}">
        <p14:creationId xmlns:p14="http://schemas.microsoft.com/office/powerpoint/2010/main" val="18831143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054A31-F50F-4842-867E-49E18267231D}" type="slidenum">
              <a:rPr lang="en-US" smtClean="0"/>
              <a:t>27</a:t>
            </a:fld>
            <a:endParaRPr lang="en-US"/>
          </a:p>
        </p:txBody>
      </p:sp>
    </p:spTree>
    <p:extLst>
      <p:ext uri="{BB962C8B-B14F-4D97-AF65-F5344CB8AC3E}">
        <p14:creationId xmlns:p14="http://schemas.microsoft.com/office/powerpoint/2010/main" val="21059787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054A31-F50F-4842-867E-49E18267231D}" type="slidenum">
              <a:rPr lang="en-US" smtClean="0"/>
              <a:t>28</a:t>
            </a:fld>
            <a:endParaRPr lang="en-US"/>
          </a:p>
        </p:txBody>
      </p:sp>
    </p:spTree>
    <p:extLst>
      <p:ext uri="{BB962C8B-B14F-4D97-AF65-F5344CB8AC3E}">
        <p14:creationId xmlns:p14="http://schemas.microsoft.com/office/powerpoint/2010/main" val="3599696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29</a:t>
            </a:fld>
            <a:endParaRPr lang="en-US"/>
          </a:p>
        </p:txBody>
      </p:sp>
    </p:spTree>
    <p:extLst>
      <p:ext uri="{BB962C8B-B14F-4D97-AF65-F5344CB8AC3E}">
        <p14:creationId xmlns:p14="http://schemas.microsoft.com/office/powerpoint/2010/main" val="2194550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the timing as of the June meeting</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3</a:t>
            </a:fld>
            <a:endParaRPr lang="en-US"/>
          </a:p>
        </p:txBody>
      </p:sp>
    </p:spTree>
    <p:extLst>
      <p:ext uri="{BB962C8B-B14F-4D97-AF65-F5344CB8AC3E}">
        <p14:creationId xmlns:p14="http://schemas.microsoft.com/office/powerpoint/2010/main" val="38156048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054A31-F50F-4842-867E-49E18267231D}" type="slidenum">
              <a:rPr lang="en-US" smtClean="0"/>
              <a:t>30</a:t>
            </a:fld>
            <a:endParaRPr lang="en-US"/>
          </a:p>
        </p:txBody>
      </p:sp>
    </p:spTree>
    <p:extLst>
      <p:ext uri="{BB962C8B-B14F-4D97-AF65-F5344CB8AC3E}">
        <p14:creationId xmlns:p14="http://schemas.microsoft.com/office/powerpoint/2010/main" val="548322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what needs to be done at this meeting to stay on schedule.  If</a:t>
            </a:r>
            <a:r>
              <a:rPr lang="en-US" baseline="0" dirty="0" smtClean="0"/>
              <a:t> these items are not finalized, then the schedule will be delayed, which would impact other amendments.</a:t>
            </a:r>
          </a:p>
          <a:p>
            <a:endParaRPr lang="en-US" baseline="0" dirty="0" smtClean="0"/>
          </a:p>
          <a:p>
            <a:r>
              <a:rPr lang="en-US" baseline="0" dirty="0" smtClean="0"/>
              <a:t>To stay on schedule the Council must finalize the Purpose and Need and finalize the Actions and Alternatives.  If not, then the schedule will need to </a:t>
            </a:r>
            <a:r>
              <a:rPr lang="en-US" baseline="0" smtClean="0"/>
              <a:t>be adjusted.</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4</a:t>
            </a:fld>
            <a:endParaRPr lang="en-US"/>
          </a:p>
        </p:txBody>
      </p:sp>
    </p:spTree>
    <p:extLst>
      <p:ext uri="{BB962C8B-B14F-4D97-AF65-F5344CB8AC3E}">
        <p14:creationId xmlns:p14="http://schemas.microsoft.com/office/powerpoint/2010/main" val="3538951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Hard to see a Vision</a:t>
            </a:r>
          </a:p>
          <a:p>
            <a:r>
              <a:rPr lang="en-US" baseline="0" dirty="0" smtClean="0"/>
              <a:t>Confusing and difficult to grasp overall picture of what is being proposed.  </a:t>
            </a:r>
          </a:p>
          <a:p>
            <a:r>
              <a:rPr lang="en-US" baseline="0" dirty="0" smtClean="0"/>
              <a:t>Council staff developed a potential alternative approach for the Committee to consider.  This has not been reviewed by the IPT.  If the Council decides to explore this approach, the IPT will work on the details prior to the next meeting.</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5</a:t>
            </a:fld>
            <a:endParaRPr lang="en-US"/>
          </a:p>
        </p:txBody>
      </p:sp>
    </p:spTree>
    <p:extLst>
      <p:ext uri="{BB962C8B-B14F-4D97-AF65-F5344CB8AC3E}">
        <p14:creationId xmlns:p14="http://schemas.microsoft.com/office/powerpoint/2010/main" val="39498928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Input</a:t>
            </a:r>
            <a:r>
              <a:rPr lang="en-US" baseline="0" dirty="0" smtClean="0"/>
              <a:t> from the public indicates that they want a set season with no in-season closures.  This type of stability allows for proper planning, spreads demand out over the season (removes derby-style behavior), and meets the needs of support industries (vessel/gear sales, bait/tackle shops, hotel/restaurants, etc.).</a:t>
            </a:r>
          </a:p>
          <a:p>
            <a:endParaRPr lang="en-US" baseline="0" dirty="0" smtClean="0"/>
          </a:p>
          <a:p>
            <a:r>
              <a:rPr lang="en-US" baseline="0" dirty="0" smtClean="0"/>
              <a:t>This listing moves from most restrictive to more liberal and you can see that some of the regulations vary by Zone in the State of SC.</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6</a:t>
            </a:fld>
            <a:endParaRPr lang="en-US"/>
          </a:p>
        </p:txBody>
      </p:sp>
    </p:spTree>
    <p:extLst>
      <p:ext uri="{BB962C8B-B14F-4D97-AF65-F5344CB8AC3E}">
        <p14:creationId xmlns:p14="http://schemas.microsoft.com/office/powerpoint/2010/main" val="611040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The Alternative Approach </a:t>
            </a:r>
            <a:r>
              <a:rPr lang="en-US" dirty="0" smtClean="0"/>
              <a:t>presents regulations in a way that tracks how fishermen fish.  Presents</a:t>
            </a:r>
            <a:r>
              <a:rPr lang="en-US" baseline="0" dirty="0" smtClean="0"/>
              <a:t> a </a:t>
            </a:r>
            <a:r>
              <a:rPr lang="en-US" b="1" baseline="0" dirty="0" smtClean="0"/>
              <a:t>Vision for how the Recreational Snapper Grouper Fishery </a:t>
            </a:r>
            <a:r>
              <a:rPr lang="en-US" baseline="0" dirty="0" smtClean="0"/>
              <a:t>is to be managed. </a:t>
            </a:r>
            <a:endParaRPr lang="en-US" dirty="0" smtClean="0"/>
          </a:p>
        </p:txBody>
      </p:sp>
      <p:sp>
        <p:nvSpPr>
          <p:cNvPr id="4" name="Slide Number Placeholder 3"/>
          <p:cNvSpPr>
            <a:spLocks noGrp="1"/>
          </p:cNvSpPr>
          <p:nvPr>
            <p:ph type="sldNum" sz="quarter" idx="10"/>
          </p:nvPr>
        </p:nvSpPr>
        <p:spPr/>
        <p:txBody>
          <a:bodyPr/>
          <a:lstStyle/>
          <a:p>
            <a:fld id="{BA054A31-F50F-4842-867E-49E18267231D}" type="slidenum">
              <a:rPr lang="en-US" smtClean="0"/>
              <a:t>7</a:t>
            </a:fld>
            <a:endParaRPr lang="en-US"/>
          </a:p>
        </p:txBody>
      </p:sp>
    </p:spTree>
    <p:extLst>
      <p:ext uri="{BB962C8B-B14F-4D97-AF65-F5344CB8AC3E}">
        <p14:creationId xmlns:p14="http://schemas.microsoft.com/office/powerpoint/2010/main" val="8882390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8</a:t>
            </a:fld>
            <a:endParaRPr lang="en-US"/>
          </a:p>
        </p:txBody>
      </p:sp>
    </p:spTree>
    <p:extLst>
      <p:ext uri="{BB962C8B-B14F-4D97-AF65-F5344CB8AC3E}">
        <p14:creationId xmlns:p14="http://schemas.microsoft.com/office/powerpoint/2010/main" val="1548359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approach is not in the Decision Document.</a:t>
            </a:r>
          </a:p>
          <a:p>
            <a:endParaRPr lang="en-US" dirty="0" smtClean="0"/>
          </a:p>
          <a:p>
            <a:r>
              <a:rPr lang="en-US" dirty="0" smtClean="0"/>
              <a:t>This is a modification</a:t>
            </a:r>
            <a:r>
              <a:rPr lang="en-US" baseline="0" dirty="0" smtClean="0"/>
              <a:t> of the Current Action 1.</a:t>
            </a:r>
          </a:p>
          <a:p>
            <a:r>
              <a:rPr lang="en-US" dirty="0" smtClean="0"/>
              <a:t>We recognize that a separate plan amendment will need to address the necessary changes in species</a:t>
            </a:r>
            <a:r>
              <a:rPr lang="en-US" baseline="0" dirty="0" smtClean="0"/>
              <a:t> c</a:t>
            </a:r>
            <a:r>
              <a:rPr lang="en-US" dirty="0" smtClean="0"/>
              <a:t>omplexes, should the Council wish to do so. However, that will not affect the Council taking action on modifying</a:t>
            </a:r>
            <a:r>
              <a:rPr lang="en-US" baseline="0" dirty="0" smtClean="0"/>
              <a:t> the recreational aggregates.</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9</a:t>
            </a:fld>
            <a:endParaRPr lang="en-US"/>
          </a:p>
        </p:txBody>
      </p:sp>
    </p:spTree>
    <p:extLst>
      <p:ext uri="{BB962C8B-B14F-4D97-AF65-F5344CB8AC3E}">
        <p14:creationId xmlns:p14="http://schemas.microsoft.com/office/powerpoint/2010/main" val="929464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9A08AC9-4C14-9A4E-86D6-9391AC58E6F0}" type="datetimeFigureOut">
              <a:rPr lang="en-US" smtClean="0"/>
              <a:t>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398763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A08AC9-4C14-9A4E-86D6-9391AC58E6F0}" type="datetimeFigureOut">
              <a:rPr lang="en-US" smtClean="0"/>
              <a:t>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351593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A08AC9-4C14-9A4E-86D6-9391AC58E6F0}" type="datetimeFigureOut">
              <a:rPr lang="en-US" smtClean="0"/>
              <a:t>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504458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A08AC9-4C14-9A4E-86D6-9391AC58E6F0}" type="datetimeFigureOut">
              <a:rPr lang="en-US" smtClean="0"/>
              <a:t>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864510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A08AC9-4C14-9A4E-86D6-9391AC58E6F0}" type="datetimeFigureOut">
              <a:rPr lang="en-US" smtClean="0"/>
              <a:t>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743588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9A08AC9-4C14-9A4E-86D6-9391AC58E6F0}" type="datetimeFigureOut">
              <a:rPr lang="en-US" smtClean="0"/>
              <a:t>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276560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A08AC9-4C14-9A4E-86D6-9391AC58E6F0}" type="datetimeFigureOut">
              <a:rPr lang="en-US" smtClean="0"/>
              <a:t>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793513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A08AC9-4C14-9A4E-86D6-9391AC58E6F0}" type="datetimeFigureOut">
              <a:rPr lang="en-US" smtClean="0"/>
              <a:t>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501698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A08AC9-4C14-9A4E-86D6-9391AC58E6F0}" type="datetimeFigureOut">
              <a:rPr lang="en-US" smtClean="0"/>
              <a:t>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816012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A08AC9-4C14-9A4E-86D6-9391AC58E6F0}" type="datetimeFigureOut">
              <a:rPr lang="en-US" smtClean="0"/>
              <a:t>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688966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A08AC9-4C14-9A4E-86D6-9391AC58E6F0}" type="datetimeFigureOut">
              <a:rPr lang="en-US" smtClean="0"/>
              <a:t>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02948934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A08AC9-4C14-9A4E-86D6-9391AC58E6F0}" type="datetimeFigureOut">
              <a:rPr lang="en-US" smtClean="0"/>
              <a:t>9/20/17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8AA7C2-65C2-BA46-B671-5333584A0F77}" type="slidenum">
              <a:rPr lang="en-US" smtClean="0"/>
              <a:t>‹#›</a:t>
            </a:fld>
            <a:endParaRPr lang="en-US"/>
          </a:p>
        </p:txBody>
      </p:sp>
    </p:spTree>
    <p:extLst>
      <p:ext uri="{BB962C8B-B14F-4D97-AF65-F5344CB8AC3E}">
        <p14:creationId xmlns:p14="http://schemas.microsoft.com/office/powerpoint/2010/main" val="11290274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Vision Blueprint Regulatory Amendment 26</a:t>
            </a:r>
            <a:br>
              <a:rPr lang="en-US" b="1" dirty="0" smtClean="0"/>
            </a:br>
            <a:r>
              <a:rPr lang="en-US" b="1" dirty="0" smtClean="0"/>
              <a:t>Recreational Measures</a:t>
            </a:r>
            <a:endParaRPr lang="en-US" b="1" dirty="0"/>
          </a:p>
        </p:txBody>
      </p:sp>
      <p:sp>
        <p:nvSpPr>
          <p:cNvPr id="3" name="Subtitle 2"/>
          <p:cNvSpPr>
            <a:spLocks noGrp="1"/>
          </p:cNvSpPr>
          <p:nvPr>
            <p:ph type="subTitle" idx="1"/>
          </p:nvPr>
        </p:nvSpPr>
        <p:spPr>
          <a:xfrm>
            <a:off x="1524000" y="3602038"/>
            <a:ext cx="9144000" cy="2074862"/>
          </a:xfrm>
        </p:spPr>
        <p:txBody>
          <a:bodyPr>
            <a:normAutofit fontScale="92500" lnSpcReduction="10000"/>
          </a:bodyPr>
          <a:lstStyle/>
          <a:p>
            <a:endParaRPr lang="en-US" dirty="0" smtClean="0"/>
          </a:p>
          <a:p>
            <a:r>
              <a:rPr lang="en-US" dirty="0" smtClean="0"/>
              <a:t>Prepared by SAFMC Staff</a:t>
            </a:r>
          </a:p>
          <a:p>
            <a:endParaRPr lang="en-US" dirty="0"/>
          </a:p>
          <a:p>
            <a:r>
              <a:rPr lang="en-US" dirty="0" smtClean="0"/>
              <a:t>South Atlantic Fishery Management Council</a:t>
            </a:r>
          </a:p>
          <a:p>
            <a:r>
              <a:rPr lang="en-US" dirty="0" smtClean="0"/>
              <a:t>September 20, 2017</a:t>
            </a:r>
            <a:endParaRPr lang="en-US" dirty="0"/>
          </a:p>
        </p:txBody>
      </p:sp>
    </p:spTree>
    <p:extLst>
      <p:ext uri="{BB962C8B-B14F-4D97-AF65-F5344CB8AC3E}">
        <p14:creationId xmlns:p14="http://schemas.microsoft.com/office/powerpoint/2010/main" val="9600370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Alternative Approach</a:t>
            </a:r>
            <a:endParaRPr lang="en-US" dirty="0"/>
          </a:p>
        </p:txBody>
      </p:sp>
      <p:sp>
        <p:nvSpPr>
          <p:cNvPr id="3" name="Content Placeholder 2"/>
          <p:cNvSpPr>
            <a:spLocks noGrp="1"/>
          </p:cNvSpPr>
          <p:nvPr>
            <p:ph idx="1"/>
          </p:nvPr>
        </p:nvSpPr>
        <p:spPr>
          <a:xfrm>
            <a:off x="838200" y="1841123"/>
            <a:ext cx="10515600" cy="4351338"/>
          </a:xfrm>
        </p:spPr>
        <p:txBody>
          <a:bodyPr>
            <a:normAutofit/>
          </a:bodyPr>
          <a:lstStyle/>
          <a:p>
            <a:pPr marL="0" indent="0">
              <a:buNone/>
            </a:pPr>
            <a:r>
              <a:rPr lang="en-US" b="1" dirty="0" smtClean="0"/>
              <a:t>Action </a:t>
            </a:r>
            <a:r>
              <a:rPr lang="en-US" b="1" dirty="0"/>
              <a:t>2: </a:t>
            </a:r>
            <a:r>
              <a:rPr lang="en-US" b="1" dirty="0" smtClean="0"/>
              <a:t>Deep-Water Species Aggregate </a:t>
            </a:r>
            <a:r>
              <a:rPr lang="en-US" dirty="0" smtClean="0"/>
              <a:t>(</a:t>
            </a:r>
            <a:r>
              <a:rPr lang="en-US" b="1" dirty="0" smtClean="0"/>
              <a:t>Current Actions 1 &amp; </a:t>
            </a:r>
            <a:r>
              <a:rPr lang="en-US" b="1" dirty="0"/>
              <a:t>3</a:t>
            </a:r>
            <a:r>
              <a:rPr lang="en-US" dirty="0" smtClean="0"/>
              <a:t>)</a:t>
            </a:r>
          </a:p>
          <a:p>
            <a:endParaRPr lang="en-US" dirty="0" smtClean="0"/>
          </a:p>
          <a:p>
            <a:pPr marL="457200" lvl="1" indent="0">
              <a:buNone/>
            </a:pPr>
            <a:r>
              <a:rPr lang="en-US" b="1" dirty="0"/>
              <a:t>Sub-action 2.1:  </a:t>
            </a:r>
            <a:r>
              <a:rPr lang="en-US" dirty="0"/>
              <a:t>Season </a:t>
            </a:r>
            <a:r>
              <a:rPr lang="en-US" dirty="0" smtClean="0"/>
              <a:t>– 2 or 4 months; remove </a:t>
            </a:r>
            <a:r>
              <a:rPr lang="en-US" dirty="0"/>
              <a:t>in-season closure; </a:t>
            </a:r>
            <a:r>
              <a:rPr lang="en-US" dirty="0" smtClean="0"/>
              <a:t>staff/IPT </a:t>
            </a:r>
            <a:r>
              <a:rPr lang="en-US" dirty="0"/>
              <a:t>monitor; changes </a:t>
            </a:r>
            <a:r>
              <a:rPr lang="en-US" dirty="0" smtClean="0"/>
              <a:t>(via framework) to bag </a:t>
            </a:r>
            <a:r>
              <a:rPr lang="en-US" dirty="0"/>
              <a:t>limit </a:t>
            </a:r>
            <a:r>
              <a:rPr lang="en-US" dirty="0" smtClean="0"/>
              <a:t>first and season second</a:t>
            </a:r>
          </a:p>
          <a:p>
            <a:pPr marL="457200" lvl="1" indent="0">
              <a:buNone/>
            </a:pPr>
            <a:endParaRPr lang="en-US" dirty="0"/>
          </a:p>
          <a:p>
            <a:pPr marL="457200" lvl="1" indent="0">
              <a:buNone/>
            </a:pPr>
            <a:r>
              <a:rPr lang="en-US" b="1" dirty="0" smtClean="0"/>
              <a:t>Sub-action 2.2:  </a:t>
            </a:r>
            <a:r>
              <a:rPr lang="en-US" dirty="0" smtClean="0"/>
              <a:t>Aggregate bag limit – 1 or 2 fish (all species combined) per person per day (</a:t>
            </a:r>
            <a:r>
              <a:rPr lang="en-US" b="1" dirty="0"/>
              <a:t>Current Action 2</a:t>
            </a:r>
            <a:r>
              <a:rPr lang="en-US" dirty="0" smtClean="0"/>
              <a:t>)</a:t>
            </a:r>
          </a:p>
          <a:p>
            <a:pPr marL="457200" lvl="1" indent="0">
              <a:buNone/>
            </a:pPr>
            <a:endParaRPr lang="en-US" dirty="0" smtClean="0"/>
          </a:p>
          <a:p>
            <a:pPr marL="457200" lvl="1" indent="0" algn="ctr">
              <a:buNone/>
            </a:pPr>
            <a:r>
              <a:rPr lang="en-US" b="1" dirty="0" smtClean="0">
                <a:solidFill>
                  <a:srgbClr val="FF0000"/>
                </a:solidFill>
              </a:rPr>
              <a:t>Total ACL of Deep Water Species = 146,615 pounds + 7,838 fish (snowy grouper and golden tilefish)</a:t>
            </a:r>
          </a:p>
        </p:txBody>
      </p:sp>
    </p:spTree>
    <p:extLst>
      <p:ext uri="{BB962C8B-B14F-4D97-AF65-F5344CB8AC3E}">
        <p14:creationId xmlns:p14="http://schemas.microsoft.com/office/powerpoint/2010/main" val="883442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Alternative Approach</a:t>
            </a:r>
            <a:endParaRPr lang="en-US" dirty="0"/>
          </a:p>
        </p:txBody>
      </p:sp>
      <p:sp>
        <p:nvSpPr>
          <p:cNvPr id="3" name="Content Placeholder 2"/>
          <p:cNvSpPr>
            <a:spLocks noGrp="1"/>
          </p:cNvSpPr>
          <p:nvPr>
            <p:ph idx="1"/>
          </p:nvPr>
        </p:nvSpPr>
        <p:spPr/>
        <p:txBody>
          <a:bodyPr/>
          <a:lstStyle/>
          <a:p>
            <a:pPr marL="14288" lvl="1" indent="0">
              <a:buNone/>
            </a:pPr>
            <a:r>
              <a:rPr lang="en-US" b="1" dirty="0"/>
              <a:t>Action 2: Deep-Water Species Aggregate </a:t>
            </a:r>
            <a:r>
              <a:rPr lang="en-US" dirty="0" smtClean="0"/>
              <a:t>(</a:t>
            </a:r>
            <a:r>
              <a:rPr lang="en-US" b="1" dirty="0" smtClean="0"/>
              <a:t>Continued)</a:t>
            </a:r>
            <a:endParaRPr lang="en-US" dirty="0"/>
          </a:p>
          <a:p>
            <a:pPr marL="457200" lvl="1" indent="0">
              <a:buNone/>
            </a:pPr>
            <a:endParaRPr lang="en-US" b="1" dirty="0" smtClean="0"/>
          </a:p>
          <a:p>
            <a:pPr marL="457200" lvl="1" indent="0">
              <a:buNone/>
            </a:pPr>
            <a:endParaRPr lang="en-US" b="1" dirty="0"/>
          </a:p>
          <a:p>
            <a:pPr marL="457200" lvl="1" indent="0">
              <a:buNone/>
            </a:pPr>
            <a:r>
              <a:rPr lang="en-US" b="1" dirty="0" smtClean="0"/>
              <a:t>Sub-action </a:t>
            </a:r>
            <a:r>
              <a:rPr lang="en-US" b="1" dirty="0"/>
              <a:t>2.3:  </a:t>
            </a:r>
            <a:r>
              <a:rPr lang="en-US" dirty="0"/>
              <a:t>Remove size limits (</a:t>
            </a:r>
            <a:r>
              <a:rPr lang="en-US" b="1" dirty="0"/>
              <a:t>Current Action 3 or 5</a:t>
            </a:r>
            <a:r>
              <a:rPr lang="en-US" dirty="0"/>
              <a:t>)</a:t>
            </a:r>
          </a:p>
          <a:p>
            <a:pPr marL="457200" lvl="1" indent="0">
              <a:buNone/>
            </a:pPr>
            <a:endParaRPr lang="en-US" dirty="0"/>
          </a:p>
          <a:p>
            <a:pPr marL="457200" lvl="1" indent="0">
              <a:buNone/>
            </a:pPr>
            <a:r>
              <a:rPr lang="en-US" b="1" dirty="0"/>
              <a:t>Sub-action 2.4:  </a:t>
            </a:r>
            <a:r>
              <a:rPr lang="en-US" dirty="0"/>
              <a:t>Gear restrictions (single-hook rig </a:t>
            </a:r>
            <a:r>
              <a:rPr lang="en-US" dirty="0" smtClean="0"/>
              <a:t>requirement, others?) </a:t>
            </a:r>
            <a:r>
              <a:rPr lang="en-US" dirty="0"/>
              <a:t>(</a:t>
            </a:r>
            <a:r>
              <a:rPr lang="en-US" b="1" dirty="0"/>
              <a:t>Current Action 3</a:t>
            </a:r>
            <a:r>
              <a:rPr lang="en-US" dirty="0"/>
              <a:t>)</a:t>
            </a:r>
          </a:p>
          <a:p>
            <a:endParaRPr lang="en-US" dirty="0"/>
          </a:p>
        </p:txBody>
      </p:sp>
    </p:spTree>
    <p:extLst>
      <p:ext uri="{BB962C8B-B14F-4D97-AF65-F5344CB8AC3E}">
        <p14:creationId xmlns:p14="http://schemas.microsoft.com/office/powerpoint/2010/main" val="6328315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Alternative Approach</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Action 3: Shallow-</a:t>
            </a:r>
            <a:r>
              <a:rPr lang="en-US" b="1" dirty="0"/>
              <a:t>Water </a:t>
            </a:r>
            <a:r>
              <a:rPr lang="en-US" b="1" dirty="0" smtClean="0"/>
              <a:t>Grouper Aggregate </a:t>
            </a:r>
            <a:r>
              <a:rPr lang="en-US" dirty="0" smtClean="0"/>
              <a:t>– </a:t>
            </a:r>
            <a:r>
              <a:rPr lang="en-US" b="1" dirty="0" smtClean="0"/>
              <a:t>(Current Action 1)</a:t>
            </a:r>
          </a:p>
          <a:p>
            <a:pPr marL="0" indent="0">
              <a:buNone/>
            </a:pPr>
            <a:endParaRPr lang="en-US" b="1" dirty="0" smtClean="0"/>
          </a:p>
          <a:p>
            <a:pPr marL="457200" lvl="1" indent="0">
              <a:buNone/>
            </a:pPr>
            <a:r>
              <a:rPr lang="en-US" b="1" dirty="0" smtClean="0"/>
              <a:t>Sub-action 3.1</a:t>
            </a:r>
            <a:r>
              <a:rPr lang="en-US" b="1" dirty="0"/>
              <a:t>:  </a:t>
            </a:r>
            <a:r>
              <a:rPr lang="en-US" dirty="0" smtClean="0"/>
              <a:t>Season (</a:t>
            </a:r>
            <a:r>
              <a:rPr lang="en-US" b="1" dirty="0" smtClean="0"/>
              <a:t>Current Action 4</a:t>
            </a:r>
            <a:r>
              <a:rPr lang="en-US" dirty="0" smtClean="0"/>
              <a:t>)</a:t>
            </a:r>
            <a:r>
              <a:rPr lang="en-US" dirty="0"/>
              <a:t> – set season </a:t>
            </a:r>
            <a:r>
              <a:rPr lang="en-US" dirty="0" smtClean="0"/>
              <a:t>annually and remove </a:t>
            </a:r>
            <a:r>
              <a:rPr lang="en-US" dirty="0"/>
              <a:t>in-season </a:t>
            </a:r>
            <a:r>
              <a:rPr lang="en-US" dirty="0" smtClean="0"/>
              <a:t>closure; Open season options: May 1-December 31 (current), May 1-October 31, others? </a:t>
            </a:r>
          </a:p>
          <a:p>
            <a:pPr marL="457200" lvl="1" indent="0">
              <a:buNone/>
            </a:pPr>
            <a:endParaRPr lang="en-US" dirty="0"/>
          </a:p>
          <a:p>
            <a:pPr marL="457200" lvl="1" indent="0">
              <a:buNone/>
            </a:pPr>
            <a:r>
              <a:rPr lang="en-US" b="1" dirty="0"/>
              <a:t>Sub-action </a:t>
            </a:r>
            <a:r>
              <a:rPr lang="en-US" b="1" dirty="0" smtClean="0"/>
              <a:t>3.2</a:t>
            </a:r>
            <a:r>
              <a:rPr lang="en-US" b="1" dirty="0"/>
              <a:t>:  </a:t>
            </a:r>
            <a:r>
              <a:rPr lang="en-US" dirty="0" smtClean="0"/>
              <a:t>Aggregate bag limit </a:t>
            </a:r>
            <a:r>
              <a:rPr lang="en-US" dirty="0"/>
              <a:t>– </a:t>
            </a:r>
            <a:r>
              <a:rPr lang="en-US" dirty="0" smtClean="0"/>
              <a:t>1 </a:t>
            </a:r>
            <a:r>
              <a:rPr lang="en-US" dirty="0"/>
              <a:t>or 2 </a:t>
            </a:r>
            <a:r>
              <a:rPr lang="en-US" dirty="0" smtClean="0"/>
              <a:t>fish </a:t>
            </a:r>
            <a:r>
              <a:rPr lang="en-US" dirty="0"/>
              <a:t>(all species combined) per </a:t>
            </a:r>
            <a:r>
              <a:rPr lang="en-US" dirty="0" smtClean="0"/>
              <a:t>person per day (</a:t>
            </a:r>
            <a:r>
              <a:rPr lang="en-US" b="1" dirty="0" smtClean="0"/>
              <a:t>Current Action 2</a:t>
            </a:r>
            <a:r>
              <a:rPr lang="en-US" dirty="0" smtClean="0"/>
              <a:t>)</a:t>
            </a:r>
            <a:endParaRPr lang="en-US" dirty="0"/>
          </a:p>
          <a:p>
            <a:pPr marL="457200" lvl="1" indent="0">
              <a:buNone/>
            </a:pPr>
            <a:endParaRPr lang="en-US" b="1" dirty="0" smtClean="0"/>
          </a:p>
          <a:p>
            <a:pPr marL="457200" lvl="1" indent="0" algn="ctr">
              <a:buNone/>
            </a:pPr>
            <a:r>
              <a:rPr lang="en-US" b="1" dirty="0" smtClean="0">
                <a:solidFill>
                  <a:srgbClr val="FF0000"/>
                </a:solidFill>
              </a:rPr>
              <a:t>Total ACL for Shallow-Water Groupers =  1,099,569 pounds</a:t>
            </a:r>
            <a:endParaRPr lang="en-US" b="1" dirty="0">
              <a:solidFill>
                <a:srgbClr val="FF0000"/>
              </a:solidFill>
            </a:endParaRPr>
          </a:p>
          <a:p>
            <a:pPr marL="457200" lvl="1" indent="0">
              <a:buNone/>
            </a:pPr>
            <a:endParaRPr lang="en-US" b="1" dirty="0" smtClean="0"/>
          </a:p>
          <a:p>
            <a:pPr marL="457200" lvl="1" indent="0">
              <a:buNone/>
            </a:pPr>
            <a:r>
              <a:rPr lang="en-US" b="1" dirty="0" smtClean="0"/>
              <a:t>Sub-action 3.3</a:t>
            </a:r>
            <a:r>
              <a:rPr lang="en-US" b="1" dirty="0"/>
              <a:t>:  </a:t>
            </a:r>
            <a:r>
              <a:rPr lang="en-US" dirty="0"/>
              <a:t>Size </a:t>
            </a:r>
            <a:r>
              <a:rPr lang="en-US" dirty="0" smtClean="0"/>
              <a:t>limits?</a:t>
            </a:r>
          </a:p>
          <a:p>
            <a:pPr marL="457200" lvl="1" indent="0">
              <a:buNone/>
            </a:pPr>
            <a:r>
              <a:rPr lang="en-US" b="1" dirty="0"/>
              <a:t>Sub-action </a:t>
            </a:r>
            <a:r>
              <a:rPr lang="en-US" b="1" dirty="0" smtClean="0"/>
              <a:t>3.4</a:t>
            </a:r>
            <a:r>
              <a:rPr lang="en-US" b="1" dirty="0"/>
              <a:t>:  </a:t>
            </a:r>
            <a:r>
              <a:rPr lang="en-US" dirty="0"/>
              <a:t>Gear </a:t>
            </a:r>
            <a:r>
              <a:rPr lang="en-US" dirty="0" smtClean="0"/>
              <a:t>restrictions?</a:t>
            </a:r>
            <a:endParaRPr lang="en-US" dirty="0"/>
          </a:p>
        </p:txBody>
      </p:sp>
    </p:spTree>
    <p:extLst>
      <p:ext uri="{BB962C8B-B14F-4D97-AF65-F5344CB8AC3E}">
        <p14:creationId xmlns:p14="http://schemas.microsoft.com/office/powerpoint/2010/main" val="2092305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Alternative Approach</a:t>
            </a:r>
            <a:endParaRPr lang="en-US" dirty="0"/>
          </a:p>
        </p:txBody>
      </p:sp>
      <p:sp>
        <p:nvSpPr>
          <p:cNvPr id="3" name="Content Placeholder 2"/>
          <p:cNvSpPr>
            <a:spLocks noGrp="1"/>
          </p:cNvSpPr>
          <p:nvPr>
            <p:ph idx="1"/>
          </p:nvPr>
        </p:nvSpPr>
        <p:spPr>
          <a:xfrm>
            <a:off x="838200" y="1825624"/>
            <a:ext cx="10515600" cy="4549775"/>
          </a:xfrm>
        </p:spPr>
        <p:txBody>
          <a:bodyPr>
            <a:normAutofit fontScale="92500"/>
          </a:bodyPr>
          <a:lstStyle/>
          <a:p>
            <a:pPr marL="0" indent="0">
              <a:buNone/>
            </a:pPr>
            <a:r>
              <a:rPr lang="en-US" b="1" dirty="0" smtClean="0"/>
              <a:t>Action 4: Other Shallow-Water Species Aggregate </a:t>
            </a:r>
            <a:r>
              <a:rPr lang="en-US" dirty="0" smtClean="0"/>
              <a:t>– </a:t>
            </a:r>
            <a:endParaRPr lang="en-US" dirty="0"/>
          </a:p>
          <a:p>
            <a:pPr marL="457200" lvl="1" indent="0">
              <a:buNone/>
            </a:pPr>
            <a:r>
              <a:rPr lang="en-US" b="1" dirty="0"/>
              <a:t>Sub-action </a:t>
            </a:r>
            <a:r>
              <a:rPr lang="en-US" b="1" dirty="0" smtClean="0"/>
              <a:t>4.1</a:t>
            </a:r>
            <a:r>
              <a:rPr lang="en-US" b="1" dirty="0"/>
              <a:t>:  </a:t>
            </a:r>
            <a:r>
              <a:rPr lang="en-US" dirty="0" smtClean="0"/>
              <a:t>Season (could be year-round) </a:t>
            </a:r>
            <a:r>
              <a:rPr lang="en-US" dirty="0"/>
              <a:t>and </a:t>
            </a:r>
            <a:r>
              <a:rPr lang="en-US" dirty="0" smtClean="0"/>
              <a:t>remove </a:t>
            </a:r>
            <a:r>
              <a:rPr lang="en-US" dirty="0"/>
              <a:t>in-season </a:t>
            </a:r>
            <a:r>
              <a:rPr lang="en-US" dirty="0" smtClean="0"/>
              <a:t>closure</a:t>
            </a:r>
          </a:p>
          <a:p>
            <a:pPr marL="457200" lvl="1" indent="0">
              <a:buNone/>
            </a:pPr>
            <a:endParaRPr lang="en-US" dirty="0"/>
          </a:p>
          <a:p>
            <a:pPr marL="457200" lvl="1" indent="0">
              <a:buNone/>
            </a:pPr>
            <a:r>
              <a:rPr lang="en-US" b="1" dirty="0"/>
              <a:t>Sub-action </a:t>
            </a:r>
            <a:r>
              <a:rPr lang="en-US" b="1" dirty="0" smtClean="0"/>
              <a:t>4.2</a:t>
            </a:r>
            <a:r>
              <a:rPr lang="en-US" b="1" dirty="0"/>
              <a:t>:  </a:t>
            </a:r>
            <a:r>
              <a:rPr lang="en-US" dirty="0" smtClean="0"/>
              <a:t>Aggregate bag limit – 1 to 5 (Up to 10?) fish per person per day </a:t>
            </a:r>
          </a:p>
          <a:p>
            <a:pPr marL="457200" lvl="1" indent="0">
              <a:buNone/>
            </a:pPr>
            <a:r>
              <a:rPr lang="en-US" dirty="0" smtClean="0"/>
              <a:t>(</a:t>
            </a:r>
            <a:r>
              <a:rPr lang="en-US" b="1" dirty="0" smtClean="0"/>
              <a:t>Current Action 2</a:t>
            </a:r>
            <a:r>
              <a:rPr lang="en-US" dirty="0" smtClean="0"/>
              <a:t>) (all </a:t>
            </a:r>
            <a:r>
              <a:rPr lang="en-US" dirty="0"/>
              <a:t>species </a:t>
            </a:r>
            <a:r>
              <a:rPr lang="en-US" dirty="0" smtClean="0"/>
              <a:t>combined</a:t>
            </a:r>
            <a:r>
              <a:rPr lang="en-US" dirty="0"/>
              <a:t> </a:t>
            </a:r>
            <a:r>
              <a:rPr lang="en-US" dirty="0" smtClean="0"/>
              <a:t>with some exceptions for overfished species)</a:t>
            </a:r>
          </a:p>
          <a:p>
            <a:pPr marL="457200" lvl="1" indent="0">
              <a:buNone/>
            </a:pPr>
            <a:endParaRPr lang="en-US" dirty="0" smtClean="0"/>
          </a:p>
          <a:p>
            <a:pPr marL="457200" lvl="1" indent="0" algn="ctr">
              <a:buNone/>
            </a:pPr>
            <a:r>
              <a:rPr lang="en-US" b="1" dirty="0" smtClean="0">
                <a:solidFill>
                  <a:srgbClr val="FF0000"/>
                </a:solidFill>
              </a:rPr>
              <a:t>Total ACL for Other SW Species = 7,408,186 pounds + 16,677 (hogfish)</a:t>
            </a:r>
            <a:endParaRPr lang="en-US" b="1" dirty="0">
              <a:solidFill>
                <a:srgbClr val="FF0000"/>
              </a:solidFill>
            </a:endParaRPr>
          </a:p>
          <a:p>
            <a:pPr marL="457200" lvl="1" indent="0">
              <a:buNone/>
            </a:pPr>
            <a:endParaRPr lang="en-US" b="1" dirty="0" smtClean="0"/>
          </a:p>
          <a:p>
            <a:pPr marL="457200" lvl="1" indent="0">
              <a:buNone/>
            </a:pPr>
            <a:r>
              <a:rPr lang="en-US" b="1" dirty="0" smtClean="0"/>
              <a:t>Sub-action 4.3</a:t>
            </a:r>
            <a:r>
              <a:rPr lang="en-US" b="1" dirty="0"/>
              <a:t>:  </a:t>
            </a:r>
            <a:r>
              <a:rPr lang="en-US" dirty="0"/>
              <a:t>Size </a:t>
            </a:r>
            <a:r>
              <a:rPr lang="en-US" dirty="0" smtClean="0"/>
              <a:t>limits – reduce black sea bass and gray triggerfish size </a:t>
            </a:r>
          </a:p>
          <a:p>
            <a:pPr marL="457200" lvl="1" indent="0">
              <a:buNone/>
            </a:pPr>
            <a:r>
              <a:rPr lang="en-US" dirty="0" smtClean="0"/>
              <a:t>limits (</a:t>
            </a:r>
            <a:r>
              <a:rPr lang="en-US" b="1" dirty="0" smtClean="0"/>
              <a:t>Current Actions 6 &amp; 7</a:t>
            </a:r>
            <a:r>
              <a:rPr lang="en-US" dirty="0" smtClean="0"/>
              <a:t>)</a:t>
            </a:r>
          </a:p>
          <a:p>
            <a:pPr marL="457200" lvl="1" indent="0">
              <a:buNone/>
            </a:pPr>
            <a:endParaRPr lang="en-US" dirty="0" smtClean="0"/>
          </a:p>
          <a:p>
            <a:pPr marL="457200" lvl="1" indent="0">
              <a:buNone/>
            </a:pPr>
            <a:r>
              <a:rPr lang="en-US" b="1" dirty="0"/>
              <a:t>Sub-action </a:t>
            </a:r>
            <a:r>
              <a:rPr lang="en-US" b="1" dirty="0" smtClean="0"/>
              <a:t>4.4</a:t>
            </a:r>
            <a:r>
              <a:rPr lang="en-US" b="1" dirty="0"/>
              <a:t>:  </a:t>
            </a:r>
            <a:r>
              <a:rPr lang="en-US" dirty="0"/>
              <a:t>Gear </a:t>
            </a:r>
            <a:r>
              <a:rPr lang="en-US" dirty="0" smtClean="0"/>
              <a:t>restrictions?</a:t>
            </a:r>
            <a:endParaRPr lang="en-US" dirty="0"/>
          </a:p>
        </p:txBody>
      </p:sp>
    </p:spTree>
    <p:extLst>
      <p:ext uri="{BB962C8B-B14F-4D97-AF65-F5344CB8AC3E}">
        <p14:creationId xmlns:p14="http://schemas.microsoft.com/office/powerpoint/2010/main" val="15067439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Level of Harvest Possible Under Current Regulations</a:t>
            </a: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Commercial:  </a:t>
            </a:r>
            <a:r>
              <a:rPr lang="en-US" dirty="0" smtClean="0"/>
              <a:t>Unlimited commercial permit = up to existing trip limits</a:t>
            </a:r>
          </a:p>
          <a:p>
            <a:pPr marL="0" indent="0">
              <a:buNone/>
            </a:pPr>
            <a:r>
              <a:rPr lang="en-US" dirty="0"/>
              <a:t>	</a:t>
            </a:r>
            <a:r>
              <a:rPr lang="en-US" dirty="0" smtClean="0"/>
              <a:t>	   Trip limited commercial permit = 225 pounds/trip</a:t>
            </a:r>
          </a:p>
          <a:p>
            <a:pPr marL="0" indent="0">
              <a:buNone/>
            </a:pPr>
            <a:endParaRPr lang="en-US" dirty="0"/>
          </a:p>
          <a:p>
            <a:pPr marL="2127250" indent="-2127250">
              <a:buNone/>
            </a:pPr>
            <a:r>
              <a:rPr lang="en-US" b="1" dirty="0" smtClean="0"/>
              <a:t>Recreational:  </a:t>
            </a:r>
            <a:r>
              <a:rPr lang="en-US" dirty="0" smtClean="0"/>
              <a:t>Current Charter (average 6 people) = 756 pounds/trip possible</a:t>
            </a:r>
            <a:endParaRPr lang="en-US" dirty="0"/>
          </a:p>
          <a:p>
            <a:pPr marL="2127250" indent="-2127250">
              <a:buNone/>
            </a:pPr>
            <a:r>
              <a:rPr lang="en-US" dirty="0"/>
              <a:t>	</a:t>
            </a:r>
            <a:r>
              <a:rPr lang="en-US" dirty="0" smtClean="0"/>
              <a:t>Current Private Rec (average 4.5 people) = 567 pounds/trip possible</a:t>
            </a:r>
            <a:endParaRPr lang="en-US" dirty="0"/>
          </a:p>
          <a:p>
            <a:pPr marL="0" indent="0">
              <a:buNone/>
            </a:pPr>
            <a:endParaRPr lang="en-US" dirty="0"/>
          </a:p>
        </p:txBody>
      </p:sp>
    </p:spTree>
    <p:extLst>
      <p:ext uri="{BB962C8B-B14F-4D97-AF65-F5344CB8AC3E}">
        <p14:creationId xmlns:p14="http://schemas.microsoft.com/office/powerpoint/2010/main" val="30689308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Alternative Approach</a:t>
            </a: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Action 5: </a:t>
            </a:r>
            <a:r>
              <a:rPr lang="en-US" dirty="0"/>
              <a:t>Remove the recreational prohibition on the use of powerheads in the </a:t>
            </a:r>
            <a:r>
              <a:rPr lang="en-US" dirty="0" smtClean="0"/>
              <a:t>Exclusive Economic </a:t>
            </a:r>
            <a:r>
              <a:rPr lang="en-US" dirty="0"/>
              <a:t>Zone off South </a:t>
            </a:r>
            <a:r>
              <a:rPr lang="en-US" dirty="0" smtClean="0"/>
              <a:t>Carolina (</a:t>
            </a:r>
            <a:r>
              <a:rPr lang="en-US" b="1" dirty="0" smtClean="0"/>
              <a:t>Current Action 8</a:t>
            </a:r>
            <a:r>
              <a:rPr lang="en-US" dirty="0" smtClean="0"/>
              <a:t>)</a:t>
            </a:r>
            <a:endParaRPr lang="en-US" dirty="0"/>
          </a:p>
        </p:txBody>
      </p:sp>
    </p:spTree>
    <p:extLst>
      <p:ext uri="{BB962C8B-B14F-4D97-AF65-F5344CB8AC3E}">
        <p14:creationId xmlns:p14="http://schemas.microsoft.com/office/powerpoint/2010/main" val="1075447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39486"/>
            <a:ext cx="10515600" cy="5937477"/>
          </a:xfrm>
        </p:spPr>
        <p:txBody>
          <a:bodyPr>
            <a:noAutofit/>
          </a:bodyPr>
          <a:lstStyle/>
          <a:p>
            <a:pPr marL="0" indent="0">
              <a:buNone/>
            </a:pPr>
            <a:r>
              <a:rPr lang="en-US" sz="1800" b="1" dirty="0"/>
              <a:t>A</a:t>
            </a:r>
            <a:r>
              <a:rPr lang="en-US" sz="1800" dirty="0"/>
              <a:t>c</a:t>
            </a:r>
            <a:r>
              <a:rPr lang="en-US" sz="1800" b="1" dirty="0"/>
              <a:t>tion 1: Modify </a:t>
            </a:r>
            <a:r>
              <a:rPr lang="en-US" sz="1800" b="1" dirty="0" smtClean="0"/>
              <a:t>composition </a:t>
            </a:r>
            <a:r>
              <a:rPr lang="en-US" sz="1800" b="1" dirty="0"/>
              <a:t>of </a:t>
            </a:r>
            <a:r>
              <a:rPr lang="en-US" sz="1800" b="1" dirty="0" smtClean="0"/>
              <a:t>recreational </a:t>
            </a:r>
            <a:r>
              <a:rPr lang="en-US" sz="1800" b="1" dirty="0"/>
              <a:t>aggregates – </a:t>
            </a:r>
            <a:r>
              <a:rPr lang="en-US" sz="1800" b="1" dirty="0" smtClean="0"/>
              <a:t>(</a:t>
            </a:r>
            <a:r>
              <a:rPr lang="en-US" sz="1800" b="1" dirty="0"/>
              <a:t>1) deep-water species, (2) shallow-water groupers, </a:t>
            </a:r>
            <a:r>
              <a:rPr lang="en-US" sz="1800" b="1" dirty="0" smtClean="0"/>
              <a:t>(3</a:t>
            </a:r>
            <a:r>
              <a:rPr lang="en-US" sz="1800" b="1" dirty="0"/>
              <a:t>) </a:t>
            </a:r>
            <a:r>
              <a:rPr lang="en-US" sz="1800" b="1" dirty="0" smtClean="0"/>
              <a:t>other shallow-water species </a:t>
            </a:r>
            <a:r>
              <a:rPr lang="en-US" sz="1800" b="1" dirty="0"/>
              <a:t>(Current Action 1)</a:t>
            </a:r>
          </a:p>
          <a:p>
            <a:pPr marL="0" indent="0">
              <a:buNone/>
            </a:pPr>
            <a:r>
              <a:rPr lang="en-US" sz="1800" b="1" dirty="0"/>
              <a:t>Action 2: Deep-Water </a:t>
            </a:r>
            <a:r>
              <a:rPr lang="en-US" sz="1800" b="1" dirty="0" smtClean="0"/>
              <a:t>Species (</a:t>
            </a:r>
            <a:r>
              <a:rPr lang="en-US" sz="1800" b="1" dirty="0"/>
              <a:t>Current </a:t>
            </a:r>
            <a:r>
              <a:rPr lang="en-US" sz="1800" b="1" dirty="0" smtClean="0"/>
              <a:t>Actions 1 &amp; 3</a:t>
            </a:r>
            <a:r>
              <a:rPr lang="en-US" sz="1800" b="1" dirty="0"/>
              <a:t>)</a:t>
            </a:r>
          </a:p>
          <a:p>
            <a:pPr marL="457200" lvl="1" indent="0">
              <a:buNone/>
            </a:pPr>
            <a:r>
              <a:rPr lang="en-US" sz="1600" dirty="0" smtClean="0"/>
              <a:t>2.1</a:t>
            </a:r>
            <a:r>
              <a:rPr lang="en-US" sz="1600" dirty="0"/>
              <a:t>:  Season </a:t>
            </a:r>
            <a:r>
              <a:rPr lang="en-US" sz="1600" dirty="0" smtClean="0"/>
              <a:t>–season </a:t>
            </a:r>
            <a:r>
              <a:rPr lang="en-US" sz="1600" dirty="0"/>
              <a:t>and no in-season closure</a:t>
            </a:r>
          </a:p>
          <a:p>
            <a:pPr marL="457200" lvl="1" indent="0">
              <a:buNone/>
            </a:pPr>
            <a:r>
              <a:rPr lang="en-US" sz="1600" dirty="0" smtClean="0"/>
              <a:t>2.2</a:t>
            </a:r>
            <a:r>
              <a:rPr lang="en-US" sz="1600" dirty="0"/>
              <a:t>:  Bag limits </a:t>
            </a:r>
            <a:r>
              <a:rPr lang="en-US" sz="1600" dirty="0" smtClean="0"/>
              <a:t>–1 </a:t>
            </a:r>
            <a:r>
              <a:rPr lang="en-US" sz="1600" dirty="0"/>
              <a:t>or 2 fish per person per </a:t>
            </a:r>
            <a:r>
              <a:rPr lang="en-US" sz="1600" dirty="0" smtClean="0"/>
              <a:t>day</a:t>
            </a:r>
            <a:endParaRPr lang="en-US" sz="1600" dirty="0"/>
          </a:p>
          <a:p>
            <a:pPr marL="457200" lvl="1" indent="0">
              <a:buNone/>
            </a:pPr>
            <a:r>
              <a:rPr lang="en-US" sz="1600" dirty="0" smtClean="0"/>
              <a:t>2.3</a:t>
            </a:r>
            <a:r>
              <a:rPr lang="en-US" sz="1600" dirty="0"/>
              <a:t>:  Size limits (Current Action 5)</a:t>
            </a:r>
          </a:p>
          <a:p>
            <a:pPr marL="457200" lvl="1" indent="0">
              <a:buNone/>
            </a:pPr>
            <a:r>
              <a:rPr lang="en-US" sz="1600" dirty="0" smtClean="0"/>
              <a:t>2.4</a:t>
            </a:r>
            <a:r>
              <a:rPr lang="en-US" sz="1600" dirty="0"/>
              <a:t>:  Gear restrictions</a:t>
            </a:r>
          </a:p>
          <a:p>
            <a:pPr marL="0" indent="0">
              <a:buNone/>
            </a:pPr>
            <a:r>
              <a:rPr lang="en-US" sz="1800" b="1" dirty="0"/>
              <a:t>Action 3: Shallow-Water </a:t>
            </a:r>
            <a:r>
              <a:rPr lang="en-US" sz="1800" b="1" dirty="0" smtClean="0"/>
              <a:t>Groupers (Current Action 1)</a:t>
            </a:r>
          </a:p>
          <a:p>
            <a:pPr marL="457200" lvl="1" indent="0">
              <a:buNone/>
            </a:pPr>
            <a:r>
              <a:rPr lang="en-US" sz="1600" dirty="0" smtClean="0"/>
              <a:t>3.1</a:t>
            </a:r>
            <a:r>
              <a:rPr lang="en-US" sz="1600" dirty="0"/>
              <a:t>:  Season (Current Action 4) </a:t>
            </a:r>
            <a:r>
              <a:rPr lang="en-US" sz="1600" dirty="0" smtClean="0"/>
              <a:t>and </a:t>
            </a:r>
            <a:r>
              <a:rPr lang="en-US" sz="1600" dirty="0"/>
              <a:t>no in-season closure</a:t>
            </a:r>
          </a:p>
          <a:p>
            <a:pPr marL="457200" lvl="1" indent="0">
              <a:buNone/>
            </a:pPr>
            <a:r>
              <a:rPr lang="en-US" sz="1600" dirty="0" smtClean="0"/>
              <a:t>3.2</a:t>
            </a:r>
            <a:r>
              <a:rPr lang="en-US" sz="1600" dirty="0"/>
              <a:t>:  Bag limits </a:t>
            </a:r>
            <a:r>
              <a:rPr lang="en-US" sz="1600" dirty="0" smtClean="0"/>
              <a:t>–1 </a:t>
            </a:r>
            <a:r>
              <a:rPr lang="en-US" sz="1600" dirty="0"/>
              <a:t>or 2 fish per person per day </a:t>
            </a:r>
            <a:r>
              <a:rPr lang="en-US" sz="1600" dirty="0" smtClean="0"/>
              <a:t>(</a:t>
            </a:r>
            <a:r>
              <a:rPr lang="en-US" sz="1600" dirty="0"/>
              <a:t>Current Action 2)</a:t>
            </a:r>
          </a:p>
          <a:p>
            <a:pPr marL="457200" lvl="1" indent="0">
              <a:buNone/>
            </a:pPr>
            <a:r>
              <a:rPr lang="en-US" sz="1600" dirty="0" smtClean="0"/>
              <a:t>3.3</a:t>
            </a:r>
            <a:r>
              <a:rPr lang="en-US" sz="1600" dirty="0"/>
              <a:t>:  Size </a:t>
            </a:r>
            <a:r>
              <a:rPr lang="en-US" sz="1600" dirty="0" smtClean="0"/>
              <a:t>limits?</a:t>
            </a:r>
            <a:endParaRPr lang="en-US" sz="1600" dirty="0"/>
          </a:p>
          <a:p>
            <a:pPr marL="457200" lvl="1" indent="0">
              <a:buNone/>
            </a:pPr>
            <a:r>
              <a:rPr lang="en-US" sz="1600" dirty="0" smtClean="0"/>
              <a:t>3.4</a:t>
            </a:r>
            <a:r>
              <a:rPr lang="en-US" sz="1600" dirty="0"/>
              <a:t>:  Gear </a:t>
            </a:r>
            <a:r>
              <a:rPr lang="en-US" sz="1600" dirty="0" smtClean="0"/>
              <a:t>restrictions?</a:t>
            </a:r>
            <a:endParaRPr lang="en-US" sz="1600" dirty="0"/>
          </a:p>
          <a:p>
            <a:pPr marL="0" indent="0">
              <a:buNone/>
            </a:pPr>
            <a:r>
              <a:rPr lang="en-US" sz="1800" b="1" dirty="0"/>
              <a:t>Action 4: Other Shallow-Water Species </a:t>
            </a:r>
            <a:r>
              <a:rPr lang="en-US" sz="1800" b="1" dirty="0" smtClean="0"/>
              <a:t>(Current Action 1)</a:t>
            </a:r>
          </a:p>
          <a:p>
            <a:pPr marL="457200" lvl="1" indent="0">
              <a:buNone/>
            </a:pPr>
            <a:r>
              <a:rPr lang="en-US" sz="1600" dirty="0" smtClean="0"/>
              <a:t>4.1</a:t>
            </a:r>
            <a:r>
              <a:rPr lang="en-US" sz="1600" dirty="0"/>
              <a:t>:  Season </a:t>
            </a:r>
            <a:r>
              <a:rPr lang="en-US" sz="1600" dirty="0" smtClean="0"/>
              <a:t>–season </a:t>
            </a:r>
            <a:r>
              <a:rPr lang="en-US" sz="1600" dirty="0"/>
              <a:t>and no in-season closure</a:t>
            </a:r>
          </a:p>
          <a:p>
            <a:pPr marL="457200" lvl="1" indent="0">
              <a:buNone/>
            </a:pPr>
            <a:r>
              <a:rPr lang="en-US" sz="1600" dirty="0" smtClean="0"/>
              <a:t>4.2</a:t>
            </a:r>
            <a:r>
              <a:rPr lang="en-US" sz="1600" dirty="0"/>
              <a:t>:  Bag limits </a:t>
            </a:r>
            <a:r>
              <a:rPr lang="en-US" sz="1600" dirty="0" smtClean="0"/>
              <a:t>–1 </a:t>
            </a:r>
            <a:r>
              <a:rPr lang="en-US" sz="1600" dirty="0"/>
              <a:t>to 5 </a:t>
            </a:r>
            <a:r>
              <a:rPr lang="en-US" sz="1600" dirty="0" smtClean="0"/>
              <a:t>(up to </a:t>
            </a:r>
            <a:r>
              <a:rPr lang="en-US" sz="1600" dirty="0"/>
              <a:t>10</a:t>
            </a:r>
            <a:r>
              <a:rPr lang="en-US" sz="1600" dirty="0" smtClean="0"/>
              <a:t>?) </a:t>
            </a:r>
            <a:r>
              <a:rPr lang="en-US" sz="1600" dirty="0"/>
              <a:t>fish per person per day </a:t>
            </a:r>
            <a:r>
              <a:rPr lang="en-US" sz="1600" dirty="0" smtClean="0"/>
              <a:t>(</a:t>
            </a:r>
            <a:r>
              <a:rPr lang="en-US" sz="1600" dirty="0"/>
              <a:t>Current Action 2) </a:t>
            </a:r>
            <a:r>
              <a:rPr lang="en-US" sz="1600" dirty="0" smtClean="0"/>
              <a:t>(exceptions </a:t>
            </a:r>
            <a:r>
              <a:rPr lang="en-US" sz="1600" dirty="0"/>
              <a:t>for overfished </a:t>
            </a:r>
            <a:r>
              <a:rPr lang="en-US" sz="1600" dirty="0" err="1" smtClean="0"/>
              <a:t>sp</a:t>
            </a:r>
            <a:r>
              <a:rPr lang="en-US" sz="1600" dirty="0" smtClean="0"/>
              <a:t>)</a:t>
            </a:r>
            <a:endParaRPr lang="en-US" sz="1600" dirty="0"/>
          </a:p>
          <a:p>
            <a:pPr marL="457200" lvl="1" indent="0">
              <a:buNone/>
            </a:pPr>
            <a:r>
              <a:rPr lang="en-US" sz="1600" dirty="0" smtClean="0"/>
              <a:t>4.3</a:t>
            </a:r>
            <a:r>
              <a:rPr lang="en-US" sz="1600" dirty="0"/>
              <a:t>:  Size limits – reduce black sea bass and gray triggerfish size limits (Current Actions 6 &amp; 7)</a:t>
            </a:r>
          </a:p>
          <a:p>
            <a:pPr marL="457200" lvl="1" indent="0">
              <a:buNone/>
            </a:pPr>
            <a:r>
              <a:rPr lang="en-US" sz="1600" dirty="0" smtClean="0"/>
              <a:t>4.4</a:t>
            </a:r>
            <a:r>
              <a:rPr lang="en-US" sz="1600" dirty="0"/>
              <a:t>:  Gear </a:t>
            </a:r>
            <a:r>
              <a:rPr lang="en-US" sz="1600" dirty="0" smtClean="0"/>
              <a:t>restrictions?</a:t>
            </a:r>
            <a:endParaRPr lang="en-US" sz="1600" dirty="0"/>
          </a:p>
          <a:p>
            <a:pPr marL="0" indent="0">
              <a:buNone/>
            </a:pPr>
            <a:r>
              <a:rPr lang="en-US" sz="1800" b="1" dirty="0"/>
              <a:t>Action 5: Remove </a:t>
            </a:r>
            <a:r>
              <a:rPr lang="en-US" sz="1800" b="1" dirty="0" smtClean="0"/>
              <a:t>prohibition </a:t>
            </a:r>
            <a:r>
              <a:rPr lang="en-US" sz="1800" b="1" dirty="0"/>
              <a:t>on </a:t>
            </a:r>
            <a:r>
              <a:rPr lang="en-US" sz="1800" b="1" dirty="0" smtClean="0"/>
              <a:t>powerheads </a:t>
            </a:r>
            <a:r>
              <a:rPr lang="en-US" sz="1800" b="1" dirty="0"/>
              <a:t>in the </a:t>
            </a:r>
            <a:r>
              <a:rPr lang="en-US" sz="1800" b="1" dirty="0" smtClean="0"/>
              <a:t>EEZ off </a:t>
            </a:r>
            <a:r>
              <a:rPr lang="en-US" sz="1800" b="1" dirty="0"/>
              <a:t>South Carolina (Current Action 8)</a:t>
            </a:r>
          </a:p>
        </p:txBody>
      </p:sp>
    </p:spTree>
    <p:extLst>
      <p:ext uri="{BB962C8B-B14F-4D97-AF65-F5344CB8AC3E}">
        <p14:creationId xmlns:p14="http://schemas.microsoft.com/office/powerpoint/2010/main" val="17256086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Adjustment to Timing?</a:t>
            </a:r>
            <a:endParaRPr lang="en-US" sz="3600" b="1"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a:t>September 2017 – Review/Finalize actions/alternatives and Purpose and Need. </a:t>
            </a:r>
            <a:r>
              <a:rPr lang="en-US" u="sng" dirty="0" smtClean="0"/>
              <a:t>Was this accomplished? If not revise timing</a:t>
            </a:r>
            <a:r>
              <a:rPr lang="en-US" dirty="0"/>
              <a:t>:</a:t>
            </a:r>
          </a:p>
          <a:p>
            <a:endParaRPr lang="en-US" dirty="0"/>
          </a:p>
          <a:p>
            <a:r>
              <a:rPr lang="en-US" dirty="0"/>
              <a:t>December 2017 - Review/Finalize actions/alternatives and Purpose and </a:t>
            </a:r>
            <a:r>
              <a:rPr lang="en-US" dirty="0" smtClean="0"/>
              <a:t>Need</a:t>
            </a:r>
          </a:p>
          <a:p>
            <a:endParaRPr lang="en-US" dirty="0"/>
          </a:p>
          <a:p>
            <a:r>
              <a:rPr lang="en-US" dirty="0"/>
              <a:t>March 2018 - Review analyses, select preferred alternatives and approve for public </a:t>
            </a:r>
            <a:r>
              <a:rPr lang="en-US" dirty="0" smtClean="0"/>
              <a:t>hearings</a:t>
            </a:r>
          </a:p>
          <a:p>
            <a:endParaRPr lang="en-US" dirty="0"/>
          </a:p>
          <a:p>
            <a:r>
              <a:rPr lang="en-US" dirty="0" smtClean="0"/>
              <a:t>June 2018 </a:t>
            </a:r>
            <a:r>
              <a:rPr lang="mr-IN" dirty="0" smtClean="0"/>
              <a:t>–</a:t>
            </a:r>
            <a:r>
              <a:rPr lang="en-US" dirty="0" smtClean="0"/>
              <a:t> review public </a:t>
            </a:r>
            <a:r>
              <a:rPr lang="en-US" dirty="0"/>
              <a:t>comment, modify </a:t>
            </a:r>
            <a:r>
              <a:rPr lang="en-US" dirty="0" smtClean="0"/>
              <a:t>document, </a:t>
            </a:r>
            <a:r>
              <a:rPr lang="en-US" dirty="0"/>
              <a:t>and approve all </a:t>
            </a:r>
            <a:r>
              <a:rPr lang="en-US" dirty="0" smtClean="0"/>
              <a:t>actions</a:t>
            </a:r>
          </a:p>
          <a:p>
            <a:endParaRPr lang="en-US" dirty="0"/>
          </a:p>
          <a:p>
            <a:r>
              <a:rPr lang="en-US" dirty="0" smtClean="0"/>
              <a:t>September 2018 </a:t>
            </a:r>
            <a:r>
              <a:rPr lang="en-US" dirty="0"/>
              <a:t>- Review and approve for formal review.</a:t>
            </a:r>
          </a:p>
        </p:txBody>
      </p:sp>
    </p:spTree>
    <p:extLst>
      <p:ext uri="{BB962C8B-B14F-4D97-AF65-F5344CB8AC3E}">
        <p14:creationId xmlns:p14="http://schemas.microsoft.com/office/powerpoint/2010/main" val="17688135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To Move Forward:</a:t>
            </a:r>
            <a:endParaRPr lang="en-US" b="1" dirty="0"/>
          </a:p>
        </p:txBody>
      </p:sp>
      <p:sp>
        <p:nvSpPr>
          <p:cNvPr id="3" name="Content Placeholder 2"/>
          <p:cNvSpPr>
            <a:spLocks noGrp="1"/>
          </p:cNvSpPr>
          <p:nvPr>
            <p:ph idx="1"/>
          </p:nvPr>
        </p:nvSpPr>
        <p:spPr/>
        <p:txBody>
          <a:bodyPr/>
          <a:lstStyle/>
          <a:p>
            <a:r>
              <a:rPr lang="en-US" dirty="0" smtClean="0"/>
              <a:t>OPTION 1.  RETAIN STRUCTURE OF VISION BLUEPRINT REGULATORY AMENDMENT 26 AS DIRECTED BY COUNCIL IN JUNE 2017</a:t>
            </a:r>
          </a:p>
          <a:p>
            <a:endParaRPr lang="en-US" dirty="0"/>
          </a:p>
          <a:p>
            <a:r>
              <a:rPr lang="en-US" dirty="0" smtClean="0"/>
              <a:t>OPTION 2.  ADOPT ALTERNATIVE APPROACH AS PRESENTED IN SEPTEMBER 2017 AND DIRECT STAFF TO PROCEED WITH DEVELOPMENT OF AMENDMENT ACCORDINGLY</a:t>
            </a:r>
          </a:p>
          <a:p>
            <a:pPr lvl="1"/>
            <a:r>
              <a:rPr lang="en-US" dirty="0" smtClean="0"/>
              <a:t>Would require further guidance under each action</a:t>
            </a:r>
          </a:p>
          <a:p>
            <a:pPr lvl="1"/>
            <a:r>
              <a:rPr lang="en-US" dirty="0" smtClean="0"/>
              <a:t>Would require new timing to be approved</a:t>
            </a:r>
            <a:endParaRPr lang="en-US" dirty="0"/>
          </a:p>
          <a:p>
            <a:endParaRPr lang="en-US" dirty="0"/>
          </a:p>
        </p:txBody>
      </p:sp>
    </p:spTree>
    <p:extLst>
      <p:ext uri="{BB962C8B-B14F-4D97-AF65-F5344CB8AC3E}">
        <p14:creationId xmlns:p14="http://schemas.microsoft.com/office/powerpoint/2010/main" val="5778006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Extra slides on ACLs</a:t>
            </a:r>
            <a:endParaRPr lang="en-US" b="1" dirty="0"/>
          </a:p>
        </p:txBody>
      </p:sp>
    </p:spTree>
    <p:extLst>
      <p:ext uri="{BB962C8B-B14F-4D97-AF65-F5344CB8AC3E}">
        <p14:creationId xmlns:p14="http://schemas.microsoft.com/office/powerpoint/2010/main" val="1399585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the Council did in June</a:t>
            </a:r>
            <a:endParaRPr lang="en-US" b="1" dirty="0"/>
          </a:p>
        </p:txBody>
      </p:sp>
      <p:sp>
        <p:nvSpPr>
          <p:cNvPr id="3" name="Content Placeholder 2"/>
          <p:cNvSpPr>
            <a:spLocks noGrp="1"/>
          </p:cNvSpPr>
          <p:nvPr>
            <p:ph idx="1"/>
          </p:nvPr>
        </p:nvSpPr>
        <p:spPr/>
        <p:txBody>
          <a:bodyPr/>
          <a:lstStyle/>
          <a:p>
            <a:r>
              <a:rPr lang="en-US" dirty="0" smtClean="0"/>
              <a:t>Reviewed actions/alternatives and preliminary analyses </a:t>
            </a:r>
          </a:p>
          <a:p>
            <a:r>
              <a:rPr lang="en-US" dirty="0" smtClean="0"/>
              <a:t>Amendment was not approved for public hearings</a:t>
            </a:r>
          </a:p>
          <a:p>
            <a:r>
              <a:rPr lang="en-US" dirty="0" smtClean="0"/>
              <a:t>Gave staff guidance to modify some actions/alternatives</a:t>
            </a:r>
          </a:p>
          <a:p>
            <a:r>
              <a:rPr lang="en-US" dirty="0" smtClean="0"/>
              <a:t>Added a new action addressing prohibition on powerheads in the EEZ off SC</a:t>
            </a:r>
            <a:endParaRPr lang="en-US" dirty="0"/>
          </a:p>
        </p:txBody>
      </p:sp>
    </p:spTree>
    <p:extLst>
      <p:ext uri="{BB962C8B-B14F-4D97-AF65-F5344CB8AC3E}">
        <p14:creationId xmlns:p14="http://schemas.microsoft.com/office/powerpoint/2010/main" val="12987653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889097241"/>
              </p:ext>
            </p:extLst>
          </p:nvPr>
        </p:nvGraphicFramePr>
        <p:xfrm>
          <a:off x="142504" y="795653"/>
          <a:ext cx="11697195" cy="5572531"/>
        </p:xfrm>
        <a:graphic>
          <a:graphicData uri="http://schemas.openxmlformats.org/drawingml/2006/table">
            <a:tbl>
              <a:tblPr>
                <a:tableStyleId>{5C22544A-7EE6-4342-B048-85BDC9FD1C3A}</a:tableStyleId>
              </a:tblPr>
              <a:tblGrid>
                <a:gridCol w="2091553"/>
                <a:gridCol w="1803825"/>
                <a:gridCol w="1516099"/>
                <a:gridCol w="1383301"/>
                <a:gridCol w="1327968"/>
                <a:gridCol w="1604630"/>
                <a:gridCol w="1007042"/>
                <a:gridCol w="962777"/>
              </a:tblGrid>
              <a:tr h="326344">
                <a:tc>
                  <a:txBody>
                    <a:bodyPr/>
                    <a:lstStyle/>
                    <a:p>
                      <a:pPr algn="ctr" fontAlgn="b"/>
                      <a:r>
                        <a:rPr lang="en-US" sz="1800" b="1" u="none" strike="noStrike" dirty="0">
                          <a:effectLst/>
                          <a:latin typeface="+mn-lt"/>
                        </a:rPr>
                        <a:t>Proposed Aggregate</a:t>
                      </a:r>
                      <a:endParaRPr lang="en-US" sz="1800" b="1" i="0" u="none" strike="noStrike" dirty="0">
                        <a:solidFill>
                          <a:srgbClr val="000000"/>
                        </a:solidFill>
                        <a:effectLst/>
                        <a:latin typeface="+mn-lt"/>
                      </a:endParaRPr>
                    </a:p>
                  </a:txBody>
                  <a:tcPr marL="6350" marR="6350" marT="635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n-US" sz="1800" b="1" u="none" strike="noStrike" dirty="0">
                          <a:effectLst/>
                          <a:latin typeface="+mn-lt"/>
                        </a:rPr>
                        <a:t>Species</a:t>
                      </a:r>
                      <a:endParaRPr lang="en-US" sz="1800" b="1"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n-US" sz="1800" b="1" u="none" strike="noStrike" dirty="0">
                          <a:effectLst/>
                          <a:latin typeface="+mn-lt"/>
                        </a:rPr>
                        <a:t>Total ACL</a:t>
                      </a:r>
                      <a:endParaRPr lang="en-US" sz="1800" b="1"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n-US" sz="1800" b="1" u="none" strike="noStrike">
                          <a:effectLst/>
                          <a:latin typeface="+mn-lt"/>
                        </a:rPr>
                        <a:t>Comm ACL</a:t>
                      </a:r>
                      <a:endParaRPr lang="en-US" sz="1800" b="1"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n-US" sz="1800" b="1" u="none" strike="noStrike">
                          <a:effectLst/>
                          <a:latin typeface="+mn-lt"/>
                        </a:rPr>
                        <a:t>Rec ACL</a:t>
                      </a:r>
                      <a:endParaRPr lang="en-US" sz="1800" b="1"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n-US" sz="1800" b="1" u="none" strike="noStrike">
                          <a:effectLst/>
                          <a:latin typeface="+mn-lt"/>
                        </a:rPr>
                        <a:t>2016 rec landings</a:t>
                      </a:r>
                      <a:endParaRPr lang="en-US" sz="1800" b="1"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n-US" sz="1800" b="1" u="none" strike="noStrike">
                          <a:effectLst/>
                          <a:latin typeface="+mn-lt"/>
                        </a:rPr>
                        <a:t>%ACL</a:t>
                      </a:r>
                      <a:endParaRPr lang="en-US" sz="1800" b="1"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en-US" sz="1800" b="1" u="none" strike="noStrike" dirty="0">
                          <a:effectLst/>
                          <a:latin typeface="+mn-lt"/>
                        </a:rPr>
                        <a:t>Rec Season </a:t>
                      </a:r>
                      <a:endParaRPr lang="en-US" sz="1800" b="1"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326344">
                <a:tc rowSpan="12">
                  <a:txBody>
                    <a:bodyPr/>
                    <a:lstStyle/>
                    <a:p>
                      <a:pPr algn="ctr" fontAlgn="ctr"/>
                      <a:r>
                        <a:rPr lang="en-US" sz="1600" b="1" u="none" strike="noStrike" dirty="0">
                          <a:effectLst/>
                          <a:latin typeface="+mn-lt"/>
                        </a:rPr>
                        <a:t>Deep-water Species</a:t>
                      </a:r>
                      <a:endParaRPr lang="en-US"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600" b="1" u="none" strike="noStrike" dirty="0">
                          <a:effectLst/>
                          <a:latin typeface="+mn-lt"/>
                        </a:rPr>
                        <a:t>Deepwater Complex</a:t>
                      </a:r>
                      <a:endParaRPr lang="en-US" sz="1600" b="1"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b"/>
                      <a:r>
                        <a:rPr lang="is-IS" sz="1600" u="none" strike="noStrike" dirty="0">
                          <a:effectLst/>
                          <a:latin typeface="+mn-lt"/>
                        </a:rPr>
                        <a:t>169,896</a:t>
                      </a:r>
                      <a:endParaRPr lang="is-I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b"/>
                      <a:r>
                        <a:rPr lang="is-IS" sz="1600" u="none" strike="noStrike" dirty="0">
                          <a:effectLst/>
                          <a:latin typeface="+mn-lt"/>
                        </a:rPr>
                        <a:t>131,268</a:t>
                      </a:r>
                      <a:endParaRPr lang="is-I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b"/>
                      <a:r>
                        <a:rPr lang="is-IS" sz="1600" u="none" strike="noStrike" dirty="0">
                          <a:effectLst/>
                          <a:latin typeface="+mn-lt"/>
                        </a:rPr>
                        <a:t>38,628</a:t>
                      </a:r>
                      <a:endParaRPr lang="is-I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b"/>
                      <a:r>
                        <a:rPr lang="cs-CZ" sz="1600" u="none" strike="noStrike" dirty="0">
                          <a:effectLst/>
                          <a:latin typeface="+mn-lt"/>
                        </a:rPr>
                        <a:t>17,494</a:t>
                      </a:r>
                      <a:endParaRPr lang="cs-CZ"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mr-IN" sz="1600" u="none" strike="noStrike" dirty="0">
                          <a:effectLst/>
                          <a:latin typeface="+mn-lt"/>
                        </a:rPr>
                        <a:t>45%</a:t>
                      </a:r>
                      <a:endParaRPr lang="mr-IN"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b"/>
                      <a:r>
                        <a:rPr lang="sk-SK" sz="1600" u="none" strike="noStrike" dirty="0">
                          <a:effectLst/>
                          <a:latin typeface="+mn-lt"/>
                        </a:rPr>
                        <a:t> </a:t>
                      </a:r>
                      <a:endParaRPr lang="sk-SK" sz="1600" b="1"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326344">
                <a:tc vMerge="1">
                  <a:txBody>
                    <a:bodyPr/>
                    <a:lstStyle/>
                    <a:p>
                      <a:endParaRPr lang="en-US"/>
                    </a:p>
                  </a:txBody>
                  <a:tcPr/>
                </a:tc>
                <a:tc>
                  <a:txBody>
                    <a:bodyPr/>
                    <a:lstStyle/>
                    <a:p>
                      <a:pPr algn="l" fontAlgn="b"/>
                      <a:r>
                        <a:rPr lang="en-US" sz="1600" u="none" strike="noStrike" dirty="0" err="1">
                          <a:effectLst/>
                          <a:latin typeface="+mn-lt"/>
                        </a:rPr>
                        <a:t>Blackfin</a:t>
                      </a:r>
                      <a:r>
                        <a:rPr lang="en-US" sz="1600" u="none" strike="noStrike" dirty="0">
                          <a:effectLst/>
                          <a:latin typeface="+mn-lt"/>
                        </a:rPr>
                        <a:t> snapper</a:t>
                      </a:r>
                      <a:endParaRPr lang="en-U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is-IS" sz="1600" u="none" strike="noStrike">
                          <a:effectLst/>
                          <a:latin typeface="+mn-lt"/>
                        </a:rPr>
                        <a:t>3,665</a:t>
                      </a:r>
                      <a:endParaRPr lang="is-IS" sz="1600" b="0" i="0" u="none" strike="noStrike">
                        <a:solidFill>
                          <a:srgbClr val="000000"/>
                        </a:solidFill>
                        <a:effectLst/>
                        <a:latin typeface="+mn-lt"/>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is-IS" sz="1600" u="none" strike="noStrike">
                          <a:effectLst/>
                          <a:latin typeface="+mn-lt"/>
                        </a:rPr>
                        <a:t>1,096</a:t>
                      </a:r>
                      <a:endParaRPr lang="is-IS"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fi-FI" sz="1600" u="none" strike="noStrike">
                          <a:effectLst/>
                          <a:latin typeface="+mn-lt"/>
                        </a:rPr>
                        <a:t>2,569</a:t>
                      </a:r>
                      <a:endParaRPr lang="fi-FI" sz="1600" b="0" i="0" u="none" strike="noStrike">
                        <a:solidFill>
                          <a:srgbClr val="000000"/>
                        </a:solidFill>
                        <a:effectLst/>
                        <a:latin typeface="+mn-lt"/>
                      </a:endParaRPr>
                    </a:p>
                  </a:txBody>
                  <a:tcPr marL="6350" marR="6350" marT="635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sk-SK" sz="1600" u="none" strike="noStrike" dirty="0">
                          <a:effectLst/>
                          <a:latin typeface="+mn-lt"/>
                        </a:rPr>
                        <a:t> </a:t>
                      </a:r>
                      <a:endParaRPr lang="sk-SK"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dirty="0">
                          <a:effectLst/>
                          <a:latin typeface="+mn-lt"/>
                        </a:rPr>
                        <a:t> </a:t>
                      </a:r>
                      <a:endParaRPr lang="sk-SK"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a:effectLst/>
                          <a:latin typeface="+mn-lt"/>
                        </a:rPr>
                        <a:t> </a:t>
                      </a:r>
                      <a:endParaRPr lang="sk-SK"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26344">
                <a:tc vMerge="1">
                  <a:txBody>
                    <a:bodyPr/>
                    <a:lstStyle/>
                    <a:p>
                      <a:endParaRPr lang="en-US"/>
                    </a:p>
                  </a:txBody>
                  <a:tcPr/>
                </a:tc>
                <a:tc>
                  <a:txBody>
                    <a:bodyPr/>
                    <a:lstStyle/>
                    <a:p>
                      <a:pPr algn="l" fontAlgn="b"/>
                      <a:r>
                        <a:rPr lang="en-US" sz="1600" u="none" strike="noStrike" dirty="0">
                          <a:effectLst/>
                          <a:latin typeface="+mn-lt"/>
                        </a:rPr>
                        <a:t>Queen snapper</a:t>
                      </a:r>
                      <a:endParaRPr lang="en-U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it-IT" sz="1600" u="none" strike="noStrike">
                          <a:effectLst/>
                          <a:latin typeface="+mn-lt"/>
                        </a:rPr>
                        <a:t>9,466</a:t>
                      </a:r>
                      <a:endParaRPr lang="it-IT"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600" u="none" strike="noStrike">
                          <a:effectLst/>
                          <a:latin typeface="+mn-lt"/>
                        </a:rPr>
                        <a:t>87,756</a:t>
                      </a:r>
                      <a:endParaRPr lang="fi-FI"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is-IS" sz="1600" u="none" strike="noStrike">
                          <a:effectLst/>
                          <a:latin typeface="+mn-lt"/>
                        </a:rPr>
                        <a:t>710</a:t>
                      </a:r>
                      <a:endParaRPr lang="is-IS"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sk-SK" sz="1600" u="none" strike="noStrike">
                          <a:effectLst/>
                          <a:latin typeface="+mn-lt"/>
                        </a:rPr>
                        <a:t> </a:t>
                      </a:r>
                      <a:endParaRPr lang="sk-SK"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dirty="0">
                          <a:effectLst/>
                          <a:latin typeface="+mn-lt"/>
                        </a:rPr>
                        <a:t> </a:t>
                      </a:r>
                      <a:endParaRPr lang="sk-SK"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a:effectLst/>
                          <a:latin typeface="+mn-lt"/>
                        </a:rPr>
                        <a:t> </a:t>
                      </a:r>
                      <a:endParaRPr lang="sk-SK"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26344">
                <a:tc vMerge="1">
                  <a:txBody>
                    <a:bodyPr/>
                    <a:lstStyle/>
                    <a:p>
                      <a:endParaRPr lang="en-US"/>
                    </a:p>
                  </a:txBody>
                  <a:tcPr/>
                </a:tc>
                <a:tc>
                  <a:txBody>
                    <a:bodyPr/>
                    <a:lstStyle/>
                    <a:p>
                      <a:pPr algn="l" fontAlgn="b"/>
                      <a:r>
                        <a:rPr lang="en-US" sz="1600" u="none" strike="noStrike" dirty="0">
                          <a:effectLst/>
                          <a:latin typeface="+mn-lt"/>
                        </a:rPr>
                        <a:t>Misty grouper</a:t>
                      </a:r>
                      <a:endParaRPr lang="en-U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is-IS" sz="1600" u="none" strike="noStrike" dirty="0">
                          <a:effectLst/>
                          <a:latin typeface="+mn-lt"/>
                        </a:rPr>
                        <a:t>2,863</a:t>
                      </a:r>
                      <a:endParaRPr lang="is-I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600" u="none" strike="noStrike">
                          <a:effectLst/>
                          <a:latin typeface="+mn-lt"/>
                        </a:rPr>
                        <a:t>2,388</a:t>
                      </a:r>
                      <a:endParaRPr lang="fi-FI"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u="none" strike="noStrike">
                          <a:effectLst/>
                          <a:latin typeface="+mn-lt"/>
                        </a:rPr>
                        <a:t>475</a:t>
                      </a:r>
                      <a:endParaRPr lang="en-US"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sk-SK" sz="1600" u="none" strike="noStrike" dirty="0">
                          <a:effectLst/>
                          <a:latin typeface="+mn-lt"/>
                        </a:rPr>
                        <a:t> </a:t>
                      </a:r>
                      <a:endParaRPr lang="sk-SK"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dirty="0">
                          <a:effectLst/>
                          <a:latin typeface="+mn-lt"/>
                        </a:rPr>
                        <a:t> </a:t>
                      </a:r>
                      <a:endParaRPr lang="sk-SK"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a:effectLst/>
                          <a:latin typeface="+mn-lt"/>
                        </a:rPr>
                        <a:t> </a:t>
                      </a:r>
                      <a:endParaRPr lang="sk-SK"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26344">
                <a:tc vMerge="1">
                  <a:txBody>
                    <a:bodyPr/>
                    <a:lstStyle/>
                    <a:p>
                      <a:endParaRPr lang="en-US"/>
                    </a:p>
                  </a:txBody>
                  <a:tcPr/>
                </a:tc>
                <a:tc>
                  <a:txBody>
                    <a:bodyPr/>
                    <a:lstStyle/>
                    <a:p>
                      <a:pPr algn="l" fontAlgn="b"/>
                      <a:r>
                        <a:rPr lang="en-US" sz="1600" u="none" strike="noStrike" dirty="0">
                          <a:effectLst/>
                          <a:latin typeface="+mn-lt"/>
                        </a:rPr>
                        <a:t>Silk snapper</a:t>
                      </a:r>
                      <a:endParaRPr lang="en-U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is-IS" sz="1600" u="none" strike="noStrike" dirty="0">
                          <a:effectLst/>
                          <a:latin typeface="+mn-lt"/>
                        </a:rPr>
                        <a:t>90,323</a:t>
                      </a:r>
                      <a:endParaRPr lang="is-I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600" u="none" strike="noStrike">
                          <a:effectLst/>
                          <a:latin typeface="+mn-lt"/>
                        </a:rPr>
                        <a:t>66,794</a:t>
                      </a:r>
                      <a:endParaRPr lang="fi-FI"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is-IS" sz="1600" u="none" strike="noStrike">
                          <a:effectLst/>
                          <a:latin typeface="+mn-lt"/>
                        </a:rPr>
                        <a:t>23,529</a:t>
                      </a:r>
                      <a:endParaRPr lang="is-IS"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sk-SK" sz="1600" u="none" strike="noStrike">
                          <a:effectLst/>
                          <a:latin typeface="+mn-lt"/>
                        </a:rPr>
                        <a:t> </a:t>
                      </a:r>
                      <a:endParaRPr lang="sk-SK"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dirty="0">
                          <a:effectLst/>
                          <a:latin typeface="+mn-lt"/>
                        </a:rPr>
                        <a:t> </a:t>
                      </a:r>
                      <a:endParaRPr lang="sk-SK"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a:effectLst/>
                          <a:latin typeface="+mn-lt"/>
                        </a:rPr>
                        <a:t> </a:t>
                      </a:r>
                      <a:endParaRPr lang="sk-SK"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26344">
                <a:tc vMerge="1">
                  <a:txBody>
                    <a:bodyPr/>
                    <a:lstStyle/>
                    <a:p>
                      <a:endParaRPr lang="en-US"/>
                    </a:p>
                  </a:txBody>
                  <a:tcPr/>
                </a:tc>
                <a:tc>
                  <a:txBody>
                    <a:bodyPr/>
                    <a:lstStyle/>
                    <a:p>
                      <a:pPr algn="l" fontAlgn="b"/>
                      <a:r>
                        <a:rPr lang="en-US" sz="1600" u="none" strike="noStrike">
                          <a:effectLst/>
                          <a:latin typeface="+mn-lt"/>
                        </a:rPr>
                        <a:t>Yellowedge grouper</a:t>
                      </a:r>
                      <a:endParaRPr lang="en-US"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u="none" strike="noStrike" dirty="0">
                          <a:effectLst/>
                          <a:latin typeface="+mn-lt"/>
                        </a:rPr>
                        <a:t>55,596</a:t>
                      </a:r>
                      <a:endParaRPr lang="en-U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uk-UA" sz="1600" u="none" strike="noStrike">
                          <a:effectLst/>
                          <a:latin typeface="+mn-lt"/>
                        </a:rPr>
                        <a:t>50,464</a:t>
                      </a:r>
                      <a:endParaRPr lang="uk-UA"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is-IS" sz="1600" i="0" u="none" strike="noStrike" dirty="0">
                          <a:effectLst/>
                          <a:latin typeface="+mn-lt"/>
                        </a:rPr>
                        <a:t>5,132</a:t>
                      </a:r>
                      <a:endParaRPr lang="is-I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sk-SK" sz="1600" u="none" strike="noStrike">
                          <a:effectLst/>
                          <a:latin typeface="+mn-lt"/>
                        </a:rPr>
                        <a:t> </a:t>
                      </a:r>
                      <a:endParaRPr lang="sk-SK"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dirty="0">
                          <a:effectLst/>
                          <a:latin typeface="+mn-lt"/>
                        </a:rPr>
                        <a:t> </a:t>
                      </a:r>
                      <a:endParaRPr lang="sk-SK"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a:effectLst/>
                          <a:latin typeface="+mn-lt"/>
                        </a:rPr>
                        <a:t> </a:t>
                      </a:r>
                      <a:endParaRPr lang="sk-SK"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26344">
                <a:tc vMerge="1">
                  <a:txBody>
                    <a:bodyPr/>
                    <a:lstStyle/>
                    <a:p>
                      <a:endParaRPr lang="en-US"/>
                    </a:p>
                  </a:txBody>
                  <a:tcPr/>
                </a:tc>
                <a:tc>
                  <a:txBody>
                    <a:bodyPr/>
                    <a:lstStyle/>
                    <a:p>
                      <a:pPr algn="l" fontAlgn="b"/>
                      <a:r>
                        <a:rPr lang="en-US" sz="1600" u="none" strike="noStrike" dirty="0">
                          <a:effectLst/>
                          <a:latin typeface="+mn-lt"/>
                        </a:rPr>
                        <a:t>Sand tilefish</a:t>
                      </a:r>
                      <a:endParaRPr lang="en-U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r" fontAlgn="b"/>
                      <a:r>
                        <a:rPr lang="fi-FI" sz="1600" u="none" strike="noStrike" dirty="0">
                          <a:effectLst/>
                          <a:latin typeface="+mn-lt"/>
                        </a:rPr>
                        <a:t>7,983</a:t>
                      </a:r>
                      <a:endParaRPr lang="fi-FI"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r" fontAlgn="b"/>
                      <a:r>
                        <a:rPr lang="fi-FI" sz="1600" u="none" strike="noStrike" dirty="0">
                          <a:effectLst/>
                          <a:latin typeface="+mn-lt"/>
                        </a:rPr>
                        <a:t>1,770</a:t>
                      </a:r>
                      <a:endParaRPr lang="fi-FI"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r" fontAlgn="b"/>
                      <a:r>
                        <a:rPr lang="is-IS" sz="1600" u="none" strike="noStrike" dirty="0">
                          <a:effectLst/>
                          <a:latin typeface="+mn-lt"/>
                        </a:rPr>
                        <a:t>6,213</a:t>
                      </a:r>
                      <a:endParaRPr lang="is-I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l" fontAlgn="b"/>
                      <a:r>
                        <a:rPr lang="sk-SK" sz="1600" u="none" strike="noStrike">
                          <a:effectLst/>
                          <a:latin typeface="+mn-lt"/>
                        </a:rPr>
                        <a:t> </a:t>
                      </a:r>
                      <a:endParaRPr lang="sk-SK"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dirty="0">
                          <a:effectLst/>
                          <a:latin typeface="+mn-lt"/>
                        </a:rPr>
                        <a:t> </a:t>
                      </a:r>
                      <a:endParaRPr lang="sk-SK"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a:effectLst/>
                          <a:latin typeface="+mn-lt"/>
                        </a:rPr>
                        <a:t> </a:t>
                      </a:r>
                      <a:endParaRPr lang="sk-SK"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448725">
                <a:tc vMerge="1">
                  <a:txBody>
                    <a:bodyPr/>
                    <a:lstStyle/>
                    <a:p>
                      <a:endParaRPr lang="en-US"/>
                    </a:p>
                  </a:txBody>
                  <a:tcPr/>
                </a:tc>
                <a:tc gridSpan="7">
                  <a:txBody>
                    <a:bodyPr/>
                    <a:lstStyle/>
                    <a:p>
                      <a:pPr algn="ctr" fontAlgn="ctr"/>
                      <a:r>
                        <a:rPr lang="en-US" sz="1600" b="1" u="none" strike="noStrike" dirty="0">
                          <a:effectLst/>
                          <a:latin typeface="+mn-lt"/>
                        </a:rPr>
                        <a:t>Other Deep-water species</a:t>
                      </a:r>
                      <a:endParaRPr lang="en-US" sz="1600" b="1" i="0" u="none" strike="noStrike" dirty="0">
                        <a:solidFill>
                          <a:srgbClr val="000000"/>
                        </a:solidFill>
                        <a:effectLst/>
                        <a:latin typeface="+mn-lt"/>
                      </a:endParaRPr>
                    </a:p>
                  </a:txBody>
                  <a:tcPr marL="6350" marR="6350" marT="635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26344">
                <a:tc vMerge="1">
                  <a:txBody>
                    <a:bodyPr/>
                    <a:lstStyle/>
                    <a:p>
                      <a:endParaRPr lang="en-US"/>
                    </a:p>
                  </a:txBody>
                  <a:tcPr/>
                </a:tc>
                <a:tc>
                  <a:txBody>
                    <a:bodyPr/>
                    <a:lstStyle/>
                    <a:p>
                      <a:pPr algn="l" fontAlgn="b"/>
                      <a:r>
                        <a:rPr lang="en-US" sz="1600" u="none" strike="noStrike">
                          <a:effectLst/>
                          <a:latin typeface="+mn-lt"/>
                        </a:rPr>
                        <a:t>Blueline tilefish</a:t>
                      </a:r>
                      <a:endParaRPr lang="en-US"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600" u="none" strike="noStrike">
                          <a:effectLst/>
                          <a:latin typeface="+mn-lt"/>
                        </a:rPr>
                        <a:t>174,798</a:t>
                      </a:r>
                      <a:endParaRPr lang="fi-FI"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600" u="none" strike="noStrike" dirty="0">
                          <a:effectLst/>
                          <a:latin typeface="+mn-lt"/>
                        </a:rPr>
                        <a:t>87,521</a:t>
                      </a:r>
                      <a:endParaRPr lang="fi-FI"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600" u="none" strike="noStrike" dirty="0">
                          <a:effectLst/>
                          <a:latin typeface="+mn-lt"/>
                        </a:rPr>
                        <a:t>87,277</a:t>
                      </a:r>
                      <a:endParaRPr lang="fi-FI"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600" u="none" strike="noStrike">
                          <a:effectLst/>
                          <a:latin typeface="+mn-lt"/>
                        </a:rPr>
                        <a:t>172,286</a:t>
                      </a:r>
                      <a:endParaRPr lang="fi-FI"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mr-IN" sz="1600" u="none" strike="noStrike" dirty="0">
                          <a:effectLst/>
                          <a:latin typeface="+mn-lt"/>
                        </a:rPr>
                        <a:t>197%</a:t>
                      </a:r>
                      <a:endParaRPr lang="mr-IN"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600" u="none" strike="noStrike">
                          <a:effectLst/>
                          <a:latin typeface="+mn-lt"/>
                        </a:rPr>
                        <a:t>May-Aug</a:t>
                      </a:r>
                      <a:endParaRPr lang="en-US"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26344">
                <a:tc vMerge="1">
                  <a:txBody>
                    <a:bodyPr/>
                    <a:lstStyle/>
                    <a:p>
                      <a:endParaRPr lang="en-US"/>
                    </a:p>
                  </a:txBody>
                  <a:tcPr/>
                </a:tc>
                <a:tc>
                  <a:txBody>
                    <a:bodyPr/>
                    <a:lstStyle/>
                    <a:p>
                      <a:pPr algn="l" fontAlgn="b"/>
                      <a:r>
                        <a:rPr lang="en-US" sz="1600" u="none" strike="noStrike">
                          <a:effectLst/>
                          <a:latin typeface="+mn-lt"/>
                        </a:rPr>
                        <a:t>Snowy grouper*</a:t>
                      </a:r>
                      <a:endParaRPr lang="en-US"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is-IS" sz="1600" u="none" strike="noStrike">
                          <a:effectLst/>
                          <a:latin typeface="+mn-lt"/>
                        </a:rPr>
                        <a:t>163,109</a:t>
                      </a:r>
                      <a:endParaRPr lang="is-IS"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uk-UA" sz="1600" u="none" strike="noStrike" dirty="0">
                          <a:effectLst/>
                          <a:latin typeface="+mn-lt"/>
                        </a:rPr>
                        <a:t>135,380</a:t>
                      </a:r>
                      <a:endParaRPr lang="uk-UA"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uk-UA" sz="1600" i="1" u="none" strike="noStrike" dirty="0">
                          <a:effectLst/>
                          <a:latin typeface="+mn-lt"/>
                        </a:rPr>
                        <a:t>4,819</a:t>
                      </a:r>
                      <a:endParaRPr lang="uk-UA" sz="1600" b="0" i="1"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600" u="none" strike="noStrike" dirty="0">
                          <a:effectLst/>
                          <a:latin typeface="+mn-lt"/>
                        </a:rPr>
                        <a:t>9,746</a:t>
                      </a:r>
                      <a:endParaRPr lang="fi-FI" sz="1600" b="0" i="1"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is-IS" sz="1600" u="none" strike="noStrike" dirty="0">
                          <a:effectLst/>
                          <a:latin typeface="+mn-lt"/>
                        </a:rPr>
                        <a:t>217%</a:t>
                      </a:r>
                      <a:endParaRPr lang="is-I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600" u="none" strike="noStrike">
                          <a:effectLst/>
                          <a:latin typeface="+mn-lt"/>
                        </a:rPr>
                        <a:t>May-Aug</a:t>
                      </a:r>
                      <a:endParaRPr lang="en-US"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26344">
                <a:tc vMerge="1">
                  <a:txBody>
                    <a:bodyPr/>
                    <a:lstStyle/>
                    <a:p>
                      <a:endParaRPr lang="en-US"/>
                    </a:p>
                  </a:txBody>
                  <a:tcPr/>
                </a:tc>
                <a:tc>
                  <a:txBody>
                    <a:bodyPr/>
                    <a:lstStyle/>
                    <a:p>
                      <a:pPr algn="l" fontAlgn="b"/>
                      <a:r>
                        <a:rPr lang="en-US" sz="1600" u="none" strike="noStrike">
                          <a:effectLst/>
                          <a:latin typeface="+mn-lt"/>
                        </a:rPr>
                        <a:t>Golden tilefish*</a:t>
                      </a:r>
                      <a:endParaRPr lang="en-US"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cs-CZ" sz="1600" u="none" strike="noStrike">
                          <a:effectLst/>
                          <a:latin typeface="+mn-lt"/>
                        </a:rPr>
                        <a:t>560,490</a:t>
                      </a:r>
                      <a:endParaRPr lang="cs-CZ"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600" u="none" strike="noStrike">
                          <a:effectLst/>
                          <a:latin typeface="+mn-lt"/>
                        </a:rPr>
                        <a:t>541,296</a:t>
                      </a:r>
                      <a:endParaRPr lang="fi-FI"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nb-NO" sz="1600" i="1" u="none" strike="noStrike" dirty="0">
                          <a:effectLst/>
                          <a:latin typeface="+mn-lt"/>
                        </a:rPr>
                        <a:t>3,019</a:t>
                      </a:r>
                      <a:endParaRPr lang="nb-NO" sz="1600" b="0" i="1"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is-IS" sz="1600" u="none" strike="noStrike" dirty="0">
                          <a:effectLst/>
                          <a:latin typeface="+mn-lt"/>
                        </a:rPr>
                        <a:t>13,010</a:t>
                      </a:r>
                      <a:endParaRPr lang="is-IS" sz="1600" b="0" i="1"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mr-IN" sz="1600" u="none" strike="noStrike" dirty="0">
                          <a:effectLst/>
                          <a:latin typeface="+mn-lt"/>
                          <a:cs typeface="+mj-cs"/>
                        </a:rPr>
                        <a:t>431%</a:t>
                      </a:r>
                      <a:endParaRPr lang="mr-IN" sz="1600" b="0" i="0" u="none" strike="noStrike" dirty="0">
                        <a:solidFill>
                          <a:srgbClr val="000000"/>
                        </a:solidFill>
                        <a:effectLst/>
                        <a:latin typeface="+mn-lt"/>
                        <a:cs typeface="+mj-cs"/>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a:effectLst/>
                          <a:latin typeface="+mn-lt"/>
                        </a:rPr>
                        <a:t> </a:t>
                      </a:r>
                      <a:endParaRPr lang="sk-SK"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26344">
                <a:tc vMerge="1">
                  <a:txBody>
                    <a:bodyPr/>
                    <a:lstStyle/>
                    <a:p>
                      <a:endParaRPr lang="en-US"/>
                    </a:p>
                  </a:txBody>
                  <a:tcPr/>
                </a:tc>
                <a:tc>
                  <a:txBody>
                    <a:bodyPr/>
                    <a:lstStyle/>
                    <a:p>
                      <a:pPr algn="l" fontAlgn="b"/>
                      <a:r>
                        <a:rPr lang="en-US" sz="1600" u="none" strike="noStrike">
                          <a:effectLst/>
                          <a:latin typeface="+mn-lt"/>
                        </a:rPr>
                        <a:t>Wreckfish</a:t>
                      </a:r>
                      <a:endParaRPr lang="en-US"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is-IS" sz="1600" u="none" strike="noStrike">
                          <a:effectLst/>
                          <a:latin typeface="+mn-lt"/>
                        </a:rPr>
                        <a:t>414,200</a:t>
                      </a:r>
                      <a:endParaRPr lang="is-IS"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cs-CZ" sz="1600" u="none" strike="noStrike">
                          <a:effectLst/>
                          <a:latin typeface="+mn-lt"/>
                        </a:rPr>
                        <a:t>393,490</a:t>
                      </a:r>
                      <a:endParaRPr lang="cs-CZ"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600" u="none" strike="noStrike" dirty="0">
                          <a:effectLst/>
                          <a:latin typeface="+mn-lt"/>
                        </a:rPr>
                        <a:t>20,710</a:t>
                      </a:r>
                      <a:endParaRPr lang="fi-FI"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u="none" strike="noStrike" dirty="0">
                          <a:effectLst/>
                          <a:latin typeface="+mn-lt"/>
                        </a:rPr>
                        <a:t>0</a:t>
                      </a:r>
                      <a:endParaRPr lang="en-U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dirty="0">
                          <a:effectLst/>
                          <a:latin typeface="+mn-lt"/>
                        </a:rPr>
                        <a:t> </a:t>
                      </a:r>
                      <a:endParaRPr lang="sk-SK"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600" u="none" strike="noStrike">
                          <a:effectLst/>
                          <a:latin typeface="+mn-lt"/>
                        </a:rPr>
                        <a:t>Jul-Aug</a:t>
                      </a:r>
                      <a:endParaRPr lang="en-US"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26344">
                <a:tc>
                  <a:txBody>
                    <a:bodyPr/>
                    <a:lstStyle/>
                    <a:p>
                      <a:pPr algn="ctr" fontAlgn="ctr"/>
                      <a:r>
                        <a:rPr lang="en-US" sz="1600" b="1" u="none" strike="noStrike" dirty="0">
                          <a:effectLst/>
                          <a:latin typeface="+mn-lt"/>
                        </a:rPr>
                        <a:t>Total (</a:t>
                      </a:r>
                      <a:r>
                        <a:rPr lang="en-US" sz="1600" b="1" u="none" strike="noStrike" dirty="0" err="1">
                          <a:effectLst/>
                          <a:latin typeface="+mn-lt"/>
                        </a:rPr>
                        <a:t>ww</a:t>
                      </a:r>
                      <a:r>
                        <a:rPr lang="en-US" sz="1600" b="1" u="none" strike="noStrike" dirty="0">
                          <a:effectLst/>
                          <a:latin typeface="+mn-lt"/>
                        </a:rPr>
                        <a:t>/</a:t>
                      </a:r>
                      <a:r>
                        <a:rPr lang="en-US" sz="1600" b="1" u="none" strike="noStrike" dirty="0" err="1">
                          <a:effectLst/>
                          <a:latin typeface="+mn-lt"/>
                        </a:rPr>
                        <a:t>gw</a:t>
                      </a:r>
                      <a:r>
                        <a:rPr lang="en-US" sz="1600" b="1" u="none" strike="noStrike" dirty="0">
                          <a:effectLst/>
                          <a:latin typeface="+mn-lt"/>
                        </a:rPr>
                        <a:t>)</a:t>
                      </a:r>
                      <a:endParaRPr lang="en-US"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sk-SK" sz="1600" u="none" strike="noStrike">
                          <a:effectLst/>
                          <a:latin typeface="+mn-lt"/>
                        </a:rPr>
                        <a:t> </a:t>
                      </a:r>
                      <a:endParaRPr lang="sk-SK"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cs-CZ" sz="1600" u="none" strike="noStrike">
                          <a:effectLst/>
                          <a:latin typeface="+mn-lt"/>
                        </a:rPr>
                        <a:t>1,482,493</a:t>
                      </a:r>
                      <a:endParaRPr lang="cs-CZ"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is-IS" sz="1600" u="none" strike="noStrike">
                          <a:effectLst/>
                          <a:latin typeface="+mn-lt"/>
                        </a:rPr>
                        <a:t>1,288,955</a:t>
                      </a:r>
                      <a:endParaRPr lang="is-IS"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uk-UA" sz="1600" b="1" u="none" strike="noStrike" dirty="0">
                          <a:effectLst/>
                          <a:latin typeface="+mn-lt"/>
                        </a:rPr>
                        <a:t>146,615</a:t>
                      </a:r>
                      <a:endParaRPr lang="uk-UA" sz="1600" b="1"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sk-SK" sz="1600" u="none" strike="noStrike" dirty="0">
                          <a:effectLst/>
                          <a:latin typeface="+mn-lt"/>
                        </a:rPr>
                        <a:t> </a:t>
                      </a:r>
                      <a:endParaRPr lang="sk-SK"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dirty="0">
                          <a:effectLst/>
                          <a:latin typeface="+mn-lt"/>
                        </a:rPr>
                        <a:t> </a:t>
                      </a:r>
                      <a:endParaRPr lang="sk-SK"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a:effectLst/>
                          <a:latin typeface="+mn-lt"/>
                        </a:rPr>
                        <a:t> </a:t>
                      </a:r>
                      <a:endParaRPr lang="sk-SK"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26344">
                <a:tc>
                  <a:txBody>
                    <a:bodyPr/>
                    <a:lstStyle/>
                    <a:p>
                      <a:pPr algn="ctr" fontAlgn="ctr"/>
                      <a:r>
                        <a:rPr lang="en-US" sz="1600" b="1" u="none" strike="noStrike" dirty="0">
                          <a:effectLst/>
                          <a:latin typeface="+mn-lt"/>
                        </a:rPr>
                        <a:t>Total (fish)</a:t>
                      </a:r>
                      <a:endParaRPr lang="en-US"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sk-SK" sz="1600" u="none" strike="noStrike">
                          <a:effectLst/>
                          <a:latin typeface="+mn-lt"/>
                        </a:rPr>
                        <a:t> </a:t>
                      </a:r>
                      <a:endParaRPr lang="sk-SK"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sk-SK" sz="1600" u="none" strike="noStrike">
                          <a:effectLst/>
                          <a:latin typeface="+mn-lt"/>
                        </a:rPr>
                        <a:t> </a:t>
                      </a:r>
                      <a:endParaRPr lang="sk-SK"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sk-SK" sz="1600" u="none" strike="noStrike" dirty="0">
                          <a:effectLst/>
                          <a:latin typeface="+mn-lt"/>
                        </a:rPr>
                        <a:t> </a:t>
                      </a:r>
                      <a:endParaRPr lang="sk-SK"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cs-CZ" sz="1600" b="1" i="1" u="none" strike="noStrike" dirty="0">
                          <a:effectLst/>
                          <a:latin typeface="+mn-lt"/>
                        </a:rPr>
                        <a:t>7,838</a:t>
                      </a:r>
                      <a:endParaRPr lang="cs-CZ" sz="1600" b="1" i="1"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sk-SK" sz="1600" u="none" strike="noStrike">
                          <a:effectLst/>
                          <a:latin typeface="+mn-lt"/>
                        </a:rPr>
                        <a:t> </a:t>
                      </a:r>
                      <a:endParaRPr lang="sk-SK" sz="1600" b="0" i="0" u="none" strike="noStrike">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dirty="0">
                          <a:effectLst/>
                          <a:latin typeface="+mn-lt"/>
                        </a:rPr>
                        <a:t> </a:t>
                      </a:r>
                      <a:endParaRPr lang="sk-SK"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600" u="none" strike="noStrike" dirty="0">
                          <a:effectLst/>
                          <a:latin typeface="+mn-lt"/>
                        </a:rPr>
                        <a:t> </a:t>
                      </a:r>
                      <a:endParaRPr lang="sk-SK"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26344">
                <a:tc>
                  <a:txBody>
                    <a:bodyPr/>
                    <a:lstStyle/>
                    <a:p>
                      <a:pPr algn="ctr" fontAlgn="ctr"/>
                      <a:endParaRPr lang="en-US" sz="1600" b="0"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pPr algn="l" fontAlgn="b"/>
                      <a:r>
                        <a:rPr lang="en-US" sz="1600" u="none" strike="noStrike" dirty="0">
                          <a:effectLst/>
                          <a:latin typeface="+mn-lt"/>
                        </a:rPr>
                        <a:t>*gutted </a:t>
                      </a:r>
                      <a:r>
                        <a:rPr lang="en-US" sz="1600" u="none" strike="noStrike" dirty="0" smtClean="0">
                          <a:effectLst/>
                          <a:latin typeface="+mn-lt"/>
                        </a:rPr>
                        <a:t>weight; </a:t>
                      </a:r>
                      <a:r>
                        <a:rPr lang="en-US" sz="1600" u="none" strike="noStrike" dirty="0">
                          <a:effectLst/>
                          <a:latin typeface="+mn-lt"/>
                        </a:rPr>
                        <a:t>italics </a:t>
                      </a:r>
                      <a:r>
                        <a:rPr lang="en-US" sz="1600" u="none" strike="noStrike" dirty="0" smtClean="0">
                          <a:effectLst/>
                          <a:latin typeface="+mn-lt"/>
                        </a:rPr>
                        <a:t>= numbers </a:t>
                      </a:r>
                      <a:r>
                        <a:rPr lang="en-US" sz="1600" u="none" strike="noStrike" dirty="0">
                          <a:effectLst/>
                          <a:latin typeface="+mn-lt"/>
                        </a:rPr>
                        <a:t>of fish</a:t>
                      </a:r>
                      <a:endParaRPr lang="en-U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a:txBody>
                    <a:bodyPr/>
                    <a:lstStyle/>
                    <a:p>
                      <a:pPr algn="l" fontAlgn="b"/>
                      <a:endParaRPr lang="en-US" sz="1600" b="1"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U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US" sz="1600" b="0" i="0" u="none" strike="noStrike" dirty="0">
                        <a:solidFill>
                          <a:srgbClr val="000000"/>
                        </a:solidFill>
                        <a:effectLst/>
                        <a:latin typeface="+mn-lt"/>
                      </a:endParaRPr>
                    </a:p>
                  </a:txBody>
                  <a:tcPr marL="6350" marR="6350" marT="635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5833750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979059376"/>
              </p:ext>
            </p:extLst>
          </p:nvPr>
        </p:nvGraphicFramePr>
        <p:xfrm>
          <a:off x="308758" y="629403"/>
          <a:ext cx="11614069" cy="5557675"/>
        </p:xfrm>
        <a:graphic>
          <a:graphicData uri="http://schemas.openxmlformats.org/drawingml/2006/table">
            <a:tbl>
              <a:tblPr>
                <a:tableStyleId>{5C22544A-7EE6-4342-B048-85BDC9FD1C3A}</a:tableStyleId>
              </a:tblPr>
              <a:tblGrid>
                <a:gridCol w="2129642"/>
                <a:gridCol w="1738052"/>
                <a:gridCol w="1505324"/>
                <a:gridCol w="1373470"/>
                <a:gridCol w="1318532"/>
                <a:gridCol w="1593227"/>
                <a:gridCol w="999886"/>
                <a:gridCol w="955936"/>
              </a:tblGrid>
              <a:tr h="359426">
                <a:tc>
                  <a:txBody>
                    <a:bodyPr/>
                    <a:lstStyle/>
                    <a:p>
                      <a:pPr algn="ctr" fontAlgn="b"/>
                      <a:r>
                        <a:rPr lang="en-US" sz="1800" b="1" u="none" strike="noStrike" dirty="0">
                          <a:effectLst/>
                        </a:rPr>
                        <a:t>Proposed Aggregate</a:t>
                      </a:r>
                      <a:endParaRPr lang="en-US" sz="1800" b="1" i="0" u="none" strike="noStrike" dirty="0">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1" u="none" strike="noStrike">
                          <a:effectLst/>
                        </a:rPr>
                        <a:t>Species</a:t>
                      </a:r>
                      <a:endParaRPr lang="en-US" sz="1800" b="1" i="0" u="none" strike="noStrike">
                        <a:solidFill>
                          <a:srgbClr val="000000"/>
                        </a:solidFill>
                        <a:effectLst/>
                        <a:latin typeface="Calibri" charset="0"/>
                      </a:endParaRPr>
                    </a:p>
                  </a:txBody>
                  <a:tcPr marL="6350" marR="6350" marT="635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1" u="none" strike="noStrike">
                          <a:effectLst/>
                        </a:rPr>
                        <a:t>Total ACL</a:t>
                      </a:r>
                      <a:endParaRPr lang="en-US" sz="1800" b="1" i="0" u="none" strike="noStrike">
                        <a:solidFill>
                          <a:srgbClr val="000000"/>
                        </a:solidFill>
                        <a:effectLst/>
                        <a:latin typeface="Calibri" charset="0"/>
                      </a:endParaRPr>
                    </a:p>
                  </a:txBody>
                  <a:tcPr marL="6350" marR="6350" marT="635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1" u="none" strike="noStrike">
                          <a:effectLst/>
                        </a:rPr>
                        <a:t>Comm ACL</a:t>
                      </a:r>
                      <a:endParaRPr lang="en-US" sz="1800" b="1" i="0" u="none" strike="noStrike">
                        <a:solidFill>
                          <a:srgbClr val="000000"/>
                        </a:solidFill>
                        <a:effectLst/>
                        <a:latin typeface="Calibri" charset="0"/>
                      </a:endParaRPr>
                    </a:p>
                  </a:txBody>
                  <a:tcPr marL="6350" marR="6350" marT="635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1" u="none" strike="noStrike">
                          <a:effectLst/>
                        </a:rPr>
                        <a:t>Rec ACL</a:t>
                      </a:r>
                      <a:endParaRPr lang="en-US" sz="1800" b="1" i="0" u="none" strike="noStrike">
                        <a:solidFill>
                          <a:srgbClr val="000000"/>
                        </a:solidFill>
                        <a:effectLst/>
                        <a:latin typeface="Calibri" charset="0"/>
                      </a:endParaRPr>
                    </a:p>
                  </a:txBody>
                  <a:tcPr marL="6350" marR="6350" marT="635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1" u="none" strike="noStrike" dirty="0">
                          <a:effectLst/>
                        </a:rPr>
                        <a:t>2016 rec landings</a:t>
                      </a:r>
                      <a:endParaRPr lang="en-US" sz="1800" b="1" i="0" u="none" strike="noStrike" dirty="0">
                        <a:solidFill>
                          <a:srgbClr val="000000"/>
                        </a:solidFill>
                        <a:effectLst/>
                        <a:latin typeface="Calibri" charset="0"/>
                      </a:endParaRPr>
                    </a:p>
                  </a:txBody>
                  <a:tcPr marL="6350" marR="6350" marT="635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1" u="none" strike="noStrike">
                          <a:effectLst/>
                        </a:rPr>
                        <a:t>%ACL</a:t>
                      </a:r>
                      <a:endParaRPr lang="en-US" sz="1800" b="1" i="0" u="none" strike="noStrike">
                        <a:solidFill>
                          <a:srgbClr val="000000"/>
                        </a:solidFill>
                        <a:effectLst/>
                        <a:latin typeface="Calibri" charset="0"/>
                      </a:endParaRPr>
                    </a:p>
                  </a:txBody>
                  <a:tcPr marL="6350" marR="6350" marT="635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1" u="none" strike="noStrike" dirty="0">
                          <a:effectLst/>
                        </a:rPr>
                        <a:t>Rec Season </a:t>
                      </a:r>
                      <a:endParaRPr lang="en-US" sz="18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554969">
                <a:tc rowSpan="12">
                  <a:txBody>
                    <a:bodyPr/>
                    <a:lstStyle/>
                    <a:p>
                      <a:pPr algn="ctr" fontAlgn="ctr"/>
                      <a:r>
                        <a:rPr lang="en-US" sz="1600" b="1" u="none" strike="noStrike" dirty="0">
                          <a:effectLst/>
                        </a:rPr>
                        <a:t>Shallow-water </a:t>
                      </a:r>
                      <a:endParaRPr lang="en-US" sz="1600" b="1" u="none" strike="noStrike" dirty="0" smtClean="0">
                        <a:effectLst/>
                      </a:endParaRPr>
                    </a:p>
                    <a:p>
                      <a:pPr algn="ctr" fontAlgn="ctr"/>
                      <a:r>
                        <a:rPr lang="en-US" sz="1600" b="1" u="none" strike="noStrike" dirty="0" smtClean="0">
                          <a:effectLst/>
                        </a:rPr>
                        <a:t>Groupers</a:t>
                      </a:r>
                      <a:endParaRPr lang="en-US" sz="1600" b="1" i="0" u="none" strike="noStrike" dirty="0">
                        <a:solidFill>
                          <a:srgbClr val="000000"/>
                        </a:solidFill>
                        <a:effectLst/>
                        <a:latin typeface="Calibri" charset="0"/>
                      </a:endParaRPr>
                    </a:p>
                  </a:txBody>
                  <a:tcPr marL="6350" marR="6350" marT="635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b"/>
                      <a:r>
                        <a:rPr lang="en-US" sz="1600" b="1" u="none" strike="noStrike" dirty="0">
                          <a:effectLst/>
                        </a:rPr>
                        <a:t>Shallow Water Grouper Complex</a:t>
                      </a:r>
                      <a:endParaRPr lang="en-US" sz="1600" b="1" i="0" u="none" strike="noStrike" dirty="0">
                        <a:solidFill>
                          <a:srgbClr val="000000"/>
                        </a:solidFill>
                        <a:effectLst/>
                        <a:latin typeface="Calibri" charset="0"/>
                      </a:endParaRPr>
                    </a:p>
                  </a:txBody>
                  <a:tcPr marL="6350" marR="6350" marT="6350" marB="0" anchor="b">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r" fontAlgn="b"/>
                      <a:r>
                        <a:rPr lang="is-IS" sz="1600" u="none" strike="noStrike" dirty="0">
                          <a:effectLst/>
                        </a:rPr>
                        <a:t>104,190</a:t>
                      </a:r>
                      <a:endParaRPr lang="is-IS" sz="1600" b="0" i="0" u="none" strike="noStrike" dirty="0">
                        <a:solidFill>
                          <a:srgbClr val="000000"/>
                        </a:solidFill>
                        <a:effectLst/>
                        <a:latin typeface="Calibri" charset="0"/>
                      </a:endParaRPr>
                    </a:p>
                  </a:txBody>
                  <a:tcPr marL="6350" marR="6350" marT="6350" marB="0" anchor="b">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r" fontAlgn="b"/>
                      <a:r>
                        <a:rPr lang="is-IS" sz="1600" u="none" strike="noStrike" dirty="0">
                          <a:effectLst/>
                        </a:rPr>
                        <a:t>55,542</a:t>
                      </a:r>
                      <a:endParaRPr lang="is-IS" sz="1600" b="0" i="0" u="none" strike="noStrike" dirty="0">
                        <a:solidFill>
                          <a:srgbClr val="000000"/>
                        </a:solidFill>
                        <a:effectLst/>
                        <a:latin typeface="Calibri" charset="0"/>
                      </a:endParaRPr>
                    </a:p>
                  </a:txBody>
                  <a:tcPr marL="6350" marR="6350" marT="6350" marB="0" anchor="b">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r" fontAlgn="b"/>
                      <a:r>
                        <a:rPr lang="is-IS" sz="1600" u="none" strike="noStrike" dirty="0">
                          <a:effectLst/>
                        </a:rPr>
                        <a:t>48,648</a:t>
                      </a:r>
                      <a:endParaRPr lang="is-IS" sz="1600" b="0" i="0" u="none" strike="noStrike" dirty="0">
                        <a:solidFill>
                          <a:srgbClr val="000000"/>
                        </a:solidFill>
                        <a:effectLst/>
                        <a:latin typeface="Calibri" charset="0"/>
                      </a:endParaRPr>
                    </a:p>
                  </a:txBody>
                  <a:tcPr marL="6350" marR="6350" marT="6350" marB="0" anchor="b">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r" fontAlgn="b"/>
                      <a:r>
                        <a:rPr lang="is-IS" sz="1600" u="none" strike="noStrike" dirty="0">
                          <a:effectLst/>
                        </a:rPr>
                        <a:t>28,229</a:t>
                      </a:r>
                      <a:endParaRPr lang="is-IS" sz="1600" b="0" i="0" u="none" strike="noStrike" dirty="0">
                        <a:solidFill>
                          <a:srgbClr val="000000"/>
                        </a:solidFill>
                        <a:effectLst/>
                        <a:latin typeface="Calibri" charset="0"/>
                      </a:endParaRPr>
                    </a:p>
                  </a:txBody>
                  <a:tcPr marL="6350" marR="6350" marT="6350" marB="0" anchor="b">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b"/>
                      <a:r>
                        <a:rPr lang="mr-IN" sz="1600" u="none" strike="noStrike" dirty="0">
                          <a:effectLst/>
                        </a:rPr>
                        <a:t>58%</a:t>
                      </a:r>
                      <a:endParaRPr lang="mr-IN" sz="1600" b="0" i="0" u="none" strike="noStrike" dirty="0">
                        <a:solidFill>
                          <a:srgbClr val="000000"/>
                        </a:solidFill>
                        <a:effectLst/>
                        <a:latin typeface="Calibri" charset="0"/>
                      </a:endParaRPr>
                    </a:p>
                  </a:txBody>
                  <a:tcPr marL="6350" marR="6350" marT="6350" marB="0" anchor="b">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b"/>
                      <a:r>
                        <a:rPr lang="en-US" sz="1600" u="none" strike="noStrike" dirty="0">
                          <a:effectLst/>
                        </a:rPr>
                        <a:t>May-Dec</a:t>
                      </a:r>
                      <a:endParaRPr lang="en-US" sz="1600" b="0"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r>
              <a:tr h="359426">
                <a:tc vMerge="1">
                  <a:txBody>
                    <a:bodyPr/>
                    <a:lstStyle/>
                    <a:p>
                      <a:endParaRPr lang="en-US"/>
                    </a:p>
                  </a:txBody>
                  <a:tcPr/>
                </a:tc>
                <a:tc>
                  <a:txBody>
                    <a:bodyPr/>
                    <a:lstStyle/>
                    <a:p>
                      <a:pPr algn="l" fontAlgn="b"/>
                      <a:r>
                        <a:rPr lang="en-US" sz="1600" u="none" strike="noStrike">
                          <a:effectLst/>
                        </a:rPr>
                        <a:t>Red hind</a:t>
                      </a:r>
                      <a:endParaRPr lang="en-US" sz="1600" b="0" i="0" u="none" strike="noStrike">
                        <a:solidFill>
                          <a:srgbClr val="000000"/>
                        </a:solidFill>
                        <a:effectLst/>
                        <a:latin typeface="Calibri" charset="0"/>
                      </a:endParaRPr>
                    </a:p>
                  </a:txBody>
                  <a:tcPr marL="6350" marR="6350" marT="6350" marB="0" anchor="b"/>
                </a:tc>
                <a:tc>
                  <a:txBody>
                    <a:bodyPr/>
                    <a:lstStyle/>
                    <a:p>
                      <a:pPr algn="r" fontAlgn="b"/>
                      <a:r>
                        <a:rPr lang="is-IS" sz="1600" u="none" strike="noStrike">
                          <a:effectLst/>
                        </a:rPr>
                        <a:t>33,084</a:t>
                      </a:r>
                      <a:endParaRPr lang="is-IS" sz="1600" b="0" i="0" u="none" strike="noStrike">
                        <a:solidFill>
                          <a:srgbClr val="000000"/>
                        </a:solidFill>
                        <a:effectLst/>
                        <a:latin typeface="Calibri" charset="0"/>
                      </a:endParaRPr>
                    </a:p>
                  </a:txBody>
                  <a:tcPr marL="6350" marR="6350" marT="6350" marB="0" anchor="b"/>
                </a:tc>
                <a:tc>
                  <a:txBody>
                    <a:bodyPr/>
                    <a:lstStyle/>
                    <a:p>
                      <a:pPr algn="r" fontAlgn="b"/>
                      <a:r>
                        <a:rPr lang="is-IS" sz="1600" u="none" strike="noStrike">
                          <a:effectLst/>
                        </a:rPr>
                        <a:t>24,350</a:t>
                      </a:r>
                      <a:endParaRPr lang="is-IS" sz="1600" b="0" i="0" u="none" strike="noStrike">
                        <a:solidFill>
                          <a:srgbClr val="000000"/>
                        </a:solidFill>
                        <a:effectLst/>
                        <a:latin typeface="Calibri" charset="0"/>
                      </a:endParaRPr>
                    </a:p>
                  </a:txBody>
                  <a:tcPr marL="6350" marR="6350" marT="6350" marB="0" anchor="b"/>
                </a:tc>
                <a:tc>
                  <a:txBody>
                    <a:bodyPr/>
                    <a:lstStyle/>
                    <a:p>
                      <a:pPr algn="r" fontAlgn="b"/>
                      <a:r>
                        <a:rPr lang="fi-FI" sz="1600" u="none" strike="noStrike">
                          <a:effectLst/>
                        </a:rPr>
                        <a:t>8,734</a:t>
                      </a:r>
                      <a:endParaRPr lang="fi-FI" sz="1600" b="0" i="0" u="none" strike="noStrike">
                        <a:solidFill>
                          <a:srgbClr val="000000"/>
                        </a:solidFill>
                        <a:effectLst/>
                        <a:latin typeface="Calibri" charset="0"/>
                      </a:endParaRPr>
                    </a:p>
                  </a:txBody>
                  <a:tcPr marL="6350" marR="6350" marT="6350" marB="0" anchor="b"/>
                </a:tc>
                <a:tc>
                  <a:txBody>
                    <a:bodyPr/>
                    <a:lstStyle/>
                    <a:p>
                      <a:pPr algn="l"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59426">
                <a:tc vMerge="1">
                  <a:txBody>
                    <a:bodyPr/>
                    <a:lstStyle/>
                    <a:p>
                      <a:endParaRPr lang="en-US"/>
                    </a:p>
                  </a:txBody>
                  <a:tcPr/>
                </a:tc>
                <a:tc>
                  <a:txBody>
                    <a:bodyPr/>
                    <a:lstStyle/>
                    <a:p>
                      <a:pPr algn="l" fontAlgn="b"/>
                      <a:r>
                        <a:rPr lang="en-US" sz="1600" u="none" strike="noStrike">
                          <a:effectLst/>
                        </a:rPr>
                        <a:t>Rock hind</a:t>
                      </a:r>
                      <a:endParaRPr lang="en-US" sz="1600" b="0" i="0" u="none" strike="noStrike">
                        <a:solidFill>
                          <a:srgbClr val="000000"/>
                        </a:solidFill>
                        <a:effectLst/>
                        <a:latin typeface="Calibri" charset="0"/>
                      </a:endParaRPr>
                    </a:p>
                  </a:txBody>
                  <a:tcPr marL="6350" marR="6350" marT="6350" marB="0" anchor="b"/>
                </a:tc>
                <a:tc>
                  <a:txBody>
                    <a:bodyPr/>
                    <a:lstStyle/>
                    <a:p>
                      <a:pPr algn="r" fontAlgn="b"/>
                      <a:r>
                        <a:rPr lang="cs-CZ" sz="1600" u="none" strike="noStrike">
                          <a:effectLst/>
                        </a:rPr>
                        <a:t>37,493</a:t>
                      </a:r>
                      <a:endParaRPr lang="cs-CZ" sz="1600" b="0" i="0" u="none" strike="noStrike">
                        <a:solidFill>
                          <a:srgbClr val="000000"/>
                        </a:solidFill>
                        <a:effectLst/>
                        <a:latin typeface="Calibri" charset="0"/>
                      </a:endParaRPr>
                    </a:p>
                  </a:txBody>
                  <a:tcPr marL="6350" marR="6350" marT="6350" marB="0" anchor="b"/>
                </a:tc>
                <a:tc>
                  <a:txBody>
                    <a:bodyPr/>
                    <a:lstStyle/>
                    <a:p>
                      <a:pPr algn="r" fontAlgn="b"/>
                      <a:r>
                        <a:rPr lang="cs-CZ" sz="1600" u="none" strike="noStrike">
                          <a:effectLst/>
                        </a:rPr>
                        <a:t>22,833</a:t>
                      </a:r>
                      <a:endParaRPr lang="cs-CZ" sz="1600" b="0" i="0" u="none" strike="noStrike">
                        <a:solidFill>
                          <a:srgbClr val="000000"/>
                        </a:solidFill>
                        <a:effectLst/>
                        <a:latin typeface="Calibri" charset="0"/>
                      </a:endParaRPr>
                    </a:p>
                  </a:txBody>
                  <a:tcPr marL="6350" marR="6350" marT="6350" marB="0" anchor="b"/>
                </a:tc>
                <a:tc>
                  <a:txBody>
                    <a:bodyPr/>
                    <a:lstStyle/>
                    <a:p>
                      <a:pPr algn="r" fontAlgn="b"/>
                      <a:r>
                        <a:rPr lang="is-IS" sz="1600" u="none" strike="noStrike">
                          <a:effectLst/>
                        </a:rPr>
                        <a:t>14,660</a:t>
                      </a:r>
                      <a:endParaRPr lang="is-IS" sz="1600" b="0" i="0" u="none" strike="noStrike">
                        <a:solidFill>
                          <a:srgbClr val="000000"/>
                        </a:solidFill>
                        <a:effectLst/>
                        <a:latin typeface="Calibri" charset="0"/>
                      </a:endParaRPr>
                    </a:p>
                  </a:txBody>
                  <a:tcPr marL="6350" marR="6350" marT="6350" marB="0" anchor="b"/>
                </a:tc>
                <a:tc>
                  <a:txBody>
                    <a:bodyPr/>
                    <a:lstStyle/>
                    <a:p>
                      <a:pPr algn="l"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59426">
                <a:tc vMerge="1">
                  <a:txBody>
                    <a:bodyPr/>
                    <a:lstStyle/>
                    <a:p>
                      <a:endParaRPr lang="en-US"/>
                    </a:p>
                  </a:txBody>
                  <a:tcPr/>
                </a:tc>
                <a:tc>
                  <a:txBody>
                    <a:bodyPr/>
                    <a:lstStyle/>
                    <a:p>
                      <a:pPr algn="l" fontAlgn="b"/>
                      <a:r>
                        <a:rPr lang="en-US" sz="1600" u="none" strike="noStrike">
                          <a:effectLst/>
                        </a:rPr>
                        <a:t>Coney</a:t>
                      </a:r>
                      <a:endParaRPr lang="en-US" sz="1600" b="0" i="0" u="none" strike="noStrike">
                        <a:solidFill>
                          <a:srgbClr val="000000"/>
                        </a:solidFill>
                        <a:effectLst/>
                        <a:latin typeface="Calibri" charset="0"/>
                      </a:endParaRPr>
                    </a:p>
                  </a:txBody>
                  <a:tcPr marL="6350" marR="6350" marT="6350" marB="0" anchor="b"/>
                </a:tc>
                <a:tc>
                  <a:txBody>
                    <a:bodyPr/>
                    <a:lstStyle/>
                    <a:p>
                      <a:pPr algn="r" fontAlgn="b"/>
                      <a:r>
                        <a:rPr lang="fi-FI" sz="1600" u="none" strike="noStrike">
                          <a:effectLst/>
                        </a:rPr>
                        <a:t>2,718</a:t>
                      </a:r>
                      <a:endParaRPr lang="fi-FI" sz="1600" b="0" i="0" u="none" strike="noStrike">
                        <a:solidFill>
                          <a:srgbClr val="000000"/>
                        </a:solidFill>
                        <a:effectLst/>
                        <a:latin typeface="Calibri" charset="0"/>
                      </a:endParaRPr>
                    </a:p>
                  </a:txBody>
                  <a:tcPr marL="6350" marR="6350" marT="6350" marB="0" anchor="b"/>
                </a:tc>
                <a:tc>
                  <a:txBody>
                    <a:bodyPr/>
                    <a:lstStyle/>
                    <a:p>
                      <a:pPr algn="r" fontAlgn="b"/>
                      <a:r>
                        <a:rPr lang="is-IS" sz="1600" u="none" strike="noStrike">
                          <a:effectLst/>
                        </a:rPr>
                        <a:t>665</a:t>
                      </a:r>
                      <a:endParaRPr lang="is-IS" sz="1600" b="0" i="0" u="none" strike="noStrike">
                        <a:solidFill>
                          <a:srgbClr val="000000"/>
                        </a:solidFill>
                        <a:effectLst/>
                        <a:latin typeface="Calibri" charset="0"/>
                      </a:endParaRPr>
                    </a:p>
                  </a:txBody>
                  <a:tcPr marL="6350" marR="6350" marT="6350" marB="0" anchor="b"/>
                </a:tc>
                <a:tc>
                  <a:txBody>
                    <a:bodyPr/>
                    <a:lstStyle/>
                    <a:p>
                      <a:pPr algn="r" fontAlgn="b"/>
                      <a:r>
                        <a:rPr lang="is-IS" sz="1600" u="none" strike="noStrike">
                          <a:effectLst/>
                        </a:rPr>
                        <a:t>2,053</a:t>
                      </a:r>
                      <a:endParaRPr lang="is-IS" sz="1600" b="0" i="0" u="none" strike="noStrike">
                        <a:solidFill>
                          <a:srgbClr val="000000"/>
                        </a:solidFill>
                        <a:effectLst/>
                        <a:latin typeface="Calibri" charset="0"/>
                      </a:endParaRPr>
                    </a:p>
                  </a:txBody>
                  <a:tcPr marL="6350" marR="6350" marT="6350" marB="0" anchor="b"/>
                </a:tc>
                <a:tc>
                  <a:txBody>
                    <a:bodyPr/>
                    <a:lstStyle/>
                    <a:p>
                      <a:pPr algn="l"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59426">
                <a:tc vMerge="1">
                  <a:txBody>
                    <a:bodyPr/>
                    <a:lstStyle/>
                    <a:p>
                      <a:endParaRPr lang="en-US"/>
                    </a:p>
                  </a:txBody>
                  <a:tcPr/>
                </a:tc>
                <a:tc>
                  <a:txBody>
                    <a:bodyPr/>
                    <a:lstStyle/>
                    <a:p>
                      <a:pPr algn="l" fontAlgn="b"/>
                      <a:r>
                        <a:rPr lang="en-US" sz="1600" u="none" strike="noStrike">
                          <a:effectLst/>
                        </a:rPr>
                        <a:t>Graysby</a:t>
                      </a:r>
                      <a:endParaRPr lang="en-US" sz="1600" b="0" i="0" u="none" strike="noStrike">
                        <a:solidFill>
                          <a:srgbClr val="000000"/>
                        </a:solidFill>
                        <a:effectLst/>
                        <a:latin typeface="Calibri" charset="0"/>
                      </a:endParaRPr>
                    </a:p>
                  </a:txBody>
                  <a:tcPr marL="6350" marR="6350" marT="6350" marB="0" anchor="b"/>
                </a:tc>
                <a:tc>
                  <a:txBody>
                    <a:bodyPr/>
                    <a:lstStyle/>
                    <a:p>
                      <a:pPr algn="r" fontAlgn="b"/>
                      <a:r>
                        <a:rPr lang="nl-NL" sz="1600" u="none" strike="noStrike">
                          <a:effectLst/>
                        </a:rPr>
                        <a:t>17,598</a:t>
                      </a:r>
                      <a:endParaRPr lang="nl-NL" sz="1600" b="0" i="0" u="none" strike="noStrike">
                        <a:solidFill>
                          <a:srgbClr val="000000"/>
                        </a:solidFill>
                        <a:effectLst/>
                        <a:latin typeface="Calibri" charset="0"/>
                      </a:endParaRPr>
                    </a:p>
                  </a:txBody>
                  <a:tcPr marL="6350" marR="6350" marT="6350" marB="0" anchor="b"/>
                </a:tc>
                <a:tc>
                  <a:txBody>
                    <a:bodyPr/>
                    <a:lstStyle/>
                    <a:p>
                      <a:pPr algn="r" fontAlgn="b"/>
                      <a:r>
                        <a:rPr lang="fi-FI" sz="1600" u="none" strike="noStrike">
                          <a:effectLst/>
                        </a:rPr>
                        <a:t>2,771</a:t>
                      </a:r>
                      <a:endParaRPr lang="fi-FI" sz="1600" b="0" i="0" u="none" strike="noStrike">
                        <a:solidFill>
                          <a:srgbClr val="000000"/>
                        </a:solidFill>
                        <a:effectLst/>
                        <a:latin typeface="Calibri" charset="0"/>
                      </a:endParaRPr>
                    </a:p>
                  </a:txBody>
                  <a:tcPr marL="6350" marR="6350" marT="6350" marB="0" anchor="b"/>
                </a:tc>
                <a:tc>
                  <a:txBody>
                    <a:bodyPr/>
                    <a:lstStyle/>
                    <a:p>
                      <a:pPr algn="r" fontAlgn="b"/>
                      <a:r>
                        <a:rPr lang="is-IS" sz="1600" u="none" strike="noStrike">
                          <a:effectLst/>
                        </a:rPr>
                        <a:t>14,827</a:t>
                      </a:r>
                      <a:endParaRPr lang="is-IS" sz="1600" b="0" i="0" u="none" strike="noStrike">
                        <a:solidFill>
                          <a:srgbClr val="000000"/>
                        </a:solidFill>
                        <a:effectLst/>
                        <a:latin typeface="Calibri" charset="0"/>
                      </a:endParaRPr>
                    </a:p>
                  </a:txBody>
                  <a:tcPr marL="6350" marR="6350" marT="6350" marB="0" anchor="b"/>
                </a:tc>
                <a:tc>
                  <a:txBody>
                    <a:bodyPr/>
                    <a:lstStyle/>
                    <a:p>
                      <a:pPr algn="l"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59426">
                <a:tc vMerge="1">
                  <a:txBody>
                    <a:bodyPr/>
                    <a:lstStyle/>
                    <a:p>
                      <a:endParaRPr lang="en-US"/>
                    </a:p>
                  </a:txBody>
                  <a:tcPr/>
                </a:tc>
                <a:tc>
                  <a:txBody>
                    <a:bodyPr/>
                    <a:lstStyle/>
                    <a:p>
                      <a:pPr algn="l" fontAlgn="b"/>
                      <a:r>
                        <a:rPr lang="en-US" sz="1600" u="none" strike="noStrike">
                          <a:effectLst/>
                        </a:rPr>
                        <a:t>Yellowfin grouper</a:t>
                      </a:r>
                      <a:endParaRPr lang="en-US" sz="1600" b="0" i="0" u="none" strike="noStrike">
                        <a:solidFill>
                          <a:srgbClr val="000000"/>
                        </a:solidFill>
                        <a:effectLst/>
                        <a:latin typeface="Calibri" charset="0"/>
                      </a:endParaRPr>
                    </a:p>
                  </a:txBody>
                  <a:tcPr marL="6350" marR="6350" marT="6350" marB="0" anchor="b"/>
                </a:tc>
                <a:tc>
                  <a:txBody>
                    <a:bodyPr/>
                    <a:lstStyle/>
                    <a:p>
                      <a:pPr algn="r" fontAlgn="b"/>
                      <a:r>
                        <a:rPr lang="cs-CZ" sz="1600" u="none" strike="noStrike">
                          <a:effectLst/>
                        </a:rPr>
                        <a:t>9,258</a:t>
                      </a:r>
                      <a:endParaRPr lang="cs-CZ" sz="1600" b="0" i="0" u="none" strike="noStrike">
                        <a:solidFill>
                          <a:srgbClr val="000000"/>
                        </a:solidFill>
                        <a:effectLst/>
                        <a:latin typeface="Calibri" charset="0"/>
                      </a:endParaRPr>
                    </a:p>
                  </a:txBody>
                  <a:tcPr marL="6350" marR="6350" marT="6350" marB="0" anchor="b"/>
                </a:tc>
                <a:tc>
                  <a:txBody>
                    <a:bodyPr/>
                    <a:lstStyle/>
                    <a:p>
                      <a:pPr algn="r" fontAlgn="b"/>
                      <a:r>
                        <a:rPr lang="fi-FI" sz="1600" u="none" strike="noStrike">
                          <a:effectLst/>
                        </a:rPr>
                        <a:t>4,879</a:t>
                      </a:r>
                      <a:endParaRPr lang="fi-FI" sz="1600" b="0" i="0" u="none" strike="noStrike">
                        <a:solidFill>
                          <a:srgbClr val="000000"/>
                        </a:solidFill>
                        <a:effectLst/>
                        <a:latin typeface="Calibri" charset="0"/>
                      </a:endParaRPr>
                    </a:p>
                  </a:txBody>
                  <a:tcPr marL="6350" marR="6350" marT="6350" marB="0" anchor="b"/>
                </a:tc>
                <a:tc>
                  <a:txBody>
                    <a:bodyPr/>
                    <a:lstStyle/>
                    <a:p>
                      <a:pPr algn="r" fontAlgn="b"/>
                      <a:r>
                        <a:rPr lang="fi-FI" sz="1600" u="none" strike="noStrike">
                          <a:effectLst/>
                        </a:rPr>
                        <a:t>4,379</a:t>
                      </a:r>
                      <a:endParaRPr lang="fi-FI" sz="1600" b="0" i="0" u="none" strike="noStrike">
                        <a:solidFill>
                          <a:srgbClr val="000000"/>
                        </a:solidFill>
                        <a:effectLst/>
                        <a:latin typeface="Calibri" charset="0"/>
                      </a:endParaRPr>
                    </a:p>
                  </a:txBody>
                  <a:tcPr marL="6350" marR="6350" marT="6350" marB="0" anchor="b"/>
                </a:tc>
                <a:tc>
                  <a:txBody>
                    <a:bodyPr/>
                    <a:lstStyle/>
                    <a:p>
                      <a:pPr algn="l"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59426">
                <a:tc vMerge="1">
                  <a:txBody>
                    <a:bodyPr/>
                    <a:lstStyle/>
                    <a:p>
                      <a:endParaRPr lang="en-US"/>
                    </a:p>
                  </a:txBody>
                  <a:tcPr/>
                </a:tc>
                <a:tc>
                  <a:txBody>
                    <a:bodyPr/>
                    <a:lstStyle/>
                    <a:p>
                      <a:pPr algn="l" fontAlgn="b"/>
                      <a:r>
                        <a:rPr lang="en-US" sz="1600" u="none" strike="noStrike">
                          <a:effectLst/>
                        </a:rPr>
                        <a:t>Yellowmouth grouper</a:t>
                      </a:r>
                      <a:endParaRPr lang="en-US" sz="1600" b="0" i="0" u="none" strike="noStrike">
                        <a:solidFill>
                          <a:srgbClr val="000000"/>
                        </a:solidFill>
                        <a:effectLst/>
                        <a:latin typeface="Calibri" charset="0"/>
                      </a:endParaRPr>
                    </a:p>
                  </a:txBody>
                  <a:tcPr marL="6350" marR="6350" marT="6350" marB="0" anchor="b"/>
                </a:tc>
                <a:tc>
                  <a:txBody>
                    <a:bodyPr/>
                    <a:lstStyle/>
                    <a:p>
                      <a:pPr algn="r" fontAlgn="b"/>
                      <a:r>
                        <a:rPr lang="uk-UA" sz="1600" u="none" strike="noStrike">
                          <a:effectLst/>
                        </a:rPr>
                        <a:t>4,039</a:t>
                      </a:r>
                      <a:endParaRPr lang="uk-UA" sz="1600" b="0" i="0" u="none" strike="noStrike">
                        <a:solidFill>
                          <a:srgbClr val="000000"/>
                        </a:solidFill>
                        <a:effectLst/>
                        <a:latin typeface="Calibri" charset="0"/>
                      </a:endParaRPr>
                    </a:p>
                  </a:txBody>
                  <a:tcPr marL="6350" marR="6350" marT="6350" marB="0" anchor="b"/>
                </a:tc>
                <a:tc>
                  <a:txBody>
                    <a:bodyPr/>
                    <a:lstStyle/>
                    <a:p>
                      <a:pPr algn="r" fontAlgn="b"/>
                      <a:r>
                        <a:rPr lang="en-US" sz="1600" u="none" strike="noStrike">
                          <a:effectLst/>
                        </a:rPr>
                        <a:t>44</a:t>
                      </a:r>
                      <a:endParaRPr lang="en-US" sz="1600" b="0" i="0" u="none" strike="noStrike">
                        <a:solidFill>
                          <a:srgbClr val="000000"/>
                        </a:solidFill>
                        <a:effectLst/>
                        <a:latin typeface="Calibri" charset="0"/>
                      </a:endParaRPr>
                    </a:p>
                  </a:txBody>
                  <a:tcPr marL="6350" marR="6350" marT="6350" marB="0" anchor="b"/>
                </a:tc>
                <a:tc>
                  <a:txBody>
                    <a:bodyPr/>
                    <a:lstStyle/>
                    <a:p>
                      <a:pPr algn="r" fontAlgn="b"/>
                      <a:r>
                        <a:rPr lang="fi-FI" sz="1600" u="none" strike="noStrike">
                          <a:effectLst/>
                        </a:rPr>
                        <a:t>3,995</a:t>
                      </a:r>
                      <a:endParaRPr lang="fi-FI" sz="1600" b="0" i="0" u="none" strike="noStrike">
                        <a:solidFill>
                          <a:srgbClr val="000000"/>
                        </a:solidFill>
                        <a:effectLst/>
                        <a:latin typeface="Calibri" charset="0"/>
                      </a:endParaRPr>
                    </a:p>
                  </a:txBody>
                  <a:tcPr marL="6350" marR="6350" marT="6350" marB="0" anchor="b"/>
                </a:tc>
                <a:tc>
                  <a:txBody>
                    <a:bodyPr/>
                    <a:lstStyle/>
                    <a:p>
                      <a:pPr algn="l"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59426">
                <a:tc vMerge="1">
                  <a:txBody>
                    <a:bodyPr/>
                    <a:lstStyle/>
                    <a:p>
                      <a:endParaRPr lang="en-US"/>
                    </a:p>
                  </a:txBody>
                  <a:tcPr/>
                </a:tc>
                <a:tc gridSpan="7">
                  <a:txBody>
                    <a:bodyPr/>
                    <a:lstStyle/>
                    <a:p>
                      <a:pPr algn="ctr" fontAlgn="ctr"/>
                      <a:r>
                        <a:rPr lang="en-US" sz="1600" b="1" u="none" strike="noStrike" dirty="0">
                          <a:effectLst/>
                        </a:rPr>
                        <a:t>Other SWG</a:t>
                      </a:r>
                      <a:endParaRPr lang="en-US" sz="1600" b="1" i="0" u="none" strike="noStrike" dirty="0">
                        <a:solidFill>
                          <a:srgbClr val="000000"/>
                        </a:solidFill>
                        <a:effectLst/>
                        <a:latin typeface="Calibri" charset="0"/>
                      </a:endParaRPr>
                    </a:p>
                  </a:txBody>
                  <a:tcPr marL="6350" marR="6350" marT="6350" marB="0" anchor="ctr">
                    <a:lnR w="12700" cap="flat" cmpd="sng" algn="ctr">
                      <a:solidFill>
                        <a:schemeClr val="tx1"/>
                      </a:solidFill>
                      <a:prstDash val="solid"/>
                      <a:round/>
                      <a:headEnd type="none" w="med" len="med"/>
                      <a:tailEnd type="none" w="med" len="med"/>
                    </a:lnR>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59426">
                <a:tc vMerge="1">
                  <a:txBody>
                    <a:bodyPr/>
                    <a:lstStyle/>
                    <a:p>
                      <a:endParaRPr lang="en-US"/>
                    </a:p>
                  </a:txBody>
                  <a:tcPr/>
                </a:tc>
                <a:tc>
                  <a:txBody>
                    <a:bodyPr/>
                    <a:lstStyle/>
                    <a:p>
                      <a:pPr algn="l" fontAlgn="b"/>
                      <a:r>
                        <a:rPr lang="en-US" sz="1600" u="none" strike="noStrike">
                          <a:effectLst/>
                        </a:rPr>
                        <a:t>Scamp</a:t>
                      </a:r>
                      <a:endParaRPr lang="en-US" sz="1600" b="0" i="0" u="none" strike="noStrike">
                        <a:solidFill>
                          <a:srgbClr val="000000"/>
                        </a:solidFill>
                        <a:effectLst/>
                        <a:latin typeface="Calibri" charset="0"/>
                      </a:endParaRPr>
                    </a:p>
                  </a:txBody>
                  <a:tcPr marL="6350" marR="6350" marT="6350" marB="0" anchor="b"/>
                </a:tc>
                <a:tc>
                  <a:txBody>
                    <a:bodyPr/>
                    <a:lstStyle/>
                    <a:p>
                      <a:pPr algn="r" fontAlgn="b"/>
                      <a:r>
                        <a:rPr lang="fi-FI" sz="1600" u="none" strike="noStrike">
                          <a:effectLst/>
                        </a:rPr>
                        <a:t>335,744</a:t>
                      </a:r>
                      <a:endParaRPr lang="fi-FI" sz="1600" b="0" i="0" u="none" strike="noStrike">
                        <a:solidFill>
                          <a:srgbClr val="000000"/>
                        </a:solidFill>
                        <a:effectLst/>
                        <a:latin typeface="Calibri" charset="0"/>
                      </a:endParaRPr>
                    </a:p>
                  </a:txBody>
                  <a:tcPr marL="6350" marR="6350" marT="6350" marB="0" anchor="b"/>
                </a:tc>
                <a:tc>
                  <a:txBody>
                    <a:bodyPr/>
                    <a:lstStyle/>
                    <a:p>
                      <a:pPr algn="r" fontAlgn="b"/>
                      <a:r>
                        <a:rPr lang="is-IS" sz="1600" u="none" strike="noStrike">
                          <a:effectLst/>
                        </a:rPr>
                        <a:t>219,375</a:t>
                      </a:r>
                      <a:endParaRPr lang="is-IS" sz="1600" b="0" i="0" u="none" strike="noStrike">
                        <a:solidFill>
                          <a:srgbClr val="000000"/>
                        </a:solidFill>
                        <a:effectLst/>
                        <a:latin typeface="Calibri" charset="0"/>
                      </a:endParaRPr>
                    </a:p>
                  </a:txBody>
                  <a:tcPr marL="6350" marR="6350" marT="6350" marB="0" anchor="b"/>
                </a:tc>
                <a:tc>
                  <a:txBody>
                    <a:bodyPr/>
                    <a:lstStyle/>
                    <a:p>
                      <a:pPr algn="r" fontAlgn="b"/>
                      <a:r>
                        <a:rPr lang="cs-CZ" sz="1600" u="none" strike="noStrike">
                          <a:effectLst/>
                        </a:rPr>
                        <a:t>116,369</a:t>
                      </a:r>
                      <a:endParaRPr lang="cs-CZ" sz="1600" b="0" i="0" u="none" strike="noStrike">
                        <a:solidFill>
                          <a:srgbClr val="000000"/>
                        </a:solidFill>
                        <a:effectLst/>
                        <a:latin typeface="Calibri" charset="0"/>
                      </a:endParaRPr>
                    </a:p>
                  </a:txBody>
                  <a:tcPr marL="6350" marR="6350" marT="6350" marB="0" anchor="b"/>
                </a:tc>
                <a:tc>
                  <a:txBody>
                    <a:bodyPr/>
                    <a:lstStyle/>
                    <a:p>
                      <a:pPr algn="r" fontAlgn="b"/>
                      <a:r>
                        <a:rPr lang="fi-FI" sz="1600" u="none" strike="noStrike">
                          <a:effectLst/>
                        </a:rPr>
                        <a:t>30,961</a:t>
                      </a:r>
                      <a:endParaRPr lang="fi-FI" sz="1600" b="0" i="0" u="none" strike="noStrike">
                        <a:solidFill>
                          <a:srgbClr val="000000"/>
                        </a:solidFill>
                        <a:effectLst/>
                        <a:latin typeface="Calibri" charset="0"/>
                      </a:endParaRPr>
                    </a:p>
                  </a:txBody>
                  <a:tcPr marL="6350" marR="6350" marT="6350" marB="0" anchor="b"/>
                </a:tc>
                <a:tc>
                  <a:txBody>
                    <a:bodyPr/>
                    <a:lstStyle/>
                    <a:p>
                      <a:pPr algn="ctr" fontAlgn="b"/>
                      <a:r>
                        <a:rPr lang="mr-IN" sz="1600" u="none" strike="noStrike">
                          <a:effectLst/>
                        </a:rPr>
                        <a:t>27%</a:t>
                      </a:r>
                      <a:endParaRPr lang="mr-IN" sz="1600" b="0" i="0" u="none" strike="noStrike">
                        <a:solidFill>
                          <a:srgbClr val="000000"/>
                        </a:solidFill>
                        <a:effectLst/>
                        <a:latin typeface="Calibri" charset="0"/>
                      </a:endParaRPr>
                    </a:p>
                  </a:txBody>
                  <a:tcPr marL="6350" marR="6350" marT="6350" marB="0" anchor="b"/>
                </a:tc>
                <a:tc>
                  <a:txBody>
                    <a:bodyPr/>
                    <a:lstStyle/>
                    <a:p>
                      <a:pPr algn="ctr" fontAlgn="b"/>
                      <a:r>
                        <a:rPr lang="en-US" sz="1600" u="none" strike="noStrike">
                          <a:effectLst/>
                        </a:rPr>
                        <a:t>May-Dec</a:t>
                      </a:r>
                      <a:endParaRPr lang="en-US" sz="16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59426">
                <a:tc vMerge="1">
                  <a:txBody>
                    <a:bodyPr/>
                    <a:lstStyle/>
                    <a:p>
                      <a:endParaRPr lang="en-US"/>
                    </a:p>
                  </a:txBody>
                  <a:tcPr/>
                </a:tc>
                <a:tc>
                  <a:txBody>
                    <a:bodyPr/>
                    <a:lstStyle/>
                    <a:p>
                      <a:pPr algn="l" fontAlgn="b"/>
                      <a:r>
                        <a:rPr lang="en-US" sz="1600" u="none" strike="noStrike">
                          <a:effectLst/>
                        </a:rPr>
                        <a:t>Gag*</a:t>
                      </a:r>
                      <a:endParaRPr lang="en-US" sz="1600" b="0" i="0" u="none" strike="noStrike">
                        <a:solidFill>
                          <a:srgbClr val="000000"/>
                        </a:solidFill>
                        <a:effectLst/>
                        <a:latin typeface="Calibri" charset="0"/>
                      </a:endParaRPr>
                    </a:p>
                  </a:txBody>
                  <a:tcPr marL="6350" marR="6350" marT="6350" marB="0" anchor="b"/>
                </a:tc>
                <a:tc>
                  <a:txBody>
                    <a:bodyPr/>
                    <a:lstStyle/>
                    <a:p>
                      <a:pPr algn="r" fontAlgn="b"/>
                      <a:r>
                        <a:rPr lang="uk-UA" sz="1600" u="none" strike="noStrike">
                          <a:effectLst/>
                        </a:rPr>
                        <a:t>677,351</a:t>
                      </a:r>
                      <a:endParaRPr lang="uk-UA" sz="1600" b="0" i="0" u="none" strike="noStrike">
                        <a:solidFill>
                          <a:srgbClr val="000000"/>
                        </a:solidFill>
                        <a:effectLst/>
                        <a:latin typeface="Calibri" charset="0"/>
                      </a:endParaRPr>
                    </a:p>
                  </a:txBody>
                  <a:tcPr marL="6350" marR="6350" marT="6350" marB="0" anchor="b"/>
                </a:tc>
                <a:tc>
                  <a:txBody>
                    <a:bodyPr/>
                    <a:lstStyle/>
                    <a:p>
                      <a:pPr algn="r" fontAlgn="b"/>
                      <a:r>
                        <a:rPr lang="is-IS" sz="1600" u="none" strike="noStrike">
                          <a:effectLst/>
                        </a:rPr>
                        <a:t>318,231</a:t>
                      </a:r>
                      <a:endParaRPr lang="is-IS" sz="1600" b="0" i="0" u="none" strike="noStrike">
                        <a:solidFill>
                          <a:srgbClr val="000000"/>
                        </a:solidFill>
                        <a:effectLst/>
                        <a:latin typeface="Calibri" charset="0"/>
                      </a:endParaRPr>
                    </a:p>
                  </a:txBody>
                  <a:tcPr marL="6350" marR="6350" marT="6350" marB="0" anchor="b"/>
                </a:tc>
                <a:tc>
                  <a:txBody>
                    <a:bodyPr/>
                    <a:lstStyle/>
                    <a:p>
                      <a:pPr algn="r" fontAlgn="b"/>
                      <a:r>
                        <a:rPr lang="fi-FI" sz="1600" u="none" strike="noStrike">
                          <a:effectLst/>
                        </a:rPr>
                        <a:t>331,902</a:t>
                      </a:r>
                      <a:endParaRPr lang="fi-FI" sz="1600" b="0" i="0" u="none" strike="noStrike">
                        <a:solidFill>
                          <a:srgbClr val="000000"/>
                        </a:solidFill>
                        <a:effectLst/>
                        <a:latin typeface="Calibri" charset="0"/>
                      </a:endParaRPr>
                    </a:p>
                  </a:txBody>
                  <a:tcPr marL="6350" marR="6350" marT="6350" marB="0" anchor="b"/>
                </a:tc>
                <a:tc>
                  <a:txBody>
                    <a:bodyPr/>
                    <a:lstStyle/>
                    <a:p>
                      <a:pPr algn="r" fontAlgn="b"/>
                      <a:r>
                        <a:rPr lang="is-IS" sz="1600" u="none" strike="noStrike">
                          <a:effectLst/>
                        </a:rPr>
                        <a:t>135,862</a:t>
                      </a:r>
                      <a:endParaRPr lang="is-IS" sz="1600" b="0" i="0" u="none" strike="noStrike">
                        <a:solidFill>
                          <a:srgbClr val="000000"/>
                        </a:solidFill>
                        <a:effectLst/>
                        <a:latin typeface="Calibri" charset="0"/>
                      </a:endParaRPr>
                    </a:p>
                  </a:txBody>
                  <a:tcPr marL="6350" marR="6350" marT="6350" marB="0" anchor="b"/>
                </a:tc>
                <a:tc>
                  <a:txBody>
                    <a:bodyPr/>
                    <a:lstStyle/>
                    <a:p>
                      <a:pPr algn="ctr" fontAlgn="b"/>
                      <a:r>
                        <a:rPr lang="mr-IN" sz="1600" u="none" strike="noStrike">
                          <a:effectLst/>
                        </a:rPr>
                        <a:t>43%</a:t>
                      </a:r>
                      <a:endParaRPr lang="mr-IN" sz="1600" b="0" i="0" u="none" strike="noStrike">
                        <a:solidFill>
                          <a:srgbClr val="000000"/>
                        </a:solidFill>
                        <a:effectLst/>
                        <a:latin typeface="Calibri" charset="0"/>
                      </a:endParaRPr>
                    </a:p>
                  </a:txBody>
                  <a:tcPr marL="6350" marR="6350" marT="6350" marB="0" anchor="b"/>
                </a:tc>
                <a:tc>
                  <a:txBody>
                    <a:bodyPr/>
                    <a:lstStyle/>
                    <a:p>
                      <a:pPr algn="ctr" fontAlgn="b"/>
                      <a:r>
                        <a:rPr lang="en-US" sz="1600" u="none" strike="noStrike">
                          <a:effectLst/>
                        </a:rPr>
                        <a:t>May-Dec</a:t>
                      </a:r>
                      <a:endParaRPr lang="en-US" sz="16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59426">
                <a:tc vMerge="1">
                  <a:txBody>
                    <a:bodyPr/>
                    <a:lstStyle/>
                    <a:p>
                      <a:endParaRPr lang="en-US"/>
                    </a:p>
                  </a:txBody>
                  <a:tcPr/>
                </a:tc>
                <a:tc>
                  <a:txBody>
                    <a:bodyPr/>
                    <a:lstStyle/>
                    <a:p>
                      <a:pPr algn="l" fontAlgn="b"/>
                      <a:r>
                        <a:rPr lang="en-US" sz="1600" u="none" strike="noStrike">
                          <a:effectLst/>
                        </a:rPr>
                        <a:t>Black grouper</a:t>
                      </a:r>
                      <a:endParaRPr lang="en-US" sz="1600" b="0" i="0" u="none" strike="noStrike">
                        <a:solidFill>
                          <a:srgbClr val="000000"/>
                        </a:solidFill>
                        <a:effectLst/>
                        <a:latin typeface="Calibri" charset="0"/>
                      </a:endParaRPr>
                    </a:p>
                  </a:txBody>
                  <a:tcPr marL="6350" marR="6350" marT="6350" marB="0" anchor="b"/>
                </a:tc>
                <a:tc>
                  <a:txBody>
                    <a:bodyPr/>
                    <a:lstStyle/>
                    <a:p>
                      <a:pPr algn="r" fontAlgn="b"/>
                      <a:r>
                        <a:rPr lang="is-IS" sz="1600" u="none" strike="noStrike">
                          <a:effectLst/>
                        </a:rPr>
                        <a:t>262,594</a:t>
                      </a:r>
                      <a:endParaRPr lang="is-IS" sz="1600" b="0" i="0" u="none" strike="noStrike">
                        <a:solidFill>
                          <a:srgbClr val="000000"/>
                        </a:solidFill>
                        <a:effectLst/>
                        <a:latin typeface="Calibri" charset="0"/>
                      </a:endParaRPr>
                    </a:p>
                  </a:txBody>
                  <a:tcPr marL="6350" marR="6350" marT="6350" marB="0" anchor="b"/>
                </a:tc>
                <a:tc>
                  <a:txBody>
                    <a:bodyPr/>
                    <a:lstStyle/>
                    <a:p>
                      <a:pPr algn="r" fontAlgn="b"/>
                      <a:r>
                        <a:rPr lang="uk-UA" sz="1600" u="none" strike="noStrike">
                          <a:effectLst/>
                        </a:rPr>
                        <a:t>96,844</a:t>
                      </a:r>
                      <a:endParaRPr lang="uk-UA" sz="1600" b="0" i="0" u="none" strike="noStrike">
                        <a:solidFill>
                          <a:srgbClr val="000000"/>
                        </a:solidFill>
                        <a:effectLst/>
                        <a:latin typeface="Calibri" charset="0"/>
                      </a:endParaRPr>
                    </a:p>
                  </a:txBody>
                  <a:tcPr marL="6350" marR="6350" marT="6350" marB="0" anchor="b"/>
                </a:tc>
                <a:tc>
                  <a:txBody>
                    <a:bodyPr/>
                    <a:lstStyle/>
                    <a:p>
                      <a:pPr algn="r" fontAlgn="b"/>
                      <a:r>
                        <a:rPr lang="is-IS" sz="1600" u="none" strike="noStrike">
                          <a:effectLst/>
                        </a:rPr>
                        <a:t>165,750</a:t>
                      </a:r>
                      <a:endParaRPr lang="is-IS" sz="1600" b="0" i="0" u="none" strike="noStrike">
                        <a:solidFill>
                          <a:srgbClr val="000000"/>
                        </a:solidFill>
                        <a:effectLst/>
                        <a:latin typeface="Calibri" charset="0"/>
                      </a:endParaRPr>
                    </a:p>
                  </a:txBody>
                  <a:tcPr marL="6350" marR="6350" marT="6350" marB="0" anchor="b"/>
                </a:tc>
                <a:tc>
                  <a:txBody>
                    <a:bodyPr/>
                    <a:lstStyle/>
                    <a:p>
                      <a:pPr algn="r" fontAlgn="b"/>
                      <a:r>
                        <a:rPr lang="cs-CZ" sz="1600" u="none" strike="noStrike">
                          <a:effectLst/>
                        </a:rPr>
                        <a:t>116,547</a:t>
                      </a:r>
                      <a:endParaRPr lang="cs-CZ" sz="1600" b="0" i="0" u="none" strike="noStrike">
                        <a:solidFill>
                          <a:srgbClr val="000000"/>
                        </a:solidFill>
                        <a:effectLst/>
                        <a:latin typeface="Calibri" charset="0"/>
                      </a:endParaRPr>
                    </a:p>
                  </a:txBody>
                  <a:tcPr marL="6350" marR="6350" marT="6350" marB="0" anchor="b"/>
                </a:tc>
                <a:tc>
                  <a:txBody>
                    <a:bodyPr/>
                    <a:lstStyle/>
                    <a:p>
                      <a:pPr algn="ctr" fontAlgn="b"/>
                      <a:r>
                        <a:rPr lang="mr-IN" sz="1600" u="none" strike="noStrike">
                          <a:effectLst/>
                        </a:rPr>
                        <a:t>70%</a:t>
                      </a:r>
                      <a:endParaRPr lang="mr-IN" sz="1600" b="0" i="0" u="none" strike="noStrike">
                        <a:solidFill>
                          <a:srgbClr val="000000"/>
                        </a:solidFill>
                        <a:effectLst/>
                        <a:latin typeface="Calibri" charset="0"/>
                      </a:endParaRPr>
                    </a:p>
                  </a:txBody>
                  <a:tcPr marL="6350" marR="6350" marT="6350" marB="0" anchor="b"/>
                </a:tc>
                <a:tc>
                  <a:txBody>
                    <a:bodyPr/>
                    <a:lstStyle/>
                    <a:p>
                      <a:pPr algn="ctr" fontAlgn="b"/>
                      <a:r>
                        <a:rPr lang="en-US" sz="1600" u="none" strike="noStrike">
                          <a:effectLst/>
                        </a:rPr>
                        <a:t>May-Dec</a:t>
                      </a:r>
                      <a:endParaRPr lang="en-US" sz="16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59426">
                <a:tc vMerge="1">
                  <a:txBody>
                    <a:bodyPr/>
                    <a:lstStyle/>
                    <a:p>
                      <a:endParaRPr lang="en-US"/>
                    </a:p>
                  </a:txBody>
                  <a:tcPr/>
                </a:tc>
                <a:tc>
                  <a:txBody>
                    <a:bodyPr/>
                    <a:lstStyle/>
                    <a:p>
                      <a:pPr algn="l" fontAlgn="b"/>
                      <a:r>
                        <a:rPr lang="en-US" sz="1600" u="none" strike="noStrike">
                          <a:effectLst/>
                        </a:rPr>
                        <a:t>Red grouper</a:t>
                      </a:r>
                      <a:endParaRPr lang="en-US" sz="1600" b="0" i="0" u="none" strike="noStrike">
                        <a:solidFill>
                          <a:srgbClr val="000000"/>
                        </a:solidFill>
                        <a:effectLst/>
                        <a:latin typeface="Calibri" charset="0"/>
                      </a:endParaRPr>
                    </a:p>
                  </a:txBody>
                  <a:tcPr marL="6350" marR="6350" marT="6350" marB="0" anchor="b"/>
                </a:tc>
                <a:tc>
                  <a:txBody>
                    <a:bodyPr/>
                    <a:lstStyle/>
                    <a:p>
                      <a:pPr algn="r" fontAlgn="b"/>
                      <a:r>
                        <a:rPr lang="en-US" sz="1600" u="none" strike="noStrike">
                          <a:effectLst/>
                        </a:rPr>
                        <a:t>780,000</a:t>
                      </a:r>
                      <a:endParaRPr lang="en-US" sz="1600" b="0" i="0" u="none" strike="noStrike">
                        <a:solidFill>
                          <a:srgbClr val="000000"/>
                        </a:solidFill>
                        <a:effectLst/>
                        <a:latin typeface="Calibri" charset="0"/>
                      </a:endParaRPr>
                    </a:p>
                  </a:txBody>
                  <a:tcPr marL="6350" marR="6350" marT="6350" marB="0" anchor="b"/>
                </a:tc>
                <a:tc>
                  <a:txBody>
                    <a:bodyPr/>
                    <a:lstStyle/>
                    <a:p>
                      <a:pPr algn="r" fontAlgn="b"/>
                      <a:r>
                        <a:rPr lang="is-IS" sz="1600" u="none" strike="noStrike">
                          <a:effectLst/>
                        </a:rPr>
                        <a:t>343,200</a:t>
                      </a:r>
                      <a:endParaRPr lang="is-IS" sz="1600" b="0" i="0" u="none" strike="noStrike">
                        <a:solidFill>
                          <a:srgbClr val="000000"/>
                        </a:solidFill>
                        <a:effectLst/>
                        <a:latin typeface="Calibri" charset="0"/>
                      </a:endParaRPr>
                    </a:p>
                  </a:txBody>
                  <a:tcPr marL="6350" marR="6350" marT="6350" marB="0" anchor="b"/>
                </a:tc>
                <a:tc>
                  <a:txBody>
                    <a:bodyPr/>
                    <a:lstStyle/>
                    <a:p>
                      <a:pPr algn="r" fontAlgn="b"/>
                      <a:r>
                        <a:rPr lang="cs-CZ" sz="1600" u="none" strike="noStrike">
                          <a:effectLst/>
                        </a:rPr>
                        <a:t>436,800</a:t>
                      </a:r>
                      <a:endParaRPr lang="cs-CZ" sz="1600" b="0" i="0" u="none" strike="noStrike">
                        <a:solidFill>
                          <a:srgbClr val="000000"/>
                        </a:solidFill>
                        <a:effectLst/>
                        <a:latin typeface="Calibri" charset="0"/>
                      </a:endParaRPr>
                    </a:p>
                  </a:txBody>
                  <a:tcPr marL="6350" marR="6350" marT="6350" marB="0" anchor="b"/>
                </a:tc>
                <a:tc>
                  <a:txBody>
                    <a:bodyPr/>
                    <a:lstStyle/>
                    <a:p>
                      <a:pPr algn="r" fontAlgn="b"/>
                      <a:r>
                        <a:rPr lang="is-IS" sz="1600" u="none" strike="noStrike">
                          <a:effectLst/>
                        </a:rPr>
                        <a:t>155,271</a:t>
                      </a:r>
                      <a:endParaRPr lang="is-IS" sz="1600" b="0" i="0" u="none" strike="noStrike">
                        <a:solidFill>
                          <a:srgbClr val="000000"/>
                        </a:solidFill>
                        <a:effectLst/>
                        <a:latin typeface="Calibri" charset="0"/>
                      </a:endParaRPr>
                    </a:p>
                  </a:txBody>
                  <a:tcPr marL="6350" marR="6350" marT="6350" marB="0" anchor="b"/>
                </a:tc>
                <a:tc>
                  <a:txBody>
                    <a:bodyPr/>
                    <a:lstStyle/>
                    <a:p>
                      <a:pPr algn="ctr" fontAlgn="b"/>
                      <a:r>
                        <a:rPr lang="mr-IN" sz="1600" u="none" strike="noStrike">
                          <a:effectLst/>
                        </a:rPr>
                        <a:t>36%</a:t>
                      </a:r>
                      <a:endParaRPr lang="mr-IN" sz="1600" b="0" i="0" u="none" strike="noStrike">
                        <a:solidFill>
                          <a:srgbClr val="000000"/>
                        </a:solidFill>
                        <a:effectLst/>
                        <a:latin typeface="Calibri" charset="0"/>
                      </a:endParaRPr>
                    </a:p>
                  </a:txBody>
                  <a:tcPr marL="6350" marR="6350" marT="6350" marB="0" anchor="b"/>
                </a:tc>
                <a:tc>
                  <a:txBody>
                    <a:bodyPr/>
                    <a:lstStyle/>
                    <a:p>
                      <a:pPr algn="ctr" fontAlgn="b"/>
                      <a:r>
                        <a:rPr lang="en-US" sz="1600" u="none" strike="noStrike">
                          <a:effectLst/>
                        </a:rPr>
                        <a:t>May-Dec</a:t>
                      </a:r>
                      <a:endParaRPr lang="en-US" sz="16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59426">
                <a:tc>
                  <a:txBody>
                    <a:bodyPr/>
                    <a:lstStyle/>
                    <a:p>
                      <a:pPr algn="ctr" fontAlgn="ctr"/>
                      <a:r>
                        <a:rPr lang="en-US" sz="1600" u="none" strike="noStrike" dirty="0">
                          <a:effectLst/>
                        </a:rPr>
                        <a:t>Total</a:t>
                      </a:r>
                      <a:endParaRPr lang="en-US" sz="1600" b="1" i="0" u="none" strike="noStrike" dirty="0">
                        <a:solidFill>
                          <a:srgbClr val="000000"/>
                        </a:solidFill>
                        <a:effectLst/>
                        <a:latin typeface="Calibri" charset="0"/>
                      </a:endParaRPr>
                    </a:p>
                  </a:txBody>
                  <a:tcPr marL="6350" marR="6350" marT="635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fontAlgn="b"/>
                      <a:r>
                        <a:rPr lang="sk-SK" sz="1600" u="none" strike="noStrike" dirty="0">
                          <a:effectLst/>
                        </a:rPr>
                        <a:t> </a:t>
                      </a:r>
                      <a:endParaRPr lang="sk-SK" sz="1600" b="0" i="0" u="none" strike="noStrike" dirty="0">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r" fontAlgn="b"/>
                      <a:r>
                        <a:rPr lang="fi-FI" sz="1600" u="none" strike="noStrike" dirty="0">
                          <a:effectLst/>
                        </a:rPr>
                        <a:t>2,159,879</a:t>
                      </a:r>
                      <a:endParaRPr lang="fi-FI" sz="1600" b="0" i="0" u="none" strike="noStrike" dirty="0">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r" fontAlgn="b"/>
                      <a:r>
                        <a:rPr lang="en-US" sz="1600" u="none" strike="noStrike" dirty="0">
                          <a:effectLst/>
                        </a:rPr>
                        <a:t>1,033,192</a:t>
                      </a:r>
                      <a:endParaRPr lang="en-US" sz="1600" b="0" i="0" u="none" strike="noStrike" dirty="0">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r" fontAlgn="b"/>
                      <a:r>
                        <a:rPr lang="is-IS" sz="1600" b="1" u="none" strike="noStrike" dirty="0">
                          <a:effectLst/>
                        </a:rPr>
                        <a:t>1,099,469</a:t>
                      </a:r>
                      <a:endParaRPr lang="is-IS" sz="1600" b="1" i="0" u="none" strike="noStrike" dirty="0">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l" fontAlgn="b"/>
                      <a:r>
                        <a:rPr lang="sk-SK" sz="1600" u="none" strike="noStrike" dirty="0">
                          <a:effectLst/>
                        </a:rPr>
                        <a:t> </a:t>
                      </a:r>
                      <a:endParaRPr lang="sk-SK" sz="1600" b="0" i="0" u="none" strike="noStrike" dirty="0">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sk-SK" sz="1600" u="none" strike="noStrike" dirty="0">
                          <a:effectLst/>
                        </a:rPr>
                        <a:t> </a:t>
                      </a:r>
                      <a:endParaRPr lang="sk-SK" sz="1600" b="0" i="0" u="none" strike="noStrike" dirty="0">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sk-SK" sz="1600" u="none" strike="noStrike" dirty="0">
                          <a:effectLst/>
                        </a:rPr>
                        <a:t> </a:t>
                      </a:r>
                      <a:endParaRPr lang="sk-SK" sz="1600" b="0"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568012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518787117"/>
              </p:ext>
            </p:extLst>
          </p:nvPr>
        </p:nvGraphicFramePr>
        <p:xfrm>
          <a:off x="449451" y="106860"/>
          <a:ext cx="11608231" cy="6703968"/>
        </p:xfrm>
        <a:graphic>
          <a:graphicData uri="http://schemas.openxmlformats.org/drawingml/2006/table">
            <a:tbl>
              <a:tblPr>
                <a:tableStyleId>{5C22544A-7EE6-4342-B048-85BDC9FD1C3A}</a:tableStyleId>
              </a:tblPr>
              <a:tblGrid>
                <a:gridCol w="2108887"/>
                <a:gridCol w="1756865"/>
                <a:gridCol w="1504566"/>
                <a:gridCol w="1372780"/>
                <a:gridCol w="1317869"/>
                <a:gridCol w="1592426"/>
                <a:gridCol w="999383"/>
                <a:gridCol w="955455"/>
              </a:tblGrid>
              <a:tr h="290971">
                <a:tc>
                  <a:txBody>
                    <a:bodyPr/>
                    <a:lstStyle/>
                    <a:p>
                      <a:pPr algn="ctr" fontAlgn="b"/>
                      <a:r>
                        <a:rPr lang="en-US" sz="1800" b="1" u="none" strike="noStrike" dirty="0">
                          <a:effectLst/>
                        </a:rPr>
                        <a:t>Proposed Aggregate</a:t>
                      </a:r>
                      <a:endParaRPr lang="en-US" sz="1800" b="1" i="0" u="none" strike="noStrike" dirty="0">
                        <a:solidFill>
                          <a:srgbClr val="000000"/>
                        </a:solidFill>
                        <a:effectLst/>
                        <a:latin typeface="Calibri" charset="0"/>
                      </a:endParaRPr>
                    </a:p>
                  </a:txBody>
                  <a:tcPr marL="3643" marR="3643" marT="3643"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1" u="none" strike="noStrike">
                          <a:effectLst/>
                        </a:rPr>
                        <a:t>Species</a:t>
                      </a:r>
                      <a:endParaRPr lang="en-US" sz="1800" b="1" i="0" u="none" strike="noStrike">
                        <a:solidFill>
                          <a:srgbClr val="000000"/>
                        </a:solidFill>
                        <a:effectLst/>
                        <a:latin typeface="Calibri" charset="0"/>
                      </a:endParaRPr>
                    </a:p>
                  </a:txBody>
                  <a:tcPr marL="3643" marR="3643" marT="3643"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1" u="none" strike="noStrike">
                          <a:effectLst/>
                        </a:rPr>
                        <a:t>Total ACL</a:t>
                      </a:r>
                      <a:endParaRPr lang="en-US" sz="1800" b="1" i="0" u="none" strike="noStrike">
                        <a:solidFill>
                          <a:srgbClr val="000000"/>
                        </a:solidFill>
                        <a:effectLst/>
                        <a:latin typeface="Calibri" charset="0"/>
                      </a:endParaRPr>
                    </a:p>
                  </a:txBody>
                  <a:tcPr marL="3643" marR="3643" marT="3643"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1" u="none" strike="noStrike">
                          <a:effectLst/>
                        </a:rPr>
                        <a:t>Comm ACL</a:t>
                      </a:r>
                      <a:endParaRPr lang="en-US" sz="1800" b="1" i="0" u="none" strike="noStrike">
                        <a:solidFill>
                          <a:srgbClr val="000000"/>
                        </a:solidFill>
                        <a:effectLst/>
                        <a:latin typeface="Calibri" charset="0"/>
                      </a:endParaRPr>
                    </a:p>
                  </a:txBody>
                  <a:tcPr marL="3643" marR="3643" marT="3643"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1" u="none" strike="noStrike">
                          <a:effectLst/>
                        </a:rPr>
                        <a:t>Rec ACL</a:t>
                      </a:r>
                      <a:endParaRPr lang="en-US" sz="1800" b="1" i="0" u="none" strike="noStrike">
                        <a:solidFill>
                          <a:srgbClr val="000000"/>
                        </a:solidFill>
                        <a:effectLst/>
                        <a:latin typeface="Calibri" charset="0"/>
                      </a:endParaRPr>
                    </a:p>
                  </a:txBody>
                  <a:tcPr marL="3643" marR="3643" marT="3643"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1" u="none" strike="noStrike">
                          <a:effectLst/>
                        </a:rPr>
                        <a:t>2016 rec landings</a:t>
                      </a:r>
                      <a:endParaRPr lang="en-US" sz="1800" b="1" i="0" u="none" strike="noStrike">
                        <a:solidFill>
                          <a:srgbClr val="000000"/>
                        </a:solidFill>
                        <a:effectLst/>
                        <a:latin typeface="Calibri" charset="0"/>
                      </a:endParaRPr>
                    </a:p>
                  </a:txBody>
                  <a:tcPr marL="3643" marR="3643" marT="3643"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1" u="none" strike="noStrike">
                          <a:effectLst/>
                        </a:rPr>
                        <a:t>%ACL</a:t>
                      </a:r>
                      <a:endParaRPr lang="en-US" sz="1800" b="1" i="0" u="none" strike="noStrike">
                        <a:solidFill>
                          <a:srgbClr val="000000"/>
                        </a:solidFill>
                        <a:effectLst/>
                        <a:latin typeface="Calibri" charset="0"/>
                      </a:endParaRPr>
                    </a:p>
                  </a:txBody>
                  <a:tcPr marL="3643" marR="3643" marT="3643"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1" u="none" strike="noStrike" dirty="0">
                          <a:effectLst/>
                        </a:rPr>
                        <a:t>Rec Season </a:t>
                      </a:r>
                      <a:endParaRPr lang="en-US" sz="1800" b="1" i="0" u="none" strike="noStrike" dirty="0">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90971">
                <a:tc rowSpan="17">
                  <a:txBody>
                    <a:bodyPr/>
                    <a:lstStyle/>
                    <a:p>
                      <a:pPr algn="ctr" fontAlgn="ctr"/>
                      <a:r>
                        <a:rPr lang="en-US" sz="1600" b="1" u="none" strike="noStrike" dirty="0">
                          <a:effectLst/>
                        </a:rPr>
                        <a:t>Other shallow-water species</a:t>
                      </a:r>
                      <a:endParaRPr lang="en-US" sz="1600" b="1" i="0" u="none" strike="noStrike" dirty="0">
                        <a:solidFill>
                          <a:srgbClr val="000000"/>
                        </a:solidFill>
                        <a:effectLst/>
                        <a:latin typeface="Calibri" charset="0"/>
                      </a:endParaRPr>
                    </a:p>
                  </a:txBody>
                  <a:tcPr marL="3643" marR="3643" marT="3643"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l" fontAlgn="b"/>
                      <a:r>
                        <a:rPr lang="en-US" sz="1600" b="1" u="none" strike="noStrike" dirty="0">
                          <a:effectLst/>
                        </a:rPr>
                        <a:t>Jacks Complex</a:t>
                      </a:r>
                      <a:endParaRPr lang="en-US" sz="1600" b="1" i="0" u="none" strike="noStrike" dirty="0">
                        <a:solidFill>
                          <a:srgbClr val="000000"/>
                        </a:solidFill>
                        <a:effectLst/>
                        <a:latin typeface="Calibri" charset="0"/>
                      </a:endParaRPr>
                    </a:p>
                  </a:txBody>
                  <a:tcPr marL="3643" marR="3643" marT="3643" marB="0" anchor="b">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r" fontAlgn="b"/>
                      <a:r>
                        <a:rPr lang="is-IS" sz="1600" u="none" strike="noStrike" dirty="0">
                          <a:effectLst/>
                        </a:rPr>
                        <a:t>457,221</a:t>
                      </a:r>
                      <a:endParaRPr lang="is-IS" sz="1600" b="0" i="0" u="none" strike="noStrike" dirty="0">
                        <a:solidFill>
                          <a:srgbClr val="000000"/>
                        </a:solidFill>
                        <a:effectLst/>
                        <a:latin typeface="Calibri" charset="0"/>
                      </a:endParaRPr>
                    </a:p>
                  </a:txBody>
                  <a:tcPr marL="3643" marR="3643" marT="3643" marB="0" anchor="b">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r" fontAlgn="b"/>
                      <a:r>
                        <a:rPr lang="cs-CZ" sz="1600" u="none" strike="noStrike" dirty="0">
                          <a:effectLst/>
                        </a:rPr>
                        <a:t>189,422</a:t>
                      </a:r>
                      <a:endParaRPr lang="cs-CZ" sz="1600" b="0" i="0" u="none" strike="noStrike" dirty="0">
                        <a:solidFill>
                          <a:srgbClr val="000000"/>
                        </a:solidFill>
                        <a:effectLst/>
                        <a:latin typeface="Calibri" charset="0"/>
                      </a:endParaRPr>
                    </a:p>
                  </a:txBody>
                  <a:tcPr marL="3643" marR="3643" marT="3643" marB="0" anchor="b">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r" fontAlgn="b"/>
                      <a:r>
                        <a:rPr lang="is-IS" sz="1600" u="none" strike="noStrike" dirty="0">
                          <a:effectLst/>
                        </a:rPr>
                        <a:t>267,799</a:t>
                      </a:r>
                      <a:endParaRPr lang="is-IS" sz="1600" b="0" i="0" u="none" strike="noStrike" dirty="0">
                        <a:solidFill>
                          <a:srgbClr val="000000"/>
                        </a:solidFill>
                        <a:effectLst/>
                        <a:latin typeface="Calibri" charset="0"/>
                      </a:endParaRPr>
                    </a:p>
                  </a:txBody>
                  <a:tcPr marL="3643" marR="3643" marT="3643" marB="0" anchor="b">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r" fontAlgn="b"/>
                      <a:r>
                        <a:rPr lang="is-IS" sz="1600" u="none" strike="noStrike" dirty="0">
                          <a:effectLst/>
                        </a:rPr>
                        <a:t>247,598</a:t>
                      </a:r>
                      <a:endParaRPr lang="is-IS" sz="1600" b="0" i="0" u="none" strike="noStrike" dirty="0">
                        <a:solidFill>
                          <a:srgbClr val="000000"/>
                        </a:solidFill>
                        <a:effectLst/>
                        <a:latin typeface="Calibri" charset="0"/>
                      </a:endParaRPr>
                    </a:p>
                  </a:txBody>
                  <a:tcPr marL="3643" marR="3643" marT="3643" marB="0" anchor="b">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b"/>
                      <a:r>
                        <a:rPr lang="mr-IN" sz="1600" u="none" strike="noStrike" dirty="0">
                          <a:effectLst/>
                        </a:rPr>
                        <a:t>92%</a:t>
                      </a:r>
                      <a:endParaRPr lang="mr-IN" sz="1600" b="0" i="0" u="none" strike="noStrike" dirty="0">
                        <a:solidFill>
                          <a:srgbClr val="000000"/>
                        </a:solidFill>
                        <a:effectLst/>
                        <a:latin typeface="Calibri" charset="0"/>
                      </a:endParaRPr>
                    </a:p>
                  </a:txBody>
                  <a:tcPr marL="3643" marR="3643" marT="3643" marB="0" anchor="b">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290971">
                <a:tc vMerge="1">
                  <a:txBody>
                    <a:bodyPr/>
                    <a:lstStyle/>
                    <a:p>
                      <a:endParaRPr lang="en-US"/>
                    </a:p>
                  </a:txBody>
                  <a:tcPr/>
                </a:tc>
                <a:tc>
                  <a:txBody>
                    <a:bodyPr/>
                    <a:lstStyle/>
                    <a:p>
                      <a:pPr algn="l" fontAlgn="b"/>
                      <a:r>
                        <a:rPr lang="en-US" sz="1600" b="1" u="none" strike="noStrike" dirty="0">
                          <a:effectLst/>
                        </a:rPr>
                        <a:t>Snappers Complex</a:t>
                      </a:r>
                      <a:endParaRPr lang="en-US" sz="1600" b="1"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r" fontAlgn="b"/>
                      <a:r>
                        <a:rPr lang="cs-CZ" sz="1600" u="none" strike="noStrike" dirty="0">
                          <a:effectLst/>
                        </a:rPr>
                        <a:t>1,513,883</a:t>
                      </a:r>
                      <a:endParaRPr lang="cs-CZ" sz="1600" b="0"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r" fontAlgn="b"/>
                      <a:r>
                        <a:rPr lang="is-IS" sz="1600" u="none" strike="noStrike" dirty="0">
                          <a:effectLst/>
                        </a:rPr>
                        <a:t>1,169,308</a:t>
                      </a:r>
                      <a:endParaRPr lang="is-IS" sz="1600" b="0"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r" fontAlgn="b"/>
                      <a:r>
                        <a:rPr lang="ru-RU" sz="1600" u="none" strike="noStrike" dirty="0">
                          <a:effectLst/>
                        </a:rPr>
                        <a:t>344,575</a:t>
                      </a:r>
                      <a:endParaRPr lang="ru-RU" sz="1600" b="0"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r" fontAlgn="b"/>
                      <a:r>
                        <a:rPr lang="is-IS" sz="1600" u="none" strike="noStrike" dirty="0">
                          <a:effectLst/>
                        </a:rPr>
                        <a:t>1,053,214</a:t>
                      </a:r>
                      <a:endParaRPr lang="is-IS" sz="1600" b="0"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ctr" fontAlgn="b"/>
                      <a:r>
                        <a:rPr lang="mr-IN" sz="1600" u="none" strike="noStrike" dirty="0">
                          <a:effectLst/>
                        </a:rPr>
                        <a:t>90%</a:t>
                      </a:r>
                      <a:endParaRPr lang="mr-IN" sz="1600" b="0"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tcPr>
                </a:tc>
              </a:tr>
              <a:tr h="290971">
                <a:tc vMerge="1">
                  <a:txBody>
                    <a:bodyPr/>
                    <a:lstStyle/>
                    <a:p>
                      <a:endParaRPr lang="en-US"/>
                    </a:p>
                  </a:txBody>
                  <a:tcPr/>
                </a:tc>
                <a:tc>
                  <a:txBody>
                    <a:bodyPr/>
                    <a:lstStyle/>
                    <a:p>
                      <a:pPr algn="l" fontAlgn="b"/>
                      <a:r>
                        <a:rPr lang="en-US" sz="1600" b="1" u="none" strike="noStrike" dirty="0">
                          <a:effectLst/>
                        </a:rPr>
                        <a:t>Grunts Complex</a:t>
                      </a:r>
                      <a:endParaRPr lang="en-US" sz="1600" b="1"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r" fontAlgn="b"/>
                      <a:r>
                        <a:rPr lang="cs-CZ" sz="1600" u="none" strike="noStrike" dirty="0">
                          <a:effectLst/>
                        </a:rPr>
                        <a:t>836,025</a:t>
                      </a:r>
                      <a:endParaRPr lang="cs-CZ" sz="1600" b="0"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r" fontAlgn="b"/>
                      <a:r>
                        <a:rPr lang="is-IS" sz="1600" u="none" strike="noStrike" dirty="0">
                          <a:effectLst/>
                        </a:rPr>
                        <a:t>217,903</a:t>
                      </a:r>
                      <a:endParaRPr lang="is-IS" sz="1600" b="0"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r" fontAlgn="b"/>
                      <a:r>
                        <a:rPr lang="is-IS" sz="1600" u="none" strike="noStrike" dirty="0">
                          <a:effectLst/>
                        </a:rPr>
                        <a:t>618,122</a:t>
                      </a:r>
                      <a:endParaRPr lang="is-IS" sz="1600" b="0"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r" fontAlgn="b"/>
                      <a:r>
                        <a:rPr lang="is-IS" sz="1600" u="none" strike="noStrike" dirty="0">
                          <a:effectLst/>
                        </a:rPr>
                        <a:t>420,847</a:t>
                      </a:r>
                      <a:endParaRPr lang="is-IS" sz="1600" b="0"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ctr" fontAlgn="b"/>
                      <a:r>
                        <a:rPr lang="mr-IN" sz="1600" u="none" strike="noStrike" dirty="0">
                          <a:effectLst/>
                        </a:rPr>
                        <a:t>68%</a:t>
                      </a:r>
                      <a:endParaRPr lang="mr-IN" sz="1600" b="0"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tcPr>
                </a:tc>
              </a:tr>
              <a:tr h="290971">
                <a:tc vMerge="1">
                  <a:txBody>
                    <a:bodyPr/>
                    <a:lstStyle/>
                    <a:p>
                      <a:endParaRPr lang="en-US"/>
                    </a:p>
                  </a:txBody>
                  <a:tcPr/>
                </a:tc>
                <a:tc>
                  <a:txBody>
                    <a:bodyPr/>
                    <a:lstStyle/>
                    <a:p>
                      <a:pPr algn="l" fontAlgn="b"/>
                      <a:r>
                        <a:rPr lang="en-US" sz="1600" b="1" u="none" strike="noStrike" dirty="0">
                          <a:effectLst/>
                        </a:rPr>
                        <a:t>Porgies Complex</a:t>
                      </a:r>
                      <a:endParaRPr lang="en-US" sz="1600" b="1"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r" fontAlgn="b"/>
                      <a:r>
                        <a:rPr lang="is-IS" sz="1600" u="none" strike="noStrike" dirty="0">
                          <a:effectLst/>
                        </a:rPr>
                        <a:t>143,262</a:t>
                      </a:r>
                      <a:endParaRPr lang="is-IS" sz="1600" b="0"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r" fontAlgn="b"/>
                      <a:r>
                        <a:rPr lang="cs-CZ" sz="1600" u="none" strike="noStrike" dirty="0">
                          <a:effectLst/>
                        </a:rPr>
                        <a:t>36,348</a:t>
                      </a:r>
                      <a:endParaRPr lang="cs-CZ" sz="1600" b="0"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r" fontAlgn="b"/>
                      <a:r>
                        <a:rPr lang="is-IS" sz="1600" u="none" strike="noStrike" dirty="0">
                          <a:effectLst/>
                        </a:rPr>
                        <a:t>106,914</a:t>
                      </a:r>
                      <a:endParaRPr lang="is-IS" sz="1600" b="0"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r" fontAlgn="b"/>
                      <a:r>
                        <a:rPr lang="is-IS" sz="1600" u="none" strike="noStrike" dirty="0">
                          <a:effectLst/>
                        </a:rPr>
                        <a:t>140,105</a:t>
                      </a:r>
                      <a:endParaRPr lang="is-IS" sz="1600" b="0"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ctr" fontAlgn="b"/>
                      <a:r>
                        <a:rPr lang="mr-IN" sz="1600" u="none" strike="noStrike" dirty="0">
                          <a:effectLst/>
                        </a:rPr>
                        <a:t>131%</a:t>
                      </a:r>
                      <a:endParaRPr lang="mr-IN" sz="1600" b="0" i="0" u="none" strike="noStrike" dirty="0">
                        <a:solidFill>
                          <a:srgbClr val="000000"/>
                        </a:solidFill>
                        <a:effectLst/>
                        <a:latin typeface="Calibri" charset="0"/>
                      </a:endParaRPr>
                    </a:p>
                  </a:txBody>
                  <a:tcPr marL="3643" marR="3643" marT="3643" marB="0" anchor="b">
                    <a:solidFill>
                      <a:schemeClr val="bg1">
                        <a:lumMod val="85000"/>
                      </a:schemeClr>
                    </a:solidFill>
                  </a:tcPr>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tcPr>
                </a:tc>
              </a:tr>
              <a:tr h="369653">
                <a:tc vMerge="1">
                  <a:txBody>
                    <a:bodyPr/>
                    <a:lstStyle/>
                    <a:p>
                      <a:endParaRPr lang="en-US"/>
                    </a:p>
                  </a:txBody>
                  <a:tcPr/>
                </a:tc>
                <a:tc gridSpan="7">
                  <a:txBody>
                    <a:bodyPr/>
                    <a:lstStyle/>
                    <a:p>
                      <a:pPr algn="ctr" fontAlgn="ctr"/>
                      <a:r>
                        <a:rPr lang="en-US" sz="1600" b="1" u="none" strike="noStrike" dirty="0">
                          <a:effectLst/>
                        </a:rPr>
                        <a:t>Other shallow-water species</a:t>
                      </a:r>
                      <a:endParaRPr lang="en-US" sz="1600" b="1" i="0" u="none" strike="noStrike" dirty="0">
                        <a:solidFill>
                          <a:srgbClr val="000000"/>
                        </a:solidFill>
                        <a:effectLst/>
                        <a:latin typeface="Calibri" charset="0"/>
                      </a:endParaRPr>
                    </a:p>
                  </a:txBody>
                  <a:tcPr marL="3643" marR="3643" marT="3643" marB="0" anchor="ctr">
                    <a:lnR w="12700" cap="flat" cmpd="sng" algn="ctr">
                      <a:solidFill>
                        <a:schemeClr val="tx1"/>
                      </a:solidFill>
                      <a:prstDash val="solid"/>
                      <a:round/>
                      <a:headEnd type="none" w="med" len="med"/>
                      <a:tailEnd type="none" w="med" len="med"/>
                    </a:lnR>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90971">
                <a:tc vMerge="1">
                  <a:txBody>
                    <a:bodyPr/>
                    <a:lstStyle/>
                    <a:p>
                      <a:endParaRPr lang="en-US"/>
                    </a:p>
                  </a:txBody>
                  <a:tcPr/>
                </a:tc>
                <a:tc>
                  <a:txBody>
                    <a:bodyPr/>
                    <a:lstStyle/>
                    <a:p>
                      <a:pPr algn="l" fontAlgn="b"/>
                      <a:r>
                        <a:rPr lang="en-US" sz="1600" u="none" strike="noStrike" dirty="0">
                          <a:effectLst/>
                        </a:rPr>
                        <a:t>Sand tilefish</a:t>
                      </a:r>
                      <a:endParaRPr lang="en-US" sz="1600" b="0" i="0" u="none" strike="noStrike" dirty="0">
                        <a:solidFill>
                          <a:srgbClr val="000000"/>
                        </a:solidFill>
                        <a:effectLst/>
                        <a:latin typeface="Calibri" charset="0"/>
                      </a:endParaRPr>
                    </a:p>
                  </a:txBody>
                  <a:tcPr marL="3643" marR="3643" marT="3643" marB="0" anchor="b">
                    <a:solidFill>
                      <a:schemeClr val="accent4">
                        <a:lumMod val="20000"/>
                        <a:lumOff val="80000"/>
                      </a:schemeClr>
                    </a:solidFill>
                  </a:tcPr>
                </a:tc>
                <a:tc>
                  <a:txBody>
                    <a:bodyPr/>
                    <a:lstStyle/>
                    <a:p>
                      <a:pPr algn="r" fontAlgn="b"/>
                      <a:r>
                        <a:rPr lang="fi-FI" sz="1600" u="none" strike="noStrike" dirty="0">
                          <a:effectLst/>
                        </a:rPr>
                        <a:t>7,983</a:t>
                      </a:r>
                      <a:endParaRPr lang="fi-FI" sz="1600" b="0" i="0" u="none" strike="noStrike" dirty="0">
                        <a:solidFill>
                          <a:srgbClr val="000000"/>
                        </a:solidFill>
                        <a:effectLst/>
                        <a:latin typeface="Calibri" charset="0"/>
                      </a:endParaRPr>
                    </a:p>
                  </a:txBody>
                  <a:tcPr marL="3643" marR="3643" marT="3643" marB="0" anchor="b">
                    <a:solidFill>
                      <a:schemeClr val="accent4">
                        <a:lumMod val="20000"/>
                        <a:lumOff val="80000"/>
                      </a:schemeClr>
                    </a:solidFill>
                  </a:tcPr>
                </a:tc>
                <a:tc>
                  <a:txBody>
                    <a:bodyPr/>
                    <a:lstStyle/>
                    <a:p>
                      <a:pPr algn="r" fontAlgn="b"/>
                      <a:r>
                        <a:rPr lang="fi-FI" sz="1600" u="none" strike="noStrike" dirty="0">
                          <a:effectLst/>
                        </a:rPr>
                        <a:t>1,770</a:t>
                      </a:r>
                      <a:endParaRPr lang="fi-FI" sz="1600" b="0" i="0" u="none" strike="noStrike" dirty="0">
                        <a:solidFill>
                          <a:srgbClr val="000000"/>
                        </a:solidFill>
                        <a:effectLst/>
                        <a:latin typeface="Calibri" charset="0"/>
                      </a:endParaRPr>
                    </a:p>
                  </a:txBody>
                  <a:tcPr marL="3643" marR="3643" marT="3643" marB="0" anchor="b">
                    <a:solidFill>
                      <a:schemeClr val="accent4">
                        <a:lumMod val="20000"/>
                        <a:lumOff val="80000"/>
                      </a:schemeClr>
                    </a:solidFill>
                  </a:tcPr>
                </a:tc>
                <a:tc>
                  <a:txBody>
                    <a:bodyPr/>
                    <a:lstStyle/>
                    <a:p>
                      <a:pPr algn="r" fontAlgn="b"/>
                      <a:r>
                        <a:rPr lang="is-IS" sz="1600" u="none" strike="noStrike" dirty="0">
                          <a:effectLst/>
                        </a:rPr>
                        <a:t>6,213</a:t>
                      </a:r>
                      <a:endParaRPr lang="is-IS" sz="1600" b="0" i="0" u="none" strike="noStrike" dirty="0">
                        <a:solidFill>
                          <a:srgbClr val="000000"/>
                        </a:solidFill>
                        <a:effectLst/>
                        <a:latin typeface="Calibri" charset="0"/>
                      </a:endParaRPr>
                    </a:p>
                  </a:txBody>
                  <a:tcPr marL="3643" marR="3643" marT="3643" marB="0" anchor="b">
                    <a:solidFill>
                      <a:schemeClr val="accent4">
                        <a:lumMod val="20000"/>
                        <a:lumOff val="80000"/>
                      </a:schemeClr>
                    </a:solidFill>
                  </a:tcPr>
                </a:tc>
                <a:tc>
                  <a:txBody>
                    <a:bodyPr/>
                    <a:lstStyle/>
                    <a:p>
                      <a:pPr algn="l"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tcPr>
                </a:tc>
              </a:tr>
              <a:tr h="290971">
                <a:tc vMerge="1">
                  <a:txBody>
                    <a:bodyPr/>
                    <a:lstStyle/>
                    <a:p>
                      <a:endParaRPr lang="en-US"/>
                    </a:p>
                  </a:txBody>
                  <a:tcPr/>
                </a:tc>
                <a:tc>
                  <a:txBody>
                    <a:bodyPr/>
                    <a:lstStyle/>
                    <a:p>
                      <a:pPr algn="l" fontAlgn="b"/>
                      <a:r>
                        <a:rPr lang="en-US" sz="1600" u="none" strike="noStrike">
                          <a:effectLst/>
                        </a:rPr>
                        <a:t>Yellowtail snapper</a:t>
                      </a:r>
                      <a:endParaRPr lang="en-US"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dirty="0">
                          <a:effectLst/>
                        </a:rPr>
                        <a:t>3,037,500</a:t>
                      </a:r>
                      <a:endParaRPr lang="is-IS" sz="1600" b="0" i="0" u="none" strike="noStrike" dirty="0">
                        <a:solidFill>
                          <a:srgbClr val="000000"/>
                        </a:solidFill>
                        <a:effectLst/>
                        <a:latin typeface="Calibri" charset="0"/>
                      </a:endParaRPr>
                    </a:p>
                  </a:txBody>
                  <a:tcPr marL="3643" marR="3643" marT="3643" marB="0" anchor="b"/>
                </a:tc>
                <a:tc>
                  <a:txBody>
                    <a:bodyPr/>
                    <a:lstStyle/>
                    <a:p>
                      <a:pPr algn="r" fontAlgn="b"/>
                      <a:r>
                        <a:rPr lang="cs-CZ" sz="1600" u="none" strike="noStrike" dirty="0">
                          <a:effectLst/>
                        </a:rPr>
                        <a:t>1,596,510</a:t>
                      </a:r>
                      <a:endParaRPr lang="cs-CZ" sz="1600" b="0" i="0" u="none" strike="noStrike" dirty="0">
                        <a:solidFill>
                          <a:srgbClr val="000000"/>
                        </a:solidFill>
                        <a:effectLst/>
                        <a:latin typeface="Calibri" charset="0"/>
                      </a:endParaRPr>
                    </a:p>
                  </a:txBody>
                  <a:tcPr marL="3643" marR="3643" marT="3643" marB="0" anchor="b"/>
                </a:tc>
                <a:tc>
                  <a:txBody>
                    <a:bodyPr/>
                    <a:lstStyle/>
                    <a:p>
                      <a:pPr algn="r" fontAlgn="b"/>
                      <a:r>
                        <a:rPr lang="fi-FI" sz="1600" u="none" strike="noStrike">
                          <a:effectLst/>
                        </a:rPr>
                        <a:t>1,440,990</a:t>
                      </a:r>
                      <a:endParaRPr lang="fi-FI" sz="1600" b="0" i="0" u="none" strike="noStrike">
                        <a:solidFill>
                          <a:srgbClr val="000000"/>
                        </a:solidFill>
                        <a:effectLst/>
                        <a:latin typeface="Calibri" charset="0"/>
                      </a:endParaRPr>
                    </a:p>
                  </a:txBody>
                  <a:tcPr marL="3643" marR="3643" marT="3643" marB="0" anchor="b"/>
                </a:tc>
                <a:tc>
                  <a:txBody>
                    <a:bodyPr/>
                    <a:lstStyle/>
                    <a:p>
                      <a:pPr algn="r" fontAlgn="b"/>
                      <a:r>
                        <a:rPr lang="fi-FI" sz="1600" u="none" strike="noStrike">
                          <a:effectLst/>
                        </a:rPr>
                        <a:t>518,785</a:t>
                      </a:r>
                      <a:endParaRPr lang="fi-FI" sz="1600" b="0" i="0" u="none" strike="noStrike">
                        <a:solidFill>
                          <a:srgbClr val="000000"/>
                        </a:solidFill>
                        <a:effectLst/>
                        <a:latin typeface="Calibri" charset="0"/>
                      </a:endParaRPr>
                    </a:p>
                  </a:txBody>
                  <a:tcPr marL="3643" marR="3643" marT="3643" marB="0" anchor="b"/>
                </a:tc>
                <a:tc>
                  <a:txBody>
                    <a:bodyPr/>
                    <a:lstStyle/>
                    <a:p>
                      <a:pPr algn="ctr" fontAlgn="b"/>
                      <a:r>
                        <a:rPr lang="mr-IN" sz="1600" u="none" strike="noStrike">
                          <a:effectLst/>
                        </a:rPr>
                        <a:t>36%</a:t>
                      </a:r>
                      <a:endParaRPr lang="mr-IN" sz="1600" b="0" i="0" u="none" strike="noStrike">
                        <a:solidFill>
                          <a:srgbClr val="000000"/>
                        </a:solidFill>
                        <a:effectLst/>
                        <a:latin typeface="Calibri" charset="0"/>
                      </a:endParaRPr>
                    </a:p>
                  </a:txBody>
                  <a:tcPr marL="3643" marR="3643" marT="3643"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tcPr>
                </a:tc>
              </a:tr>
              <a:tr h="290971">
                <a:tc vMerge="1">
                  <a:txBody>
                    <a:bodyPr/>
                    <a:lstStyle/>
                    <a:p>
                      <a:endParaRPr lang="en-US"/>
                    </a:p>
                  </a:txBody>
                  <a:tcPr/>
                </a:tc>
                <a:tc>
                  <a:txBody>
                    <a:bodyPr/>
                    <a:lstStyle/>
                    <a:p>
                      <a:pPr algn="l" fontAlgn="b"/>
                      <a:r>
                        <a:rPr lang="en-US" sz="1600" u="none" strike="noStrike">
                          <a:effectLst/>
                        </a:rPr>
                        <a:t>Mutton snapper</a:t>
                      </a:r>
                      <a:endParaRPr lang="en-US"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926,600</a:t>
                      </a:r>
                      <a:endParaRPr lang="is-IS"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157,743</a:t>
                      </a:r>
                      <a:endParaRPr lang="is-IS"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768,857</a:t>
                      </a:r>
                      <a:endParaRPr lang="is-IS"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608,480</a:t>
                      </a:r>
                      <a:endParaRPr lang="is-IS" sz="1600" b="0" i="0" u="none" strike="noStrike">
                        <a:solidFill>
                          <a:srgbClr val="000000"/>
                        </a:solidFill>
                        <a:effectLst/>
                        <a:latin typeface="Calibri" charset="0"/>
                      </a:endParaRPr>
                    </a:p>
                  </a:txBody>
                  <a:tcPr marL="3643" marR="3643" marT="3643" marB="0" anchor="b"/>
                </a:tc>
                <a:tc>
                  <a:txBody>
                    <a:bodyPr/>
                    <a:lstStyle/>
                    <a:p>
                      <a:pPr algn="ctr" fontAlgn="b"/>
                      <a:r>
                        <a:rPr lang="mr-IN" sz="1600" u="none" strike="noStrike">
                          <a:effectLst/>
                        </a:rPr>
                        <a:t>80%</a:t>
                      </a:r>
                      <a:endParaRPr lang="mr-IN" sz="1600" b="0" i="0" u="none" strike="noStrike">
                        <a:solidFill>
                          <a:srgbClr val="000000"/>
                        </a:solidFill>
                        <a:effectLst/>
                        <a:latin typeface="Calibri" charset="0"/>
                      </a:endParaRPr>
                    </a:p>
                  </a:txBody>
                  <a:tcPr marL="3643" marR="3643" marT="3643"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tcPr>
                </a:tc>
              </a:tr>
              <a:tr h="290971">
                <a:tc vMerge="1">
                  <a:txBody>
                    <a:bodyPr/>
                    <a:lstStyle/>
                    <a:p>
                      <a:endParaRPr lang="en-US"/>
                    </a:p>
                  </a:txBody>
                  <a:tcPr/>
                </a:tc>
                <a:tc>
                  <a:txBody>
                    <a:bodyPr/>
                    <a:lstStyle/>
                    <a:p>
                      <a:pPr algn="l" fontAlgn="b"/>
                      <a:r>
                        <a:rPr lang="en-US" sz="1600" u="none" strike="noStrike">
                          <a:effectLst/>
                        </a:rPr>
                        <a:t>Atlantic spadefish</a:t>
                      </a:r>
                      <a:endParaRPr lang="en-US"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812,478</a:t>
                      </a:r>
                      <a:endParaRPr lang="is-IS"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150,552</a:t>
                      </a:r>
                      <a:endParaRPr lang="is-IS" sz="1600" b="0" i="0" u="none" strike="noStrike">
                        <a:solidFill>
                          <a:srgbClr val="000000"/>
                        </a:solidFill>
                        <a:effectLst/>
                        <a:latin typeface="Calibri" charset="0"/>
                      </a:endParaRPr>
                    </a:p>
                  </a:txBody>
                  <a:tcPr marL="3643" marR="3643" marT="3643" marB="0" anchor="b"/>
                </a:tc>
                <a:tc>
                  <a:txBody>
                    <a:bodyPr/>
                    <a:lstStyle/>
                    <a:p>
                      <a:pPr algn="r" fontAlgn="b"/>
                      <a:r>
                        <a:rPr lang="fi-FI" sz="1600" u="none" strike="noStrike">
                          <a:effectLst/>
                        </a:rPr>
                        <a:t>661,926</a:t>
                      </a:r>
                      <a:endParaRPr lang="fi-FI"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27,591</a:t>
                      </a:r>
                      <a:endParaRPr lang="is-IS" sz="1600" b="0" i="0" u="none" strike="noStrike">
                        <a:solidFill>
                          <a:srgbClr val="000000"/>
                        </a:solidFill>
                        <a:effectLst/>
                        <a:latin typeface="Calibri" charset="0"/>
                      </a:endParaRPr>
                    </a:p>
                  </a:txBody>
                  <a:tcPr marL="3643" marR="3643" marT="3643" marB="0" anchor="b"/>
                </a:tc>
                <a:tc>
                  <a:txBody>
                    <a:bodyPr/>
                    <a:lstStyle/>
                    <a:p>
                      <a:pPr algn="ctr" fontAlgn="b"/>
                      <a:r>
                        <a:rPr lang="mr-IN" sz="1600" u="none" strike="noStrike">
                          <a:effectLst/>
                        </a:rPr>
                        <a:t>4%</a:t>
                      </a:r>
                      <a:endParaRPr lang="mr-IN" sz="1600" b="0" i="0" u="none" strike="noStrike">
                        <a:solidFill>
                          <a:srgbClr val="000000"/>
                        </a:solidFill>
                        <a:effectLst/>
                        <a:latin typeface="Calibri" charset="0"/>
                      </a:endParaRPr>
                    </a:p>
                  </a:txBody>
                  <a:tcPr marL="3643" marR="3643" marT="3643"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tcPr>
                </a:tc>
              </a:tr>
              <a:tr h="290971">
                <a:tc vMerge="1">
                  <a:txBody>
                    <a:bodyPr/>
                    <a:lstStyle/>
                    <a:p>
                      <a:endParaRPr lang="en-US"/>
                    </a:p>
                  </a:txBody>
                  <a:tcPr/>
                </a:tc>
                <a:tc>
                  <a:txBody>
                    <a:bodyPr/>
                    <a:lstStyle/>
                    <a:p>
                      <a:pPr algn="l" fontAlgn="b"/>
                      <a:r>
                        <a:rPr lang="en-US" sz="1600" u="none" strike="noStrike">
                          <a:effectLst/>
                        </a:rPr>
                        <a:t>Bar jack</a:t>
                      </a:r>
                      <a:endParaRPr lang="en-US"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62,249</a:t>
                      </a:r>
                      <a:endParaRPr lang="is-IS"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13,228</a:t>
                      </a:r>
                      <a:endParaRPr lang="is-IS" sz="1600" b="0" i="0" u="none" strike="noStrike">
                        <a:solidFill>
                          <a:srgbClr val="000000"/>
                        </a:solidFill>
                        <a:effectLst/>
                        <a:latin typeface="Calibri" charset="0"/>
                      </a:endParaRPr>
                    </a:p>
                  </a:txBody>
                  <a:tcPr marL="3643" marR="3643" marT="3643" marB="0" anchor="b"/>
                </a:tc>
                <a:tc>
                  <a:txBody>
                    <a:bodyPr/>
                    <a:lstStyle/>
                    <a:p>
                      <a:pPr algn="r" fontAlgn="b"/>
                      <a:r>
                        <a:rPr lang="en-US" sz="1600" u="none" strike="noStrike">
                          <a:effectLst/>
                        </a:rPr>
                        <a:t>49,021</a:t>
                      </a:r>
                      <a:endParaRPr lang="en-US"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2,005</a:t>
                      </a:r>
                      <a:endParaRPr lang="is-IS" sz="1600" b="0" i="0" u="none" strike="noStrike">
                        <a:solidFill>
                          <a:srgbClr val="000000"/>
                        </a:solidFill>
                        <a:effectLst/>
                        <a:latin typeface="Calibri" charset="0"/>
                      </a:endParaRPr>
                    </a:p>
                  </a:txBody>
                  <a:tcPr marL="3643" marR="3643" marT="3643" marB="0" anchor="b"/>
                </a:tc>
                <a:tc>
                  <a:txBody>
                    <a:bodyPr/>
                    <a:lstStyle/>
                    <a:p>
                      <a:pPr algn="ctr" fontAlgn="b"/>
                      <a:r>
                        <a:rPr lang="mr-IN" sz="1600" u="none" strike="noStrike">
                          <a:effectLst/>
                        </a:rPr>
                        <a:t>4%</a:t>
                      </a:r>
                      <a:endParaRPr lang="mr-IN" sz="1600" b="0" i="0" u="none" strike="noStrike">
                        <a:solidFill>
                          <a:srgbClr val="000000"/>
                        </a:solidFill>
                        <a:effectLst/>
                        <a:latin typeface="Calibri" charset="0"/>
                      </a:endParaRPr>
                    </a:p>
                  </a:txBody>
                  <a:tcPr marL="3643" marR="3643" marT="3643"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tcPr>
                </a:tc>
              </a:tr>
              <a:tr h="290971">
                <a:tc vMerge="1">
                  <a:txBody>
                    <a:bodyPr/>
                    <a:lstStyle/>
                    <a:p>
                      <a:endParaRPr lang="en-US"/>
                    </a:p>
                  </a:txBody>
                  <a:tcPr/>
                </a:tc>
                <a:tc>
                  <a:txBody>
                    <a:bodyPr/>
                    <a:lstStyle/>
                    <a:p>
                      <a:pPr algn="l" fontAlgn="b"/>
                      <a:r>
                        <a:rPr lang="en-US" sz="1600" u="none" strike="noStrike">
                          <a:effectLst/>
                        </a:rPr>
                        <a:t>Black Sea Bass</a:t>
                      </a:r>
                      <a:endParaRPr lang="en-US" sz="1600" b="0" i="0" u="none" strike="noStrike">
                        <a:solidFill>
                          <a:srgbClr val="000000"/>
                        </a:solidFill>
                        <a:effectLst/>
                        <a:latin typeface="Calibri" charset="0"/>
                      </a:endParaRPr>
                    </a:p>
                  </a:txBody>
                  <a:tcPr marL="3643" marR="3643" marT="3643" marB="0" anchor="b"/>
                </a:tc>
                <a:tc>
                  <a:txBody>
                    <a:bodyPr/>
                    <a:lstStyle/>
                    <a:p>
                      <a:pPr algn="r" fontAlgn="b"/>
                      <a:r>
                        <a:rPr lang="fi-FI" sz="1600" u="none" strike="noStrike">
                          <a:effectLst/>
                        </a:rPr>
                        <a:t>1,756,450</a:t>
                      </a:r>
                      <a:endParaRPr lang="fi-FI"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755,274</a:t>
                      </a:r>
                      <a:endParaRPr lang="is-IS" sz="1600" b="0" i="0" u="none" strike="noStrike">
                        <a:solidFill>
                          <a:srgbClr val="000000"/>
                        </a:solidFill>
                        <a:effectLst/>
                        <a:latin typeface="Calibri" charset="0"/>
                      </a:endParaRPr>
                    </a:p>
                  </a:txBody>
                  <a:tcPr marL="3643" marR="3643" marT="3643" marB="0" anchor="b"/>
                </a:tc>
                <a:tc>
                  <a:txBody>
                    <a:bodyPr/>
                    <a:lstStyle/>
                    <a:p>
                      <a:pPr algn="r" fontAlgn="b"/>
                      <a:r>
                        <a:rPr lang="fi-FI" sz="1600" u="none" strike="noStrike">
                          <a:effectLst/>
                        </a:rPr>
                        <a:t>1,001,177</a:t>
                      </a:r>
                      <a:endParaRPr lang="fi-FI" sz="1600" b="0" i="0" u="none" strike="noStrike">
                        <a:solidFill>
                          <a:srgbClr val="000000"/>
                        </a:solidFill>
                        <a:effectLst/>
                        <a:latin typeface="Calibri" charset="0"/>
                      </a:endParaRPr>
                    </a:p>
                  </a:txBody>
                  <a:tcPr marL="3643" marR="3643" marT="3643" marB="0" anchor="b"/>
                </a:tc>
                <a:tc>
                  <a:txBody>
                    <a:bodyPr/>
                    <a:lstStyle/>
                    <a:p>
                      <a:pPr algn="r" fontAlgn="b"/>
                      <a:r>
                        <a:rPr lang="cs-CZ" sz="1600" u="none" strike="noStrike">
                          <a:effectLst/>
                        </a:rPr>
                        <a:t>321,369</a:t>
                      </a:r>
                      <a:endParaRPr lang="cs-CZ" sz="1600" b="0" i="0" u="none" strike="noStrike">
                        <a:solidFill>
                          <a:srgbClr val="000000"/>
                        </a:solidFill>
                        <a:effectLst/>
                        <a:latin typeface="Calibri" charset="0"/>
                      </a:endParaRPr>
                    </a:p>
                  </a:txBody>
                  <a:tcPr marL="3643" marR="3643" marT="3643" marB="0" anchor="b"/>
                </a:tc>
                <a:tc>
                  <a:txBody>
                    <a:bodyPr/>
                    <a:lstStyle/>
                    <a:p>
                      <a:pPr algn="ctr" fontAlgn="b"/>
                      <a:r>
                        <a:rPr lang="mr-IN" sz="1600" u="none" strike="noStrike">
                          <a:effectLst/>
                        </a:rPr>
                        <a:t>32%</a:t>
                      </a:r>
                      <a:endParaRPr lang="mr-IN" sz="1600" b="0" i="0" u="none" strike="noStrike">
                        <a:solidFill>
                          <a:srgbClr val="000000"/>
                        </a:solidFill>
                        <a:effectLst/>
                        <a:latin typeface="Calibri" charset="0"/>
                      </a:endParaRPr>
                    </a:p>
                  </a:txBody>
                  <a:tcPr marL="3643" marR="3643" marT="3643" marB="0" anchor="b"/>
                </a:tc>
                <a:tc>
                  <a:txBody>
                    <a:bodyPr/>
                    <a:lstStyle/>
                    <a:p>
                      <a:pPr algn="ctr" fontAlgn="b"/>
                      <a:r>
                        <a:rPr lang="en-US" sz="1600" u="none" strike="noStrike">
                          <a:effectLst/>
                        </a:rPr>
                        <a:t>Apr-Dec</a:t>
                      </a:r>
                      <a:endParaRPr lang="en-US"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tcPr>
                </a:tc>
              </a:tr>
              <a:tr h="290971">
                <a:tc vMerge="1">
                  <a:txBody>
                    <a:bodyPr/>
                    <a:lstStyle/>
                    <a:p>
                      <a:endParaRPr lang="en-US"/>
                    </a:p>
                  </a:txBody>
                  <a:tcPr/>
                </a:tc>
                <a:tc>
                  <a:txBody>
                    <a:bodyPr/>
                    <a:lstStyle/>
                    <a:p>
                      <a:pPr algn="l" fontAlgn="b"/>
                      <a:r>
                        <a:rPr lang="en-US" sz="1600" u="none" strike="noStrike">
                          <a:effectLst/>
                        </a:rPr>
                        <a:t>Gray triggerfish</a:t>
                      </a:r>
                      <a:endParaRPr lang="en-US" sz="1600" b="0" i="0" u="none" strike="noStrike">
                        <a:solidFill>
                          <a:srgbClr val="000000"/>
                        </a:solidFill>
                        <a:effectLst/>
                        <a:latin typeface="Calibri" charset="0"/>
                      </a:endParaRPr>
                    </a:p>
                  </a:txBody>
                  <a:tcPr marL="3643" marR="3643" marT="3643" marB="0" anchor="b"/>
                </a:tc>
                <a:tc>
                  <a:txBody>
                    <a:bodyPr/>
                    <a:lstStyle/>
                    <a:p>
                      <a:pPr algn="r" fontAlgn="b"/>
                      <a:r>
                        <a:rPr lang="fi-FI" sz="1600" u="none" strike="noStrike">
                          <a:effectLst/>
                        </a:rPr>
                        <a:t>716,999</a:t>
                      </a:r>
                      <a:endParaRPr lang="fi-FI"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312,324</a:t>
                      </a:r>
                      <a:endParaRPr lang="is-IS"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404,675</a:t>
                      </a:r>
                      <a:endParaRPr lang="is-IS" sz="1600" b="0" i="0" u="none" strike="noStrike">
                        <a:solidFill>
                          <a:srgbClr val="000000"/>
                        </a:solidFill>
                        <a:effectLst/>
                        <a:latin typeface="Calibri" charset="0"/>
                      </a:endParaRPr>
                    </a:p>
                  </a:txBody>
                  <a:tcPr marL="3643" marR="3643" marT="3643" marB="0" anchor="b"/>
                </a:tc>
                <a:tc>
                  <a:txBody>
                    <a:bodyPr/>
                    <a:lstStyle/>
                    <a:p>
                      <a:pPr algn="r" fontAlgn="b"/>
                      <a:r>
                        <a:rPr lang="fi-FI" sz="1600" u="none" strike="noStrike">
                          <a:effectLst/>
                        </a:rPr>
                        <a:t>393,302</a:t>
                      </a:r>
                      <a:endParaRPr lang="fi-FI" sz="1600" b="0" i="0" u="none" strike="noStrike">
                        <a:solidFill>
                          <a:srgbClr val="000000"/>
                        </a:solidFill>
                        <a:effectLst/>
                        <a:latin typeface="Calibri" charset="0"/>
                      </a:endParaRPr>
                    </a:p>
                  </a:txBody>
                  <a:tcPr marL="3643" marR="3643" marT="3643" marB="0" anchor="b"/>
                </a:tc>
                <a:tc>
                  <a:txBody>
                    <a:bodyPr/>
                    <a:lstStyle/>
                    <a:p>
                      <a:pPr algn="ctr" fontAlgn="b"/>
                      <a:r>
                        <a:rPr lang="mr-IN" sz="1600" u="none" strike="noStrike">
                          <a:effectLst/>
                        </a:rPr>
                        <a:t>97%</a:t>
                      </a:r>
                      <a:endParaRPr lang="mr-IN" sz="1600" b="0" i="0" u="none" strike="noStrike">
                        <a:solidFill>
                          <a:srgbClr val="000000"/>
                        </a:solidFill>
                        <a:effectLst/>
                        <a:latin typeface="Calibri" charset="0"/>
                      </a:endParaRPr>
                    </a:p>
                  </a:txBody>
                  <a:tcPr marL="3643" marR="3643" marT="3643"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tcPr>
                </a:tc>
              </a:tr>
              <a:tr h="290971">
                <a:tc vMerge="1">
                  <a:txBody>
                    <a:bodyPr/>
                    <a:lstStyle/>
                    <a:p>
                      <a:endParaRPr lang="en-US"/>
                    </a:p>
                  </a:txBody>
                  <a:tcPr/>
                </a:tc>
                <a:tc>
                  <a:txBody>
                    <a:bodyPr/>
                    <a:lstStyle/>
                    <a:p>
                      <a:pPr algn="l" fontAlgn="b"/>
                      <a:r>
                        <a:rPr lang="en-US" sz="1600" u="none" strike="noStrike">
                          <a:effectLst/>
                        </a:rPr>
                        <a:t>Greater amberjack</a:t>
                      </a:r>
                      <a:endParaRPr lang="en-US" sz="1600" b="0" i="0" u="none" strike="noStrike">
                        <a:solidFill>
                          <a:srgbClr val="000000"/>
                        </a:solidFill>
                        <a:effectLst/>
                        <a:latin typeface="Calibri" charset="0"/>
                      </a:endParaRPr>
                    </a:p>
                  </a:txBody>
                  <a:tcPr marL="3643" marR="3643" marT="3643" marB="0" anchor="b"/>
                </a:tc>
                <a:tc>
                  <a:txBody>
                    <a:bodyPr/>
                    <a:lstStyle/>
                    <a:p>
                      <a:pPr algn="r" fontAlgn="b"/>
                      <a:r>
                        <a:rPr lang="en-US" sz="1600" u="none" strike="noStrike">
                          <a:effectLst/>
                        </a:rPr>
                        <a:t>1,968,000</a:t>
                      </a:r>
                      <a:endParaRPr lang="en-US" sz="1600" b="0" i="0" u="none" strike="noStrike">
                        <a:solidFill>
                          <a:srgbClr val="000000"/>
                        </a:solidFill>
                        <a:effectLst/>
                        <a:latin typeface="Calibri" charset="0"/>
                      </a:endParaRPr>
                    </a:p>
                  </a:txBody>
                  <a:tcPr marL="3643" marR="3643" marT="3643" marB="0" anchor="b"/>
                </a:tc>
                <a:tc>
                  <a:txBody>
                    <a:bodyPr/>
                    <a:lstStyle/>
                    <a:p>
                      <a:pPr algn="r" fontAlgn="b"/>
                      <a:r>
                        <a:rPr lang="cs-CZ" sz="1600" u="none" strike="noStrike">
                          <a:effectLst/>
                        </a:rPr>
                        <a:t>769,388</a:t>
                      </a:r>
                      <a:endParaRPr lang="cs-CZ" sz="1600" b="0" i="0" u="none" strike="noStrike">
                        <a:solidFill>
                          <a:srgbClr val="000000"/>
                        </a:solidFill>
                        <a:effectLst/>
                        <a:latin typeface="Calibri" charset="0"/>
                      </a:endParaRPr>
                    </a:p>
                  </a:txBody>
                  <a:tcPr marL="3643" marR="3643" marT="3643" marB="0" anchor="b"/>
                </a:tc>
                <a:tc>
                  <a:txBody>
                    <a:bodyPr/>
                    <a:lstStyle/>
                    <a:p>
                      <a:pPr algn="r" fontAlgn="b"/>
                      <a:r>
                        <a:rPr lang="cs-CZ" sz="1600" u="none" strike="noStrike">
                          <a:effectLst/>
                        </a:rPr>
                        <a:t>1,167,837</a:t>
                      </a:r>
                      <a:endParaRPr lang="cs-CZ" sz="1600" b="0" i="0" u="none" strike="noStrike">
                        <a:solidFill>
                          <a:srgbClr val="000000"/>
                        </a:solidFill>
                        <a:effectLst/>
                        <a:latin typeface="Calibri" charset="0"/>
                      </a:endParaRPr>
                    </a:p>
                  </a:txBody>
                  <a:tcPr marL="3643" marR="3643" marT="3643" marB="0" anchor="b"/>
                </a:tc>
                <a:tc>
                  <a:txBody>
                    <a:bodyPr/>
                    <a:lstStyle/>
                    <a:p>
                      <a:pPr algn="r" fontAlgn="b"/>
                      <a:r>
                        <a:rPr lang="fi-FI" sz="1600" u="none" strike="noStrike">
                          <a:effectLst/>
                        </a:rPr>
                        <a:t>1,252,576</a:t>
                      </a:r>
                      <a:endParaRPr lang="fi-FI" sz="1600" b="0" i="0" u="none" strike="noStrike">
                        <a:solidFill>
                          <a:srgbClr val="000000"/>
                        </a:solidFill>
                        <a:effectLst/>
                        <a:latin typeface="Calibri" charset="0"/>
                      </a:endParaRPr>
                    </a:p>
                  </a:txBody>
                  <a:tcPr marL="3643" marR="3643" marT="3643" marB="0" anchor="b"/>
                </a:tc>
                <a:tc>
                  <a:txBody>
                    <a:bodyPr/>
                    <a:lstStyle/>
                    <a:p>
                      <a:pPr algn="ctr" fontAlgn="b"/>
                      <a:r>
                        <a:rPr lang="mr-IN" sz="1600" u="none" strike="noStrike">
                          <a:effectLst/>
                        </a:rPr>
                        <a:t>107%</a:t>
                      </a:r>
                      <a:endParaRPr lang="mr-IN" sz="1600" b="0" i="0" u="none" strike="noStrike">
                        <a:solidFill>
                          <a:srgbClr val="000000"/>
                        </a:solidFill>
                        <a:effectLst/>
                        <a:latin typeface="Calibri" charset="0"/>
                      </a:endParaRPr>
                    </a:p>
                  </a:txBody>
                  <a:tcPr marL="3643" marR="3643" marT="3643"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tcPr>
                </a:tc>
              </a:tr>
              <a:tr h="290971">
                <a:tc vMerge="1">
                  <a:txBody>
                    <a:bodyPr/>
                    <a:lstStyle/>
                    <a:p>
                      <a:endParaRPr lang="en-US"/>
                    </a:p>
                  </a:txBody>
                  <a:tcPr/>
                </a:tc>
                <a:tc>
                  <a:txBody>
                    <a:bodyPr/>
                    <a:lstStyle/>
                    <a:p>
                      <a:pPr algn="l" fontAlgn="b"/>
                      <a:r>
                        <a:rPr lang="en-US" sz="1600" u="none" strike="noStrike">
                          <a:effectLst/>
                        </a:rPr>
                        <a:t>GA-NC hogfish</a:t>
                      </a:r>
                      <a:endParaRPr lang="en-US" sz="1600" b="0" i="0" u="none" strike="noStrike">
                        <a:solidFill>
                          <a:srgbClr val="000000"/>
                        </a:solidFill>
                        <a:effectLst/>
                        <a:latin typeface="Calibri" charset="0"/>
                      </a:endParaRPr>
                    </a:p>
                  </a:txBody>
                  <a:tcPr marL="3643" marR="3643" marT="3643" marB="0" anchor="b"/>
                </a:tc>
                <a:tc>
                  <a:txBody>
                    <a:bodyPr/>
                    <a:lstStyle/>
                    <a:p>
                      <a:pPr algn="r" fontAlgn="b"/>
                      <a:r>
                        <a:rPr lang="fi-FI" sz="1600" u="none" strike="noStrike">
                          <a:effectLst/>
                        </a:rPr>
                        <a:t>33,930</a:t>
                      </a:r>
                      <a:endParaRPr lang="fi-FI"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23,456</a:t>
                      </a:r>
                      <a:endParaRPr lang="is-IS" sz="1600" b="0" i="0" u="none" strike="noStrike">
                        <a:solidFill>
                          <a:srgbClr val="000000"/>
                        </a:solidFill>
                        <a:effectLst/>
                        <a:latin typeface="Calibri" charset="0"/>
                      </a:endParaRPr>
                    </a:p>
                  </a:txBody>
                  <a:tcPr marL="3643" marR="3643" marT="3643" marB="0" anchor="b"/>
                </a:tc>
                <a:tc>
                  <a:txBody>
                    <a:bodyPr/>
                    <a:lstStyle/>
                    <a:p>
                      <a:pPr algn="r" fontAlgn="b"/>
                      <a:r>
                        <a:rPr lang="en-US" sz="1600" i="1" u="none" strike="noStrike" dirty="0">
                          <a:effectLst/>
                        </a:rPr>
                        <a:t>988</a:t>
                      </a:r>
                      <a:endParaRPr lang="en-US" sz="1600" b="0" i="1" u="none" strike="noStrike" dirty="0">
                        <a:solidFill>
                          <a:srgbClr val="000000"/>
                        </a:solidFill>
                        <a:effectLst/>
                        <a:latin typeface="Calibri" charset="0"/>
                      </a:endParaRPr>
                    </a:p>
                  </a:txBody>
                  <a:tcPr marL="3643" marR="3643" marT="3643" marB="0" anchor="b"/>
                </a:tc>
                <a:tc>
                  <a:txBody>
                    <a:bodyPr/>
                    <a:lstStyle/>
                    <a:p>
                      <a:pPr algn="l" fontAlgn="b"/>
                      <a:r>
                        <a:rPr lang="mr-IN" sz="1600" u="none" strike="noStrike">
                          <a:effectLst/>
                        </a:rPr>
                        <a:t>**</a:t>
                      </a:r>
                      <a:endParaRPr lang="mr-IN" sz="1600" b="0" i="0" u="none" strike="noStrike">
                        <a:solidFill>
                          <a:srgbClr val="000000"/>
                        </a:solidFill>
                        <a:effectLst/>
                        <a:latin typeface="Calibri" charset="0"/>
                      </a:endParaRPr>
                    </a:p>
                  </a:txBody>
                  <a:tcPr marL="3643" marR="3643" marT="3643" marB="0" anchor="b"/>
                </a:tc>
                <a:tc>
                  <a:txBody>
                    <a:bodyPr/>
                    <a:lstStyle/>
                    <a:p>
                      <a:pPr algn="ctr" fontAlgn="b"/>
                      <a:r>
                        <a:rPr lang="mr-IN" sz="1600" u="none" strike="noStrike">
                          <a:effectLst/>
                        </a:rPr>
                        <a:t>**</a:t>
                      </a:r>
                      <a:endParaRPr lang="mr-IN" sz="1600" b="0" i="0" u="none" strike="noStrike">
                        <a:solidFill>
                          <a:srgbClr val="000000"/>
                        </a:solidFill>
                        <a:effectLst/>
                        <a:latin typeface="Calibri" charset="0"/>
                      </a:endParaRPr>
                    </a:p>
                  </a:txBody>
                  <a:tcPr marL="3643" marR="3643" marT="3643"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tcPr>
                </a:tc>
              </a:tr>
              <a:tr h="290971">
                <a:tc vMerge="1">
                  <a:txBody>
                    <a:bodyPr/>
                    <a:lstStyle/>
                    <a:p>
                      <a:endParaRPr lang="en-US"/>
                    </a:p>
                  </a:txBody>
                  <a:tcPr/>
                </a:tc>
                <a:tc>
                  <a:txBody>
                    <a:bodyPr/>
                    <a:lstStyle/>
                    <a:p>
                      <a:pPr algn="l" fontAlgn="b"/>
                      <a:r>
                        <a:rPr lang="en-US" sz="1600" u="none" strike="noStrike">
                          <a:effectLst/>
                        </a:rPr>
                        <a:t>FLK/EFL hogfish</a:t>
                      </a:r>
                      <a:endParaRPr lang="en-US" sz="1600" b="0" i="0" u="none" strike="noStrike">
                        <a:solidFill>
                          <a:srgbClr val="000000"/>
                        </a:solidFill>
                        <a:effectLst/>
                        <a:latin typeface="Calibri" charset="0"/>
                      </a:endParaRPr>
                    </a:p>
                  </a:txBody>
                  <a:tcPr marL="3643" marR="3643" marT="3643" marB="0" anchor="b"/>
                </a:tc>
                <a:tc>
                  <a:txBody>
                    <a:bodyPr/>
                    <a:lstStyle/>
                    <a:p>
                      <a:pPr algn="r" fontAlgn="b"/>
                      <a:r>
                        <a:rPr lang="nl-NL" sz="1600" u="none" strike="noStrike">
                          <a:effectLst/>
                        </a:rPr>
                        <a:t>17,034</a:t>
                      </a:r>
                      <a:endParaRPr lang="nl-NL" sz="1600" b="0" i="1" u="none" strike="noStrike">
                        <a:solidFill>
                          <a:srgbClr val="000000"/>
                        </a:solidFill>
                        <a:effectLst/>
                        <a:latin typeface="Calibri" charset="0"/>
                      </a:endParaRPr>
                    </a:p>
                  </a:txBody>
                  <a:tcPr marL="3643" marR="3643" marT="3643" marB="0" anchor="b"/>
                </a:tc>
                <a:tc>
                  <a:txBody>
                    <a:bodyPr/>
                    <a:lstStyle/>
                    <a:p>
                      <a:pPr algn="r" fontAlgn="b"/>
                      <a:r>
                        <a:rPr lang="uk-UA" sz="1600" u="none" strike="noStrike">
                          <a:effectLst/>
                        </a:rPr>
                        <a:t>3,510</a:t>
                      </a:r>
                      <a:endParaRPr lang="uk-UA" sz="1600" b="0" i="0" u="none" strike="noStrike">
                        <a:solidFill>
                          <a:srgbClr val="000000"/>
                        </a:solidFill>
                        <a:effectLst/>
                        <a:latin typeface="Calibri" charset="0"/>
                      </a:endParaRPr>
                    </a:p>
                  </a:txBody>
                  <a:tcPr marL="3643" marR="3643" marT="3643" marB="0" anchor="b"/>
                </a:tc>
                <a:tc>
                  <a:txBody>
                    <a:bodyPr/>
                    <a:lstStyle/>
                    <a:p>
                      <a:pPr algn="r" fontAlgn="b"/>
                      <a:r>
                        <a:rPr lang="cs-CZ" sz="1600" i="1" u="none" strike="noStrike" dirty="0">
                          <a:effectLst/>
                        </a:rPr>
                        <a:t>15,689</a:t>
                      </a:r>
                      <a:endParaRPr lang="cs-CZ" sz="1600" b="0" i="1" u="none" strike="noStrike" dirty="0">
                        <a:solidFill>
                          <a:srgbClr val="000000"/>
                        </a:solidFill>
                        <a:effectLst/>
                        <a:latin typeface="Calibri" charset="0"/>
                      </a:endParaRPr>
                    </a:p>
                  </a:txBody>
                  <a:tcPr marL="3643" marR="3643" marT="3643" marB="0" anchor="b"/>
                </a:tc>
                <a:tc>
                  <a:txBody>
                    <a:bodyPr/>
                    <a:lstStyle/>
                    <a:p>
                      <a:pPr algn="l" fontAlgn="b"/>
                      <a:r>
                        <a:rPr lang="mr-IN" sz="1600" u="none" strike="noStrike">
                          <a:effectLst/>
                        </a:rPr>
                        <a:t>**</a:t>
                      </a:r>
                      <a:endParaRPr lang="mr-IN" sz="1600" b="0" i="0" u="none" strike="noStrike">
                        <a:solidFill>
                          <a:srgbClr val="000000"/>
                        </a:solidFill>
                        <a:effectLst/>
                        <a:latin typeface="Calibri" charset="0"/>
                      </a:endParaRPr>
                    </a:p>
                  </a:txBody>
                  <a:tcPr marL="3643" marR="3643" marT="3643" marB="0" anchor="b"/>
                </a:tc>
                <a:tc>
                  <a:txBody>
                    <a:bodyPr/>
                    <a:lstStyle/>
                    <a:p>
                      <a:pPr algn="ctr" fontAlgn="b"/>
                      <a:r>
                        <a:rPr lang="mr-IN" sz="1600" u="none" strike="noStrike">
                          <a:effectLst/>
                        </a:rPr>
                        <a:t>**</a:t>
                      </a:r>
                      <a:endParaRPr lang="mr-IN" sz="1600" b="0" i="0" u="none" strike="noStrike">
                        <a:solidFill>
                          <a:srgbClr val="000000"/>
                        </a:solidFill>
                        <a:effectLst/>
                        <a:latin typeface="Calibri" charset="0"/>
                      </a:endParaRPr>
                    </a:p>
                  </a:txBody>
                  <a:tcPr marL="3643" marR="3643" marT="3643" marB="0" anchor="b"/>
                </a:tc>
                <a:tc>
                  <a:txBody>
                    <a:bodyPr/>
                    <a:lstStyle/>
                    <a:p>
                      <a:pPr algn="ctr" fontAlgn="b"/>
                      <a:r>
                        <a:rPr lang="en-US" sz="1600" u="none" strike="noStrike">
                          <a:effectLst/>
                        </a:rPr>
                        <a:t>May-Oct</a:t>
                      </a:r>
                      <a:endParaRPr lang="en-US"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tcPr>
                </a:tc>
              </a:tr>
              <a:tr h="290971">
                <a:tc vMerge="1">
                  <a:txBody>
                    <a:bodyPr/>
                    <a:lstStyle/>
                    <a:p>
                      <a:endParaRPr lang="en-US"/>
                    </a:p>
                  </a:txBody>
                  <a:tcPr/>
                </a:tc>
                <a:tc>
                  <a:txBody>
                    <a:bodyPr/>
                    <a:lstStyle/>
                    <a:p>
                      <a:pPr algn="l" fontAlgn="b"/>
                      <a:r>
                        <a:rPr lang="en-US" sz="1600" u="none" strike="noStrike">
                          <a:effectLst/>
                        </a:rPr>
                        <a:t>Red porgy</a:t>
                      </a:r>
                      <a:endParaRPr lang="en-US" sz="1600" b="0" i="0" u="none" strike="noStrike">
                        <a:solidFill>
                          <a:srgbClr val="000000"/>
                        </a:solidFill>
                        <a:effectLst/>
                        <a:latin typeface="Calibri" charset="0"/>
                      </a:endParaRPr>
                    </a:p>
                  </a:txBody>
                  <a:tcPr marL="3643" marR="3643" marT="3643" marB="0" anchor="b"/>
                </a:tc>
                <a:tc>
                  <a:txBody>
                    <a:bodyPr/>
                    <a:lstStyle/>
                    <a:p>
                      <a:pPr algn="r" fontAlgn="b"/>
                      <a:r>
                        <a:rPr lang="en-US" sz="1600" u="none" strike="noStrike">
                          <a:effectLst/>
                        </a:rPr>
                        <a:t>328,000</a:t>
                      </a:r>
                      <a:endParaRPr lang="en-US" sz="1600" b="0" i="0" u="none" strike="noStrike">
                        <a:solidFill>
                          <a:srgbClr val="000000"/>
                        </a:solidFill>
                        <a:effectLst/>
                        <a:latin typeface="Calibri" charset="0"/>
                      </a:endParaRPr>
                    </a:p>
                  </a:txBody>
                  <a:tcPr marL="3643" marR="3643" marT="3643" marB="0" anchor="b"/>
                </a:tc>
                <a:tc>
                  <a:txBody>
                    <a:bodyPr/>
                    <a:lstStyle/>
                    <a:p>
                      <a:pPr algn="r" fontAlgn="b"/>
                      <a:r>
                        <a:rPr lang="en-US" sz="1600" u="none" strike="noStrike">
                          <a:effectLst/>
                        </a:rPr>
                        <a:t>164,000</a:t>
                      </a:r>
                      <a:endParaRPr lang="en-US" sz="1600" b="0" i="0" u="none" strike="noStrike">
                        <a:solidFill>
                          <a:srgbClr val="000000"/>
                        </a:solidFill>
                        <a:effectLst/>
                        <a:latin typeface="Calibri" charset="0"/>
                      </a:endParaRPr>
                    </a:p>
                  </a:txBody>
                  <a:tcPr marL="3643" marR="3643" marT="3643" marB="0" anchor="b"/>
                </a:tc>
                <a:tc>
                  <a:txBody>
                    <a:bodyPr/>
                    <a:lstStyle/>
                    <a:p>
                      <a:pPr algn="r" fontAlgn="b"/>
                      <a:r>
                        <a:rPr lang="en-US" sz="1600" u="none" strike="noStrike">
                          <a:effectLst/>
                        </a:rPr>
                        <a:t>164,000</a:t>
                      </a:r>
                      <a:endParaRPr lang="en-US"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145,173</a:t>
                      </a:r>
                      <a:endParaRPr lang="is-IS" sz="1600" b="0" i="0" u="none" strike="noStrike">
                        <a:solidFill>
                          <a:srgbClr val="000000"/>
                        </a:solidFill>
                        <a:effectLst/>
                        <a:latin typeface="Calibri" charset="0"/>
                      </a:endParaRPr>
                    </a:p>
                  </a:txBody>
                  <a:tcPr marL="3643" marR="3643" marT="3643" marB="0" anchor="b"/>
                </a:tc>
                <a:tc>
                  <a:txBody>
                    <a:bodyPr/>
                    <a:lstStyle/>
                    <a:p>
                      <a:pPr algn="ctr" fontAlgn="b"/>
                      <a:r>
                        <a:rPr lang="mr-IN" sz="1600" u="none" strike="noStrike">
                          <a:effectLst/>
                        </a:rPr>
                        <a:t>89%</a:t>
                      </a:r>
                      <a:endParaRPr lang="mr-IN" sz="1600" b="0" i="0" u="none" strike="noStrike">
                        <a:solidFill>
                          <a:srgbClr val="000000"/>
                        </a:solidFill>
                        <a:effectLst/>
                        <a:latin typeface="Calibri" charset="0"/>
                      </a:endParaRPr>
                    </a:p>
                  </a:txBody>
                  <a:tcPr marL="3643" marR="3643" marT="3643"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tcPr>
                </a:tc>
              </a:tr>
              <a:tr h="290971">
                <a:tc vMerge="1">
                  <a:txBody>
                    <a:bodyPr/>
                    <a:lstStyle/>
                    <a:p>
                      <a:endParaRPr lang="en-US"/>
                    </a:p>
                  </a:txBody>
                  <a:tcPr/>
                </a:tc>
                <a:tc>
                  <a:txBody>
                    <a:bodyPr/>
                    <a:lstStyle/>
                    <a:p>
                      <a:pPr algn="l" fontAlgn="b"/>
                      <a:r>
                        <a:rPr lang="en-US" sz="1600" u="none" strike="noStrike">
                          <a:effectLst/>
                        </a:rPr>
                        <a:t>Vermilion snapper</a:t>
                      </a:r>
                      <a:endParaRPr lang="en-US" sz="1600" b="0" i="0" u="none" strike="noStrike">
                        <a:solidFill>
                          <a:srgbClr val="000000"/>
                        </a:solidFill>
                        <a:effectLst/>
                        <a:latin typeface="Calibri" charset="0"/>
                      </a:endParaRPr>
                    </a:p>
                  </a:txBody>
                  <a:tcPr marL="3643" marR="3643" marT="3643" marB="0" anchor="b"/>
                </a:tc>
                <a:tc>
                  <a:txBody>
                    <a:bodyPr/>
                    <a:lstStyle/>
                    <a:p>
                      <a:pPr algn="r" fontAlgn="b"/>
                      <a:r>
                        <a:rPr lang="en-US" sz="1600" u="none" strike="noStrike">
                          <a:effectLst/>
                        </a:rPr>
                        <a:t>1,269,000</a:t>
                      </a:r>
                      <a:endParaRPr lang="en-US" sz="1600" b="0" i="0" u="none" strike="noStrike">
                        <a:solidFill>
                          <a:srgbClr val="000000"/>
                        </a:solidFill>
                        <a:effectLst/>
                        <a:latin typeface="Calibri" charset="0"/>
                      </a:endParaRPr>
                    </a:p>
                  </a:txBody>
                  <a:tcPr marL="3643" marR="3643" marT="3643" marB="0" anchor="b"/>
                </a:tc>
                <a:tc>
                  <a:txBody>
                    <a:bodyPr/>
                    <a:lstStyle/>
                    <a:p>
                      <a:pPr algn="r" fontAlgn="b"/>
                      <a:r>
                        <a:rPr lang="fi-FI" sz="1600" u="none" strike="noStrike">
                          <a:effectLst/>
                        </a:rPr>
                        <a:t>862,920</a:t>
                      </a:r>
                      <a:endParaRPr lang="fi-FI"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406,080</a:t>
                      </a:r>
                      <a:endParaRPr lang="is-IS"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366,063</a:t>
                      </a:r>
                      <a:endParaRPr lang="is-IS" sz="1600" b="0" i="0" u="none" strike="noStrike">
                        <a:solidFill>
                          <a:srgbClr val="000000"/>
                        </a:solidFill>
                        <a:effectLst/>
                        <a:latin typeface="Calibri" charset="0"/>
                      </a:endParaRPr>
                    </a:p>
                  </a:txBody>
                  <a:tcPr marL="3643" marR="3643" marT="3643" marB="0" anchor="b"/>
                </a:tc>
                <a:tc>
                  <a:txBody>
                    <a:bodyPr/>
                    <a:lstStyle/>
                    <a:p>
                      <a:pPr algn="ctr" fontAlgn="b"/>
                      <a:r>
                        <a:rPr lang="mr-IN" sz="1600" u="none" strike="noStrike">
                          <a:effectLst/>
                        </a:rPr>
                        <a:t>90%</a:t>
                      </a:r>
                      <a:endParaRPr lang="mr-IN" sz="1600" b="0" i="0" u="none" strike="noStrike">
                        <a:solidFill>
                          <a:srgbClr val="000000"/>
                        </a:solidFill>
                        <a:effectLst/>
                        <a:latin typeface="Calibri" charset="0"/>
                      </a:endParaRPr>
                    </a:p>
                  </a:txBody>
                  <a:tcPr marL="3643" marR="3643" marT="3643"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tcPr>
                </a:tc>
              </a:tr>
              <a:tr h="290971">
                <a:tc>
                  <a:txBody>
                    <a:bodyPr/>
                    <a:lstStyle/>
                    <a:p>
                      <a:pPr algn="ctr" fontAlgn="ctr"/>
                      <a:r>
                        <a:rPr lang="en-US" sz="1600" b="1" u="none" strike="noStrike" dirty="0">
                          <a:effectLst/>
                        </a:rPr>
                        <a:t>Total (</a:t>
                      </a:r>
                      <a:r>
                        <a:rPr lang="en-US" sz="1600" b="1" u="none" strike="noStrike" dirty="0" err="1">
                          <a:effectLst/>
                        </a:rPr>
                        <a:t>ww</a:t>
                      </a:r>
                      <a:r>
                        <a:rPr lang="en-US" sz="1600" b="1" u="none" strike="noStrike" dirty="0">
                          <a:effectLst/>
                        </a:rPr>
                        <a:t>)</a:t>
                      </a:r>
                      <a:endParaRPr lang="en-US" sz="1600" b="1" i="0" u="none" strike="noStrike" dirty="0">
                        <a:solidFill>
                          <a:srgbClr val="000000"/>
                        </a:solidFill>
                        <a:effectLst/>
                        <a:latin typeface="Calibri" charset="0"/>
                      </a:endParaRPr>
                    </a:p>
                  </a:txBody>
                  <a:tcPr marL="3643" marR="3643" marT="3643" marB="0" anchor="ctr">
                    <a:lnL w="12700" cap="flat" cmpd="sng" algn="ctr">
                      <a:solidFill>
                        <a:schemeClr val="tx1"/>
                      </a:solidFill>
                      <a:prstDash val="solid"/>
                      <a:round/>
                      <a:headEnd type="none" w="med" len="med"/>
                      <a:tailEnd type="none" w="med" len="med"/>
                    </a:lnL>
                  </a:tcPr>
                </a:tc>
                <a:tc>
                  <a:txBody>
                    <a:bodyPr/>
                    <a:lstStyle/>
                    <a:p>
                      <a:pPr algn="l"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tc>
                <a:tc>
                  <a:txBody>
                    <a:bodyPr/>
                    <a:lstStyle/>
                    <a:p>
                      <a:pPr algn="r" fontAlgn="b"/>
                      <a:r>
                        <a:rPr lang="it-IT" sz="1600" u="none" strike="noStrike">
                          <a:effectLst/>
                        </a:rPr>
                        <a:t>13,869,580</a:t>
                      </a:r>
                      <a:endParaRPr lang="it-IT" sz="1600" b="0" i="0" u="none" strike="noStrike">
                        <a:solidFill>
                          <a:srgbClr val="000000"/>
                        </a:solidFill>
                        <a:effectLst/>
                        <a:latin typeface="Calibri" charset="0"/>
                      </a:endParaRPr>
                    </a:p>
                  </a:txBody>
                  <a:tcPr marL="3643" marR="3643" marT="3643" marB="0" anchor="b"/>
                </a:tc>
                <a:tc>
                  <a:txBody>
                    <a:bodyPr/>
                    <a:lstStyle/>
                    <a:p>
                      <a:pPr algn="r" fontAlgn="b"/>
                      <a:r>
                        <a:rPr lang="is-IS" sz="1600" u="none" strike="noStrike">
                          <a:effectLst/>
                        </a:rPr>
                        <a:t>6,423,656</a:t>
                      </a:r>
                      <a:endParaRPr lang="is-IS" sz="1600" b="0" i="0" u="none" strike="noStrike">
                        <a:solidFill>
                          <a:srgbClr val="000000"/>
                        </a:solidFill>
                        <a:effectLst/>
                        <a:latin typeface="Calibri" charset="0"/>
                      </a:endParaRPr>
                    </a:p>
                  </a:txBody>
                  <a:tcPr marL="3643" marR="3643" marT="3643" marB="0" anchor="b"/>
                </a:tc>
                <a:tc>
                  <a:txBody>
                    <a:bodyPr/>
                    <a:lstStyle/>
                    <a:p>
                      <a:pPr algn="r" fontAlgn="b"/>
                      <a:r>
                        <a:rPr lang="fr-FR" sz="1600" b="1" u="none" strike="noStrike" dirty="0">
                          <a:effectLst/>
                        </a:rPr>
                        <a:t>7,408,186</a:t>
                      </a:r>
                      <a:endParaRPr lang="fr-FR" sz="1600" b="1" i="0" u="none" strike="noStrike" dirty="0">
                        <a:solidFill>
                          <a:srgbClr val="000000"/>
                        </a:solidFill>
                        <a:effectLst/>
                        <a:latin typeface="Calibri" charset="0"/>
                      </a:endParaRPr>
                    </a:p>
                  </a:txBody>
                  <a:tcPr marL="3643" marR="3643" marT="3643" marB="0" anchor="b"/>
                </a:tc>
                <a:tc>
                  <a:txBody>
                    <a:bodyPr/>
                    <a:lstStyle/>
                    <a:p>
                      <a:pPr algn="l"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tcPr>
                </a:tc>
              </a:tr>
              <a:tr h="290971">
                <a:tc>
                  <a:txBody>
                    <a:bodyPr/>
                    <a:lstStyle/>
                    <a:p>
                      <a:pPr algn="ctr" fontAlgn="ctr"/>
                      <a:r>
                        <a:rPr lang="en-US" sz="1600" b="1" u="none" strike="noStrike" dirty="0">
                          <a:effectLst/>
                        </a:rPr>
                        <a:t>Total (fish)</a:t>
                      </a:r>
                      <a:endParaRPr lang="en-US" sz="1600" b="1" i="0" u="none" strike="noStrike" dirty="0">
                        <a:solidFill>
                          <a:srgbClr val="000000"/>
                        </a:solidFill>
                        <a:effectLst/>
                        <a:latin typeface="Calibri" charset="0"/>
                      </a:endParaRPr>
                    </a:p>
                  </a:txBody>
                  <a:tcPr marL="3643" marR="3643" marT="3643" marB="0" anchor="ctr">
                    <a:lnL w="12700" cap="flat" cmpd="sng" algn="ctr">
                      <a:solidFill>
                        <a:schemeClr val="tx1"/>
                      </a:solidFill>
                      <a:prstDash val="solid"/>
                      <a:round/>
                      <a:headEnd type="none" w="med" len="med"/>
                      <a:tailEnd type="none" w="med" len="med"/>
                    </a:lnL>
                  </a:tcPr>
                </a:tc>
                <a:tc>
                  <a:txBody>
                    <a:bodyPr/>
                    <a:lstStyle/>
                    <a:p>
                      <a:pPr algn="l"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tc>
                <a:tc>
                  <a:txBody>
                    <a:bodyPr/>
                    <a:lstStyle/>
                    <a:p>
                      <a:pPr algn="r" fontAlgn="b"/>
                      <a:r>
                        <a:rPr lang="nl-NL" sz="1600" u="none" strike="noStrike">
                          <a:effectLst/>
                        </a:rPr>
                        <a:t>17,034</a:t>
                      </a:r>
                      <a:endParaRPr lang="nl-NL" sz="1600" b="0" i="0" u="none" strike="noStrike">
                        <a:solidFill>
                          <a:srgbClr val="000000"/>
                        </a:solidFill>
                        <a:effectLst/>
                        <a:latin typeface="Calibri" charset="0"/>
                      </a:endParaRPr>
                    </a:p>
                  </a:txBody>
                  <a:tcPr marL="3643" marR="3643" marT="3643" marB="0" anchor="b"/>
                </a:tc>
                <a:tc>
                  <a:txBody>
                    <a:bodyPr/>
                    <a:lstStyle/>
                    <a:p>
                      <a:pPr algn="l"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tc>
                <a:tc>
                  <a:txBody>
                    <a:bodyPr/>
                    <a:lstStyle/>
                    <a:p>
                      <a:pPr algn="r" fontAlgn="b"/>
                      <a:r>
                        <a:rPr lang="uk-UA" sz="1600" b="1" i="1" u="none" strike="noStrike" dirty="0">
                          <a:effectLst/>
                        </a:rPr>
                        <a:t>16,677</a:t>
                      </a:r>
                      <a:endParaRPr lang="uk-UA" sz="1600" b="1" i="1" u="none" strike="noStrike" dirty="0">
                        <a:solidFill>
                          <a:srgbClr val="000000"/>
                        </a:solidFill>
                        <a:effectLst/>
                        <a:latin typeface="Calibri" charset="0"/>
                      </a:endParaRPr>
                    </a:p>
                  </a:txBody>
                  <a:tcPr marL="3643" marR="3643" marT="3643" marB="0" anchor="b"/>
                </a:tc>
                <a:tc>
                  <a:txBody>
                    <a:bodyPr/>
                    <a:lstStyle/>
                    <a:p>
                      <a:pPr algn="l" fontAlgn="b"/>
                      <a:r>
                        <a:rPr lang="sk-SK" sz="1600" u="none" strike="noStrike" dirty="0">
                          <a:effectLst/>
                        </a:rPr>
                        <a:t> </a:t>
                      </a:r>
                      <a:endParaRPr lang="sk-SK" sz="1600" b="0" i="0" u="none" strike="noStrike" dirty="0">
                        <a:solidFill>
                          <a:srgbClr val="000000"/>
                        </a:solidFill>
                        <a:effectLst/>
                        <a:latin typeface="Calibri" charset="0"/>
                      </a:endParaRPr>
                    </a:p>
                  </a:txBody>
                  <a:tcPr marL="3643" marR="3643" marT="3643"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tc>
                <a:tc>
                  <a:txBody>
                    <a:bodyPr/>
                    <a:lstStyle/>
                    <a:p>
                      <a:pPr algn="ctr" fontAlgn="b"/>
                      <a:r>
                        <a:rPr lang="sk-SK" sz="1600" u="none" strike="noStrike">
                          <a:effectLst/>
                        </a:rPr>
                        <a:t> </a:t>
                      </a:r>
                      <a:endParaRPr lang="sk-SK" sz="1600" b="0" i="0" u="none" strike="noStrike">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tcPr>
                </a:tc>
              </a:tr>
              <a:tr h="544554">
                <a:tc>
                  <a:txBody>
                    <a:bodyPr/>
                    <a:lstStyle/>
                    <a:p>
                      <a:pPr algn="ctr" fontAlgn="ctr"/>
                      <a:endParaRPr lang="en-US" sz="1600" b="1" i="0" u="none" strike="noStrike" dirty="0">
                        <a:solidFill>
                          <a:srgbClr val="000000"/>
                        </a:solidFill>
                        <a:effectLst/>
                        <a:latin typeface="Calibri" charset="0"/>
                      </a:endParaRPr>
                    </a:p>
                  </a:txBody>
                  <a:tcPr marL="3643" marR="3643" marT="3643"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fontAlgn="b"/>
                      <a:r>
                        <a:rPr lang="en-US" sz="1600" u="none" strike="noStrike" dirty="0" smtClean="0">
                          <a:effectLst/>
                        </a:rPr>
                        <a:t>Italics = #</a:t>
                      </a:r>
                      <a:r>
                        <a:rPr lang="en-US" sz="1600" u="none" strike="noStrike" baseline="0" dirty="0" smtClean="0">
                          <a:effectLst/>
                        </a:rPr>
                        <a:t> fish</a:t>
                      </a:r>
                      <a:endParaRPr lang="en-US" sz="1600" b="0" i="0" u="none" strike="noStrike" dirty="0">
                        <a:solidFill>
                          <a:srgbClr val="000000"/>
                        </a:solidFill>
                        <a:effectLst/>
                        <a:latin typeface="Calibri" charset="0"/>
                      </a:endParaRPr>
                    </a:p>
                  </a:txBody>
                  <a:tcPr marL="3643" marR="3643" marT="3643" marB="0" anchor="b">
                    <a:lnB w="12700" cap="flat" cmpd="sng" algn="ctr">
                      <a:solidFill>
                        <a:schemeClr val="tx1"/>
                      </a:solidFill>
                      <a:prstDash val="solid"/>
                      <a:round/>
                      <a:headEnd type="none" w="med" len="med"/>
                      <a:tailEnd type="none" w="med" len="med"/>
                    </a:lnB>
                  </a:tcPr>
                </a:tc>
                <a:tc>
                  <a:txBody>
                    <a:bodyPr/>
                    <a:lstStyle/>
                    <a:p>
                      <a:pPr algn="l" fontAlgn="b"/>
                      <a:endParaRPr lang="en-US" sz="1600" b="0" i="0" u="none" strike="noStrike" dirty="0">
                        <a:solidFill>
                          <a:srgbClr val="000000"/>
                        </a:solidFill>
                        <a:effectLst/>
                        <a:latin typeface="Calibri" charset="0"/>
                      </a:endParaRPr>
                    </a:p>
                  </a:txBody>
                  <a:tcPr marL="3643" marR="3643" marT="3643" marB="0" anchor="b">
                    <a:lnB w="12700" cap="flat" cmpd="sng" algn="ctr">
                      <a:solidFill>
                        <a:schemeClr val="tx1"/>
                      </a:solidFill>
                      <a:prstDash val="solid"/>
                      <a:round/>
                      <a:headEnd type="none" w="med" len="med"/>
                      <a:tailEnd type="none" w="med" len="med"/>
                    </a:lnB>
                  </a:tcPr>
                </a:tc>
                <a:tc>
                  <a:txBody>
                    <a:bodyPr/>
                    <a:lstStyle/>
                    <a:p>
                      <a:pPr algn="l" fontAlgn="b"/>
                      <a:endParaRPr lang="en-US" sz="1600" b="0" i="0" u="none" strike="noStrike" dirty="0">
                        <a:solidFill>
                          <a:srgbClr val="000000"/>
                        </a:solidFill>
                        <a:effectLst/>
                        <a:latin typeface="Calibri" charset="0"/>
                      </a:endParaRPr>
                    </a:p>
                  </a:txBody>
                  <a:tcPr marL="3643" marR="3643" marT="3643" marB="0" anchor="b">
                    <a:lnB w="12700" cap="flat" cmpd="sng" algn="ctr">
                      <a:solidFill>
                        <a:schemeClr val="tx1"/>
                      </a:solidFill>
                      <a:prstDash val="solid"/>
                      <a:round/>
                      <a:headEnd type="none" w="med" len="med"/>
                      <a:tailEnd type="none" w="med" len="med"/>
                    </a:lnB>
                  </a:tcPr>
                </a:tc>
                <a:tc>
                  <a:txBody>
                    <a:bodyPr/>
                    <a:lstStyle/>
                    <a:p>
                      <a:pPr algn="l" fontAlgn="b"/>
                      <a:endParaRPr lang="en-US" sz="1600" b="1" i="0" u="none" strike="noStrike" dirty="0">
                        <a:solidFill>
                          <a:srgbClr val="000000"/>
                        </a:solidFill>
                        <a:effectLst/>
                        <a:latin typeface="Calibri" charset="0"/>
                      </a:endParaRPr>
                    </a:p>
                  </a:txBody>
                  <a:tcPr marL="3643" marR="3643" marT="3643" marB="0" anchor="b">
                    <a:lnB w="12700" cap="flat" cmpd="sng" algn="ctr">
                      <a:solidFill>
                        <a:schemeClr val="tx1"/>
                      </a:solidFill>
                      <a:prstDash val="solid"/>
                      <a:round/>
                      <a:headEnd type="none" w="med" len="med"/>
                      <a:tailEnd type="none" w="med" len="med"/>
                    </a:lnB>
                  </a:tcPr>
                </a:tc>
                <a:tc>
                  <a:txBody>
                    <a:bodyPr/>
                    <a:lstStyle/>
                    <a:p>
                      <a:pPr algn="l" fontAlgn="b"/>
                      <a:endParaRPr lang="en-US" sz="1600" b="0" i="0" u="none" strike="noStrike" dirty="0">
                        <a:solidFill>
                          <a:srgbClr val="000000"/>
                        </a:solidFill>
                        <a:effectLst/>
                        <a:latin typeface="Calibri" charset="0"/>
                      </a:endParaRPr>
                    </a:p>
                  </a:txBody>
                  <a:tcPr marL="3643" marR="3643" marT="3643" marB="0" anchor="b">
                    <a:lnB w="12700" cap="flat" cmpd="sng" algn="ctr">
                      <a:solidFill>
                        <a:schemeClr val="tx1"/>
                      </a:solidFill>
                      <a:prstDash val="solid"/>
                      <a:round/>
                      <a:headEnd type="none" w="med" len="med"/>
                      <a:tailEnd type="none" w="med" len="med"/>
                    </a:lnB>
                  </a:tcPr>
                </a:tc>
                <a:tc>
                  <a:txBody>
                    <a:bodyPr/>
                    <a:lstStyle/>
                    <a:p>
                      <a:pPr algn="ctr" fontAlgn="b"/>
                      <a:endParaRPr lang="en-US" sz="1600" b="0" i="0" u="none" strike="noStrike" dirty="0">
                        <a:solidFill>
                          <a:srgbClr val="000000"/>
                        </a:solidFill>
                        <a:effectLst/>
                        <a:latin typeface="Calibri" charset="0"/>
                      </a:endParaRPr>
                    </a:p>
                  </a:txBody>
                  <a:tcPr marL="3643" marR="3643" marT="3643" marB="0" anchor="b">
                    <a:lnB w="12700" cap="flat" cmpd="sng" algn="ctr">
                      <a:solidFill>
                        <a:schemeClr val="tx1"/>
                      </a:solidFill>
                      <a:prstDash val="solid"/>
                      <a:round/>
                      <a:headEnd type="none" w="med" len="med"/>
                      <a:tailEnd type="none" w="med" len="med"/>
                    </a:lnB>
                  </a:tcPr>
                </a:tc>
                <a:tc>
                  <a:txBody>
                    <a:bodyPr/>
                    <a:lstStyle/>
                    <a:p>
                      <a:pPr algn="ctr" fontAlgn="b"/>
                      <a:endParaRPr lang="en-US" sz="1600" b="0" i="0" u="none" strike="noStrike" dirty="0">
                        <a:solidFill>
                          <a:srgbClr val="000000"/>
                        </a:solidFill>
                        <a:effectLst/>
                        <a:latin typeface="Calibri" charset="0"/>
                      </a:endParaRPr>
                    </a:p>
                  </a:txBody>
                  <a:tcPr marL="3643" marR="3643" marT="3643"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9636677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Extras slides on bag limit poundage</a:t>
            </a:r>
            <a:endParaRPr lang="en-US" b="1" dirty="0"/>
          </a:p>
        </p:txBody>
      </p:sp>
    </p:spTree>
    <p:extLst>
      <p:ext uri="{BB962C8B-B14F-4D97-AF65-F5344CB8AC3E}">
        <p14:creationId xmlns:p14="http://schemas.microsoft.com/office/powerpoint/2010/main" val="14349795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538960492"/>
              </p:ext>
            </p:extLst>
          </p:nvPr>
        </p:nvGraphicFramePr>
        <p:xfrm>
          <a:off x="2836190" y="387463"/>
          <a:ext cx="6400800" cy="6168321"/>
        </p:xfrm>
        <a:graphic>
          <a:graphicData uri="http://schemas.openxmlformats.org/drawingml/2006/table">
            <a:tbl>
              <a:tblPr>
                <a:tableStyleId>{5C22544A-7EE6-4342-B048-85BDC9FD1C3A}</a:tableStyleId>
              </a:tblPr>
              <a:tblGrid>
                <a:gridCol w="2081876"/>
                <a:gridCol w="1487054"/>
                <a:gridCol w="918095"/>
                <a:gridCol w="918095"/>
                <a:gridCol w="995680"/>
              </a:tblGrid>
              <a:tr h="576339">
                <a:tc gridSpan="5">
                  <a:txBody>
                    <a:bodyPr/>
                    <a:lstStyle/>
                    <a:p>
                      <a:pPr algn="ctr" fontAlgn="ctr"/>
                      <a:r>
                        <a:rPr lang="en-US" sz="1400" b="1" u="none" strike="noStrike" dirty="0">
                          <a:effectLst/>
                        </a:rPr>
                        <a:t>What an angler or trip can land, on average, if they caught all their Snapper Grouper bag limits on a recreational trip</a:t>
                      </a:r>
                      <a:endParaRPr lang="en-US" sz="1400" b="1" i="0" u="none" strike="noStrike" dirty="0">
                        <a:solidFill>
                          <a:srgbClr val="000000"/>
                        </a:solidFill>
                        <a:effectLst/>
                        <a:latin typeface="Calibri"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21378">
                <a:tc rowSpan="2">
                  <a:txBody>
                    <a:bodyPr/>
                    <a:lstStyle/>
                    <a:p>
                      <a:pPr algn="ctr" fontAlgn="ctr"/>
                      <a:r>
                        <a:rPr lang="en-US" sz="1400" b="1" u="none" strike="noStrike" dirty="0">
                          <a:effectLst/>
                        </a:rPr>
                        <a:t>Aggregate/Species</a:t>
                      </a:r>
                      <a:endParaRPr lang="en-US" sz="1400" b="1" i="0" u="none" strike="noStrike" dirty="0">
                        <a:solidFill>
                          <a:srgbClr val="000000"/>
                        </a:solidFill>
                        <a:effectLst/>
                        <a:latin typeface="Calibri" charset="0"/>
                      </a:endParaRPr>
                    </a:p>
                  </a:txBody>
                  <a:tcPr marL="6350" marR="6350" marT="635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US" sz="1400" b="1" u="none" strike="noStrike">
                          <a:effectLst/>
                        </a:rPr>
                        <a:t>Avg Bag Wt/Person</a:t>
                      </a:r>
                      <a:endParaRPr lang="en-US" sz="1400" b="1" i="0" u="none" strike="noStrike">
                        <a:solidFill>
                          <a:srgbClr val="000000"/>
                        </a:solidFill>
                        <a:effectLst/>
                        <a:latin typeface="Calibri" charset="0"/>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US" sz="1400" b="1" u="none" strike="noStrike" dirty="0" err="1">
                          <a:effectLst/>
                        </a:rPr>
                        <a:t>Avg</a:t>
                      </a:r>
                      <a:r>
                        <a:rPr lang="en-US" sz="1400" b="1" u="none" strike="noStrike" dirty="0">
                          <a:effectLst/>
                        </a:rPr>
                        <a:t> Bag </a:t>
                      </a:r>
                      <a:r>
                        <a:rPr lang="en-US" sz="1400" b="1" u="none" strike="noStrike" dirty="0" err="1">
                          <a:effectLst/>
                        </a:rPr>
                        <a:t>Wt</a:t>
                      </a:r>
                      <a:r>
                        <a:rPr lang="en-US" sz="1400" b="1" u="none" strike="noStrike" dirty="0">
                          <a:effectLst/>
                        </a:rPr>
                        <a:t>/Trip</a:t>
                      </a:r>
                      <a:endParaRPr lang="en-US"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r>
              <a:tr h="321378">
                <a:tc vMerge="1">
                  <a:txBody>
                    <a:bodyPr/>
                    <a:lstStyle/>
                    <a:p>
                      <a:endParaRPr lang="en-US"/>
                    </a:p>
                  </a:txBody>
                  <a:tcPr/>
                </a:tc>
                <a:tc vMerge="1">
                  <a:txBody>
                    <a:bodyPr/>
                    <a:lstStyle/>
                    <a:p>
                      <a:endParaRPr lang="en-US"/>
                    </a:p>
                  </a:txBody>
                  <a:tcPr/>
                </a:tc>
                <a:tc>
                  <a:txBody>
                    <a:bodyPr/>
                    <a:lstStyle/>
                    <a:p>
                      <a:pPr algn="ctr" fontAlgn="b"/>
                      <a:r>
                        <a:rPr lang="en-US" sz="1400" b="1" u="none" strike="noStrike">
                          <a:effectLst/>
                        </a:rPr>
                        <a:t>All</a:t>
                      </a:r>
                      <a:endParaRPr lang="en-US" sz="1400" b="1"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en-US" sz="1400" b="1" u="none" strike="noStrike">
                          <a:effectLst/>
                        </a:rPr>
                        <a:t>Charter</a:t>
                      </a:r>
                      <a:endParaRPr lang="en-US" sz="1400" b="1"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en-US" sz="1400" b="1" u="none" strike="noStrike" dirty="0">
                          <a:effectLst/>
                        </a:rPr>
                        <a:t>Private</a:t>
                      </a:r>
                      <a:endParaRPr lang="en-US"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342804">
                <a:tc>
                  <a:txBody>
                    <a:bodyPr/>
                    <a:lstStyle/>
                    <a:p>
                      <a:pPr lvl="1" algn="l" fontAlgn="b"/>
                      <a:r>
                        <a:rPr lang="en-US" sz="1400" u="none" strike="noStrike" dirty="0">
                          <a:effectLst/>
                        </a:rPr>
                        <a:t>10 Snapper</a:t>
                      </a:r>
                      <a:endParaRPr lang="en-US" sz="1400" b="0" i="0" u="none" strike="noStrike" dirty="0">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b"/>
                      <a:r>
                        <a:rPr lang="nb-NO" sz="1400" u="none" strike="noStrike" dirty="0">
                          <a:effectLst/>
                        </a:rPr>
                        <a:t>11.97</a:t>
                      </a:r>
                      <a:endParaRPr lang="nb-NO" sz="1400" b="0" i="0" u="none" strike="noStrike" dirty="0">
                        <a:solidFill>
                          <a:srgbClr val="000000"/>
                        </a:solidFill>
                        <a:effectLst/>
                        <a:latin typeface="Calibri" charset="0"/>
                      </a:endParaRPr>
                    </a:p>
                  </a:txBody>
                  <a:tcPr marL="6350" marR="6350" marT="6350" marB="0" anchor="b">
                    <a:lnT w="12700" cap="flat" cmpd="sng" algn="ctr">
                      <a:solidFill>
                        <a:schemeClr val="tx1"/>
                      </a:solidFill>
                      <a:prstDash val="solid"/>
                      <a:round/>
                      <a:headEnd type="none" w="med" len="med"/>
                      <a:tailEnd type="none" w="med" len="med"/>
                    </a:lnT>
                  </a:tcPr>
                </a:tc>
                <a:tc>
                  <a:txBody>
                    <a:bodyPr/>
                    <a:lstStyle/>
                    <a:p>
                      <a:pPr algn="ctr" fontAlgn="b"/>
                      <a:r>
                        <a:rPr lang="nb-NO" sz="1400" u="none" strike="noStrike">
                          <a:effectLst/>
                        </a:rPr>
                        <a:t>30.50</a:t>
                      </a:r>
                      <a:endParaRPr lang="nb-NO" sz="1400" b="0" i="0" u="none" strike="noStrike">
                        <a:solidFill>
                          <a:srgbClr val="000000"/>
                        </a:solidFill>
                        <a:effectLst/>
                        <a:latin typeface="Calibri" charset="0"/>
                      </a:endParaRPr>
                    </a:p>
                  </a:txBody>
                  <a:tcPr marL="6350" marR="6350" marT="6350" marB="0" anchor="b">
                    <a:lnT w="12700" cap="flat" cmpd="sng" algn="ctr">
                      <a:solidFill>
                        <a:schemeClr val="tx1"/>
                      </a:solidFill>
                      <a:prstDash val="solid"/>
                      <a:round/>
                      <a:headEnd type="none" w="med" len="med"/>
                      <a:tailEnd type="none" w="med" len="med"/>
                    </a:lnT>
                  </a:tcPr>
                </a:tc>
                <a:tc>
                  <a:txBody>
                    <a:bodyPr/>
                    <a:lstStyle/>
                    <a:p>
                      <a:pPr algn="ctr" fontAlgn="b"/>
                      <a:r>
                        <a:rPr lang="nb-NO" sz="1400" u="none" strike="noStrike">
                          <a:effectLst/>
                        </a:rPr>
                        <a:t>51.63</a:t>
                      </a:r>
                      <a:endParaRPr lang="nb-NO" sz="1400" b="0" i="0" u="none" strike="noStrike">
                        <a:solidFill>
                          <a:srgbClr val="000000"/>
                        </a:solidFill>
                        <a:effectLst/>
                        <a:latin typeface="Calibri" charset="0"/>
                      </a:endParaRPr>
                    </a:p>
                  </a:txBody>
                  <a:tcPr marL="6350" marR="6350" marT="6350" marB="0" anchor="b">
                    <a:lnT w="12700" cap="flat" cmpd="sng" algn="ctr">
                      <a:solidFill>
                        <a:schemeClr val="tx1"/>
                      </a:solidFill>
                      <a:prstDash val="solid"/>
                      <a:round/>
                      <a:headEnd type="none" w="med" len="med"/>
                      <a:tailEnd type="none" w="med" len="med"/>
                    </a:lnT>
                  </a:tcPr>
                </a:tc>
                <a:tc>
                  <a:txBody>
                    <a:bodyPr/>
                    <a:lstStyle/>
                    <a:p>
                      <a:pPr algn="ctr" fontAlgn="b"/>
                      <a:r>
                        <a:rPr lang="hr-HR" sz="1400" u="none" strike="noStrike" dirty="0">
                          <a:effectLst/>
                        </a:rPr>
                        <a:t>33.15</a:t>
                      </a:r>
                      <a:endParaRPr lang="hr-HR" sz="1400" b="0"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42804">
                <a:tc>
                  <a:txBody>
                    <a:bodyPr/>
                    <a:lstStyle/>
                    <a:p>
                      <a:pPr lvl="1" algn="l" fontAlgn="b"/>
                      <a:r>
                        <a:rPr lang="en-US" sz="1400" u="none" strike="noStrike">
                          <a:effectLst/>
                        </a:rPr>
                        <a:t>20 Fish</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1400" u="none" strike="noStrike" dirty="0">
                          <a:effectLst/>
                        </a:rPr>
                        <a:t>32.15</a:t>
                      </a:r>
                      <a:endParaRPr lang="hr-HR" sz="1400" b="0" i="0" u="none" strike="noStrike" dirty="0">
                        <a:solidFill>
                          <a:srgbClr val="000000"/>
                        </a:solidFill>
                        <a:effectLst/>
                        <a:latin typeface="Calibri" charset="0"/>
                      </a:endParaRPr>
                    </a:p>
                  </a:txBody>
                  <a:tcPr marL="6350" marR="6350" marT="6350" marB="0" anchor="b"/>
                </a:tc>
                <a:tc>
                  <a:txBody>
                    <a:bodyPr/>
                    <a:lstStyle/>
                    <a:p>
                      <a:pPr algn="ctr" fontAlgn="b"/>
                      <a:r>
                        <a:rPr lang="hr-HR" sz="1400" u="none" strike="noStrike">
                          <a:effectLst/>
                        </a:rPr>
                        <a:t>73.90</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169.85</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94.83</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21378">
                <a:tc>
                  <a:txBody>
                    <a:bodyPr/>
                    <a:lstStyle/>
                    <a:p>
                      <a:pPr lvl="1" algn="l" fontAlgn="b"/>
                      <a:r>
                        <a:rPr lang="en-US" sz="1400" u="none" strike="noStrike">
                          <a:effectLst/>
                        </a:rPr>
                        <a:t>3 Grouper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1400" u="none" strike="noStrike" dirty="0">
                          <a:effectLst/>
                        </a:rPr>
                        <a:t>12.33</a:t>
                      </a:r>
                      <a:endParaRPr lang="hr-HR" sz="1400" b="0" i="0" u="none" strike="noStrike" dirty="0">
                        <a:solidFill>
                          <a:srgbClr val="000000"/>
                        </a:solidFill>
                        <a:effectLst/>
                        <a:latin typeface="Calibri" charset="0"/>
                      </a:endParaRPr>
                    </a:p>
                  </a:txBody>
                  <a:tcPr marL="6350" marR="6350" marT="6350" marB="0" anchor="b"/>
                </a:tc>
                <a:tc>
                  <a:txBody>
                    <a:bodyPr/>
                    <a:lstStyle/>
                    <a:p>
                      <a:pPr algn="ctr" fontAlgn="b"/>
                      <a:r>
                        <a:rPr lang="hr-HR" sz="1400" u="none" strike="noStrike">
                          <a:effectLst/>
                        </a:rPr>
                        <a:t>42.25</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54.83</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38.09</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42804">
                <a:tc>
                  <a:txBody>
                    <a:bodyPr/>
                    <a:lstStyle/>
                    <a:p>
                      <a:pPr lvl="1" algn="l" fontAlgn="b"/>
                      <a:r>
                        <a:rPr lang="en-US" sz="1400" u="none" strike="noStrike">
                          <a:effectLst/>
                        </a:rPr>
                        <a:t>GREATER AMBERJACK</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1400" u="none" strike="noStrike">
                          <a:effectLst/>
                        </a:rPr>
                        <a:t>19.93</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dirty="0">
                          <a:effectLst/>
                        </a:rPr>
                        <a:t>71.68</a:t>
                      </a:r>
                      <a:endParaRPr lang="nb-NO" sz="1400" b="0" i="0" u="none" strike="noStrike" dirty="0">
                        <a:solidFill>
                          <a:srgbClr val="000000"/>
                        </a:solidFill>
                        <a:effectLst/>
                        <a:latin typeface="Calibri" charset="0"/>
                      </a:endParaRPr>
                    </a:p>
                  </a:txBody>
                  <a:tcPr marL="6350" marR="6350" marT="6350" marB="0" anchor="b"/>
                </a:tc>
                <a:tc>
                  <a:txBody>
                    <a:bodyPr/>
                    <a:lstStyle/>
                    <a:p>
                      <a:pPr algn="ctr" fontAlgn="b"/>
                      <a:r>
                        <a:rPr lang="fi-FI" sz="1400" u="none" strike="noStrike">
                          <a:effectLst/>
                        </a:rPr>
                        <a:t>87.50</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62.61</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42804">
                <a:tc>
                  <a:txBody>
                    <a:bodyPr/>
                    <a:lstStyle/>
                    <a:p>
                      <a:pPr lvl="1" algn="l" fontAlgn="b"/>
                      <a:r>
                        <a:rPr lang="en-US" sz="1400" u="none" strike="noStrike">
                          <a:effectLst/>
                        </a:rPr>
                        <a:t>HOGFISH</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uk-UA" sz="1400" u="none" strike="noStrike">
                          <a:effectLst/>
                        </a:rPr>
                        <a:t>1.77</a:t>
                      </a:r>
                      <a:endParaRPr lang="uk-UA"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4.91</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6.90</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5.29</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21378">
                <a:tc>
                  <a:txBody>
                    <a:bodyPr/>
                    <a:lstStyle/>
                    <a:p>
                      <a:pPr lvl="1" algn="l" fontAlgn="b"/>
                      <a:r>
                        <a:rPr lang="en-US" sz="1400" u="none" strike="noStrike">
                          <a:effectLst/>
                        </a:rPr>
                        <a:t>RED SNAPPER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nb-NO" sz="1400" u="none" strike="noStrike">
                          <a:effectLst/>
                        </a:rPr>
                        <a:t>11.83</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57.46</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47.34</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58.54</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21378">
                <a:tc>
                  <a:txBody>
                    <a:bodyPr/>
                    <a:lstStyle/>
                    <a:p>
                      <a:pPr lvl="1" algn="l" fontAlgn="b"/>
                      <a:r>
                        <a:rPr lang="en-US" sz="1400" u="none" strike="noStrike">
                          <a:effectLst/>
                        </a:rPr>
                        <a:t>RED PORGY</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nb-NO" sz="1400" u="none" strike="noStrike">
                          <a:effectLst/>
                        </a:rPr>
                        <a:t>5.36</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24.35</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28.82</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20.41</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21378">
                <a:tc>
                  <a:txBody>
                    <a:bodyPr/>
                    <a:lstStyle/>
                    <a:p>
                      <a:pPr lvl="1" algn="l" fontAlgn="b"/>
                      <a:r>
                        <a:rPr lang="en-US" sz="1400" u="none" strike="noStrike">
                          <a:effectLst/>
                        </a:rPr>
                        <a:t>VERMILION SNAPPER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1400" u="none" strike="noStrike">
                          <a:effectLst/>
                        </a:rPr>
                        <a:t>6.14</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24.30</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32.60</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20.65</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21378">
                <a:tc>
                  <a:txBody>
                    <a:bodyPr/>
                    <a:lstStyle/>
                    <a:p>
                      <a:pPr lvl="1" algn="l" fontAlgn="b"/>
                      <a:r>
                        <a:rPr lang="en-US" sz="1400" u="none" strike="noStrike">
                          <a:effectLst/>
                        </a:rPr>
                        <a:t>BLACK SEA BASS</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1400" u="none" strike="noStrike">
                          <a:effectLst/>
                        </a:rPr>
                        <a:t>9.42</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30.97</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dirty="0">
                          <a:effectLst/>
                        </a:rPr>
                        <a:t>47.10</a:t>
                      </a:r>
                      <a:endParaRPr lang="nb-NO" sz="1400" b="0" i="0" u="none" strike="noStrike" dirty="0">
                        <a:solidFill>
                          <a:srgbClr val="000000"/>
                        </a:solidFill>
                        <a:effectLst/>
                        <a:latin typeface="Calibri" charset="0"/>
                      </a:endParaRPr>
                    </a:p>
                  </a:txBody>
                  <a:tcPr marL="6350" marR="6350" marT="6350" marB="0" anchor="b"/>
                </a:tc>
                <a:tc>
                  <a:txBody>
                    <a:bodyPr/>
                    <a:lstStyle/>
                    <a:p>
                      <a:pPr algn="ctr" fontAlgn="b"/>
                      <a:r>
                        <a:rPr lang="hr-HR" sz="1400" u="none" strike="noStrike">
                          <a:effectLst/>
                        </a:rPr>
                        <a:t>28.08</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21378">
                <a:tc>
                  <a:txBody>
                    <a:bodyPr/>
                    <a:lstStyle/>
                    <a:p>
                      <a:pPr lvl="1" algn="l" fontAlgn="b"/>
                      <a:r>
                        <a:rPr lang="en-US" sz="1400" u="none" strike="noStrike">
                          <a:effectLst/>
                        </a:rPr>
                        <a:t>AMBERJACK GENUS</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1400" u="none" strike="noStrike">
                          <a:effectLst/>
                        </a:rPr>
                        <a:t>3.57</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23.82</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dirty="0">
                          <a:effectLst/>
                        </a:rPr>
                        <a:t>33.27</a:t>
                      </a:r>
                      <a:endParaRPr lang="hr-HR" sz="1400" b="0" i="0" u="none" strike="noStrike" dirty="0">
                        <a:solidFill>
                          <a:srgbClr val="000000"/>
                        </a:solidFill>
                        <a:effectLst/>
                        <a:latin typeface="Calibri" charset="0"/>
                      </a:endParaRPr>
                    </a:p>
                  </a:txBody>
                  <a:tcPr marL="6350" marR="6350" marT="6350" marB="0" anchor="b"/>
                </a:tc>
                <a:tc>
                  <a:txBody>
                    <a:bodyPr/>
                    <a:lstStyle/>
                    <a:p>
                      <a:pPr algn="ctr" fontAlgn="b"/>
                      <a:r>
                        <a:rPr lang="nb-NO" sz="1400" u="none" strike="noStrike">
                          <a:effectLst/>
                        </a:rPr>
                        <a:t>31.15</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21378">
                <a:tc>
                  <a:txBody>
                    <a:bodyPr/>
                    <a:lstStyle/>
                    <a:p>
                      <a:pPr lvl="1" algn="l" fontAlgn="b"/>
                      <a:r>
                        <a:rPr lang="en-US" sz="1400" u="none" strike="noStrike">
                          <a:effectLst/>
                        </a:rPr>
                        <a:t>GRUNT FAMILY</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nb-NO" sz="1400" u="none" strike="noStrike">
                          <a:effectLst/>
                        </a:rPr>
                        <a:t>0.93</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1.64</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dirty="0">
                          <a:effectLst/>
                        </a:rPr>
                        <a:t>3.13</a:t>
                      </a:r>
                      <a:endParaRPr lang="hr-HR" sz="1400" b="0" i="0" u="none" strike="noStrike" dirty="0">
                        <a:solidFill>
                          <a:srgbClr val="000000"/>
                        </a:solidFill>
                        <a:effectLst/>
                        <a:latin typeface="Calibri" charset="0"/>
                      </a:endParaRPr>
                    </a:p>
                  </a:txBody>
                  <a:tcPr marL="6350" marR="6350" marT="6350" marB="0" anchor="b"/>
                </a:tc>
                <a:tc>
                  <a:txBody>
                    <a:bodyPr/>
                    <a:lstStyle/>
                    <a:p>
                      <a:pPr algn="ctr" fontAlgn="b"/>
                      <a:r>
                        <a:rPr lang="nb-NO" sz="1400" u="none" strike="noStrike" dirty="0">
                          <a:effectLst/>
                        </a:rPr>
                        <a:t>2.02</a:t>
                      </a:r>
                      <a:endParaRPr lang="nb-NO" sz="1400" b="0"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21378">
                <a:tc>
                  <a:txBody>
                    <a:bodyPr/>
                    <a:lstStyle/>
                    <a:p>
                      <a:pPr lvl="1" algn="l" fontAlgn="b"/>
                      <a:r>
                        <a:rPr lang="en-US" sz="1400" u="none" strike="noStrike">
                          <a:effectLst/>
                        </a:rPr>
                        <a:t>JACK FAMILY</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1400" u="none" strike="noStrike">
                          <a:effectLst/>
                        </a:rPr>
                        <a:t>3.57</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4.92</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13.94</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dirty="0">
                          <a:effectLst/>
                        </a:rPr>
                        <a:t>7.80</a:t>
                      </a:r>
                      <a:endParaRPr lang="nb-NO" sz="1400" b="0"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42804">
                <a:tc>
                  <a:txBody>
                    <a:bodyPr/>
                    <a:lstStyle/>
                    <a:p>
                      <a:pPr lvl="1" algn="l" fontAlgn="b"/>
                      <a:r>
                        <a:rPr lang="en-US" sz="1400" u="none" strike="noStrike">
                          <a:effectLst/>
                        </a:rPr>
                        <a:t>PORGY FAMILY</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nb-NO" sz="1400" u="none" strike="noStrike">
                          <a:effectLst/>
                        </a:rPr>
                        <a:t>0.32</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2.41</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4.26</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dirty="0">
                          <a:effectLst/>
                        </a:rPr>
                        <a:t>2.73</a:t>
                      </a:r>
                      <a:endParaRPr lang="hr-HR" sz="1400" b="0"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21378">
                <a:tc>
                  <a:txBody>
                    <a:bodyPr/>
                    <a:lstStyle/>
                    <a:p>
                      <a:pPr lvl="1" algn="l" fontAlgn="b"/>
                      <a:r>
                        <a:rPr lang="en-US" sz="1400" u="none" strike="noStrike" dirty="0">
                          <a:effectLst/>
                        </a:rPr>
                        <a:t>WRECKFISH</a:t>
                      </a:r>
                      <a:endParaRPr lang="en-US" sz="1400" b="0" i="0" u="none" strike="noStrike" dirty="0">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1400" u="none" strike="noStrike">
                          <a:effectLst/>
                        </a:rPr>
                        <a:t>6.38</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40.00</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40.00</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dirty="0">
                          <a:effectLst/>
                        </a:rPr>
                        <a:t>40.00</a:t>
                      </a:r>
                      <a:endParaRPr lang="nb-NO" sz="1400" b="0"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42804">
                <a:tc>
                  <a:txBody>
                    <a:bodyPr/>
                    <a:lstStyle/>
                    <a:p>
                      <a:pPr algn="l" fontAlgn="b"/>
                      <a:r>
                        <a:rPr lang="en-US" sz="1400" u="none" strike="noStrike">
                          <a:effectLst/>
                        </a:rPr>
                        <a:t>Total</a:t>
                      </a:r>
                      <a:endParaRPr lang="en-US" sz="1400" b="1"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nb-NO" sz="1400" b="1" u="none" strike="noStrike" dirty="0">
                          <a:effectLst/>
                        </a:rPr>
                        <a:t>125.7</a:t>
                      </a:r>
                      <a:endParaRPr lang="nb-NO" sz="1400" b="1" i="0" u="none" strike="noStrike" dirty="0">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hr-HR" sz="1400" b="1" u="none" strike="noStrike" dirty="0">
                          <a:effectLst/>
                        </a:rPr>
                        <a:t>433.1</a:t>
                      </a:r>
                      <a:endParaRPr lang="hr-HR" sz="1400" b="1" i="0" u="none" strike="noStrike" dirty="0">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nb-NO" sz="1400" b="1" u="none" strike="noStrike" dirty="0">
                          <a:effectLst/>
                        </a:rPr>
                        <a:t>621.2</a:t>
                      </a:r>
                      <a:endParaRPr lang="nb-NO" sz="1400" b="1" i="0" u="none" strike="noStrike" dirty="0">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nb-NO" sz="1400" b="1" u="none" strike="noStrike" dirty="0">
                          <a:effectLst/>
                        </a:rPr>
                        <a:t>445.4</a:t>
                      </a:r>
                      <a:endParaRPr lang="nb-NO"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6594060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729143271"/>
              </p:ext>
            </p:extLst>
          </p:nvPr>
        </p:nvGraphicFramePr>
        <p:xfrm>
          <a:off x="1332855" y="231075"/>
          <a:ext cx="9051009" cy="6216213"/>
        </p:xfrm>
        <a:graphic>
          <a:graphicData uri="http://schemas.openxmlformats.org/drawingml/2006/table">
            <a:tbl>
              <a:tblPr>
                <a:tableStyleId>{5C22544A-7EE6-4342-B048-85BDC9FD1C3A}</a:tableStyleId>
              </a:tblPr>
              <a:tblGrid>
                <a:gridCol w="2511337"/>
                <a:gridCol w="1007084"/>
                <a:gridCol w="1032581"/>
                <a:gridCol w="905101"/>
                <a:gridCol w="1211050"/>
                <a:gridCol w="1211050"/>
                <a:gridCol w="1172806"/>
              </a:tblGrid>
              <a:tr h="270951">
                <a:tc gridSpan="7">
                  <a:txBody>
                    <a:bodyPr/>
                    <a:lstStyle/>
                    <a:p>
                      <a:pPr algn="ctr" fontAlgn="b"/>
                      <a:r>
                        <a:rPr lang="en-US" sz="1400" b="1" u="none" strike="noStrike" dirty="0">
                          <a:effectLst/>
                        </a:rPr>
                        <a:t>3 Grouper Aggregate</a:t>
                      </a:r>
                      <a:endParaRPr lang="en-US" sz="1400" b="1" i="0" u="none" strike="noStrike" dirty="0">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34072">
                <a:tc>
                  <a:txBody>
                    <a:bodyPr/>
                    <a:lstStyle/>
                    <a:p>
                      <a:pPr algn="ctr" fontAlgn="b"/>
                      <a:r>
                        <a:rPr lang="en-US" sz="1400" u="none" strike="noStrike">
                          <a:effectLst/>
                        </a:rPr>
                        <a:t>Species</a:t>
                      </a:r>
                      <a:endParaRPr lang="en-US" sz="1400" b="1"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en-US" sz="1400" u="none" strike="noStrike">
                          <a:effectLst/>
                        </a:rPr>
                        <a:t>Num</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Avg Wt</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a:t>
                      </a:r>
                      <a:endParaRPr lang="mr-IN"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Rel Avg Wt</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Bag Lim (pp)</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Bag Avg Wt</a:t>
                      </a:r>
                      <a:endParaRPr lang="en-US" sz="1400" b="1"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70951">
                <a:tc>
                  <a:txBody>
                    <a:bodyPr/>
                    <a:lstStyle/>
                    <a:p>
                      <a:pPr lvl="1" algn="l" fontAlgn="b"/>
                      <a:r>
                        <a:rPr lang="en-US" sz="1400" u="none" strike="noStrike" dirty="0">
                          <a:effectLst/>
                        </a:rPr>
                        <a:t>BLUELINE TILEFISH</a:t>
                      </a:r>
                      <a:endParaRPr lang="en-US" sz="1400" b="0" i="0" u="none" strike="noStrike" dirty="0">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fi-FI" sz="1400" u="none" strike="noStrike">
                          <a:effectLst/>
                        </a:rPr>
                        <a:t>56,953</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4.65</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it-IT" sz="1400" u="none" strike="noStrike">
                          <a:effectLst/>
                        </a:rPr>
                        <a:t>24.87%</a:t>
                      </a:r>
                      <a:endParaRPr lang="it-IT"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1.16</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3</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3.47</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70951">
                <a:tc>
                  <a:txBody>
                    <a:bodyPr/>
                    <a:lstStyle/>
                    <a:p>
                      <a:pPr lvl="1" algn="l" fontAlgn="b"/>
                      <a:r>
                        <a:rPr lang="en-US" sz="1400" u="none" strike="noStrike">
                          <a:effectLst/>
                        </a:rPr>
                        <a:t>RED GROUPER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fi-FI" sz="1400" u="none" strike="noStrike">
                          <a:effectLst/>
                        </a:rPr>
                        <a:t>34,579</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fi-FI" sz="1400" u="none" strike="noStrike">
                          <a:effectLst/>
                        </a:rPr>
                        <a:t>7.79</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15.10%</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1.18</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3</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3.53</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70951">
                <a:tc>
                  <a:txBody>
                    <a:bodyPr/>
                    <a:lstStyle/>
                    <a:p>
                      <a:pPr lvl="1" algn="l" fontAlgn="b"/>
                      <a:r>
                        <a:rPr lang="en-US" sz="1400" u="none" strike="noStrike">
                          <a:effectLst/>
                        </a:rPr>
                        <a:t>GRAYSBY</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fi-FI" sz="1400" u="none" strike="noStrike">
                          <a:effectLst/>
                        </a:rPr>
                        <a:t>32,737</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0.93</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14.29%</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0.13</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3</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0.40</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70951">
                <a:tc>
                  <a:txBody>
                    <a:bodyPr/>
                    <a:lstStyle/>
                    <a:p>
                      <a:pPr lvl="1" algn="l" fontAlgn="b"/>
                      <a:r>
                        <a:rPr lang="en-US" sz="1400" u="none" strike="noStrike">
                          <a:effectLst/>
                        </a:rPr>
                        <a:t>GAG*</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fi-FI" sz="1400" u="none" strike="noStrike">
                          <a:effectLst/>
                        </a:rPr>
                        <a:t>31,372</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14.67</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13.70%</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2.01</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1</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2.01</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70951">
                <a:tc>
                  <a:txBody>
                    <a:bodyPr/>
                    <a:lstStyle/>
                    <a:p>
                      <a:pPr lvl="1" algn="l" fontAlgn="b"/>
                      <a:r>
                        <a:rPr lang="en-US" sz="1400" u="none" strike="noStrike">
                          <a:effectLst/>
                        </a:rPr>
                        <a:t>SCAMP</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fi-FI" sz="1400" u="none" strike="noStrike">
                          <a:effectLst/>
                        </a:rPr>
                        <a:t>18,330</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6.53</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8.00%</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0.52</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3</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1.57</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70951">
                <a:tc>
                  <a:txBody>
                    <a:bodyPr/>
                    <a:lstStyle/>
                    <a:p>
                      <a:pPr lvl="1" algn="l" fontAlgn="b"/>
                      <a:r>
                        <a:rPr lang="en-US" sz="1400" u="none" strike="noStrike">
                          <a:effectLst/>
                        </a:rPr>
                        <a:t>TILEFISH</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13,684</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4.83</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5.97%</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0.29</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1</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0.29</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70951">
                <a:tc>
                  <a:txBody>
                    <a:bodyPr/>
                    <a:lstStyle/>
                    <a:p>
                      <a:pPr lvl="1" algn="l" fontAlgn="b"/>
                      <a:r>
                        <a:rPr lang="en-US" sz="1400" u="none" strike="noStrike">
                          <a:effectLst/>
                        </a:rPr>
                        <a:t>ROCK HIND</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13,203</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1.91</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5.76%</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0.11</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3</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0.33</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70951">
                <a:tc>
                  <a:txBody>
                    <a:bodyPr/>
                    <a:lstStyle/>
                    <a:p>
                      <a:pPr lvl="1" algn="l" fontAlgn="b"/>
                      <a:r>
                        <a:rPr lang="en-US" sz="1400" u="none" strike="noStrike">
                          <a:effectLst/>
                        </a:rPr>
                        <a:t>SAND TILEFISH</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13,114</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0.95</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5.73%</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pt-BR" sz="1400" u="none" strike="noStrike">
                          <a:effectLst/>
                        </a:rPr>
                        <a:t>0.05</a:t>
                      </a:r>
                      <a:endParaRPr lang="pt-BR"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3</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0.16</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70951">
                <a:tc>
                  <a:txBody>
                    <a:bodyPr/>
                    <a:lstStyle/>
                    <a:p>
                      <a:pPr lvl="1" algn="l" fontAlgn="b"/>
                      <a:r>
                        <a:rPr lang="en-US" sz="1400" u="none" strike="noStrike">
                          <a:effectLst/>
                        </a:rPr>
                        <a:t>BLACK GROUPER*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6,674</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11.82</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2.91%</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0.34</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1</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0.34</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70951">
                <a:tc>
                  <a:txBody>
                    <a:bodyPr/>
                    <a:lstStyle/>
                    <a:p>
                      <a:pPr lvl="1" algn="l" fontAlgn="b"/>
                      <a:r>
                        <a:rPr lang="en-US" sz="1400" u="none" strike="noStrike">
                          <a:effectLst/>
                        </a:rPr>
                        <a:t>SNOWY GROUPER**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uk-UA" sz="1400" u="none" strike="noStrike">
                          <a:effectLst/>
                        </a:rPr>
                        <a:t>4,313</a:t>
                      </a:r>
                      <a:endParaRPr lang="uk-UA"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10.46</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1.88%</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0.20</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0.29</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pl-PL" sz="1400" u="none" strike="noStrike">
                          <a:effectLst/>
                        </a:rPr>
                        <a:t>0.06</a:t>
                      </a:r>
                      <a:endParaRPr lang="pl-PL"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70951">
                <a:tc>
                  <a:txBody>
                    <a:bodyPr/>
                    <a:lstStyle/>
                    <a:p>
                      <a:pPr lvl="1" algn="l" fontAlgn="b"/>
                      <a:r>
                        <a:rPr lang="en-US" sz="1400" u="none" strike="noStrike">
                          <a:effectLst/>
                        </a:rPr>
                        <a:t>RED HIND</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cs-CZ" sz="1400" u="none" strike="noStrike">
                          <a:effectLst/>
                        </a:rPr>
                        <a:t>2,115</a:t>
                      </a:r>
                      <a:endParaRPr lang="cs-CZ"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1.46</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0.92%</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0.01</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3</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0.04</a:t>
                      </a:r>
                      <a:endParaRPr lang="is-IS"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70951">
                <a:tc>
                  <a:txBody>
                    <a:bodyPr/>
                    <a:lstStyle/>
                    <a:p>
                      <a:pPr lvl="1" algn="l" fontAlgn="b"/>
                      <a:r>
                        <a:rPr lang="en-US" sz="1400" u="none" strike="noStrike">
                          <a:effectLst/>
                        </a:rPr>
                        <a:t>YELLOWEDGE GROUPER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en-US" sz="1400" u="none" strike="noStrike">
                          <a:effectLst/>
                        </a:rPr>
                        <a:t>1,035</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7.80</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0.45%</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0.04</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3</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0.11</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70951">
                <a:tc>
                  <a:txBody>
                    <a:bodyPr/>
                    <a:lstStyle/>
                    <a:p>
                      <a:pPr lvl="1" algn="l" fontAlgn="b"/>
                      <a:r>
                        <a:rPr lang="en-US" sz="1400" u="none" strike="noStrike">
                          <a:effectLst/>
                        </a:rPr>
                        <a:t>CONEY</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786</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0.93</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0.34%</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0.00</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3</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0.01</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70951">
                <a:tc>
                  <a:txBody>
                    <a:bodyPr/>
                    <a:lstStyle/>
                    <a:p>
                      <a:pPr lvl="1" algn="l" fontAlgn="b"/>
                      <a:r>
                        <a:rPr lang="en-US" sz="1400" u="none" strike="noStrike">
                          <a:effectLst/>
                        </a:rPr>
                        <a:t>YELLOWFIN GROUPER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ru-RU" sz="1400" u="none" strike="noStrike">
                          <a:effectLst/>
                        </a:rPr>
                        <a:t>57</a:t>
                      </a:r>
                      <a:endParaRPr lang="ru-RU"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10.26</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0.02%</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0.00</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3</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0.01</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534072">
                <a:tc>
                  <a:txBody>
                    <a:bodyPr/>
                    <a:lstStyle/>
                    <a:p>
                      <a:pPr lvl="1" algn="l" fontAlgn="b"/>
                      <a:r>
                        <a:rPr lang="en-US" sz="1400" u="none" strike="noStrike">
                          <a:effectLst/>
                        </a:rPr>
                        <a:t>YELLOWMOUTH GROUPER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en-US" sz="1400" u="none" strike="noStrike">
                          <a:effectLst/>
                        </a:rPr>
                        <a:t>41</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7.90</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0.02%</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dirty="0">
                          <a:effectLst/>
                        </a:rPr>
                        <a:t>0.00</a:t>
                      </a:r>
                      <a:endParaRPr lang="nb-NO" sz="1400" b="0" i="0" u="none" strike="noStrike" dirty="0">
                        <a:solidFill>
                          <a:srgbClr val="000000"/>
                        </a:solidFill>
                        <a:effectLst/>
                        <a:latin typeface="Calibri" charset="0"/>
                      </a:endParaRPr>
                    </a:p>
                  </a:txBody>
                  <a:tcPr marL="6350" marR="6350" marT="6350" marB="0" anchor="b"/>
                </a:tc>
                <a:tc>
                  <a:txBody>
                    <a:bodyPr/>
                    <a:lstStyle/>
                    <a:p>
                      <a:pPr algn="ctr" fontAlgn="b"/>
                      <a:r>
                        <a:rPr lang="en-US" sz="1400" u="none" strike="noStrike">
                          <a:effectLst/>
                        </a:rPr>
                        <a:t>3</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0.00</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70951">
                <a:tc>
                  <a:txBody>
                    <a:bodyPr/>
                    <a:lstStyle/>
                    <a:p>
                      <a:pPr lvl="1" algn="l" fontAlgn="b"/>
                      <a:r>
                        <a:rPr lang="en-US" sz="1400" u="none" strike="noStrike" dirty="0">
                          <a:effectLst/>
                        </a:rPr>
                        <a:t>MISTY GROUPER</a:t>
                      </a:r>
                      <a:endParaRPr lang="en-US" sz="1400" b="0" i="0" u="none" strike="noStrike" dirty="0">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en-US" sz="1400" u="none" strike="noStrike">
                          <a:effectLst/>
                        </a:rPr>
                        <a:t>31</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2.35</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0.01%</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0.00</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3</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0.00</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70951">
                <a:tc>
                  <a:txBody>
                    <a:bodyPr/>
                    <a:lstStyle/>
                    <a:p>
                      <a:pPr algn="l" fontAlgn="b"/>
                      <a:r>
                        <a:rPr lang="en-US" sz="1400" u="none" strike="noStrike">
                          <a:effectLst/>
                        </a:rPr>
                        <a:t>Total</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en-US" sz="1400" u="none" strike="noStrike">
                          <a:effectLst/>
                        </a:rPr>
                        <a:t>229,024</a:t>
                      </a:r>
                      <a:endParaRPr lang="en-US" sz="1400" b="0" i="0" u="none" strike="noStrike">
                        <a:solidFill>
                          <a:srgbClr val="000000"/>
                        </a:solidFill>
                        <a:effectLst/>
                        <a:latin typeface="Calibri" charset="0"/>
                      </a:endParaRPr>
                    </a:p>
                  </a:txBody>
                  <a:tcPr marL="6350" marR="6350" marT="6350" marB="0" anchor="b"/>
                </a:tc>
                <a:tc>
                  <a:txBody>
                    <a:bodyPr/>
                    <a:lstStyle/>
                    <a:p>
                      <a:pPr algn="l" fontAlgn="b"/>
                      <a:r>
                        <a:rPr lang="sk-SK" sz="1400" u="none" strike="noStrike">
                          <a:effectLst/>
                        </a:rPr>
                        <a:t> </a:t>
                      </a:r>
                      <a:endParaRPr lang="sk-SK" sz="1400" b="0" i="0" u="none" strike="noStrike">
                        <a:solidFill>
                          <a:srgbClr val="000000"/>
                        </a:solidFill>
                        <a:effectLst/>
                        <a:latin typeface="Calibri" charset="0"/>
                      </a:endParaRPr>
                    </a:p>
                  </a:txBody>
                  <a:tcPr marL="6350" marR="6350" marT="6350" marB="0" anchor="b"/>
                </a:tc>
                <a:tc>
                  <a:txBody>
                    <a:bodyPr/>
                    <a:lstStyle/>
                    <a:p>
                      <a:pPr algn="l" fontAlgn="b"/>
                      <a:r>
                        <a:rPr lang="sk-SK" sz="1400" u="none" strike="noStrike">
                          <a:effectLst/>
                        </a:rPr>
                        <a:t> </a:t>
                      </a:r>
                      <a:endParaRPr lang="sk-SK"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6.05</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3</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hr-HR" sz="1400" b="1" u="none" strike="noStrike" dirty="0">
                          <a:effectLst/>
                        </a:rPr>
                        <a:t>12.33</a:t>
                      </a:r>
                      <a:endParaRPr lang="hr-HR"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70951">
                <a:tc gridSpan="7">
                  <a:txBody>
                    <a:bodyPr/>
                    <a:lstStyle/>
                    <a:p>
                      <a:pPr algn="l" fontAlgn="b"/>
                      <a:r>
                        <a:rPr lang="en-US" sz="1400" u="none" strike="noStrike">
                          <a:effectLst/>
                        </a:rPr>
                        <a:t>* Only 1 Black Grouper or Gag and 1 Tilefish can be landed within the aggregate bag limit.</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0951">
                <a:tc gridSpan="7">
                  <a:txBody>
                    <a:bodyPr/>
                    <a:lstStyle/>
                    <a:p>
                      <a:pPr algn="l" fontAlgn="b"/>
                      <a:r>
                        <a:rPr lang="en-US" sz="1400" u="none" strike="noStrike" dirty="0">
                          <a:effectLst/>
                        </a:rPr>
                        <a:t>** 1 Snowy can be retained per vessel.</a:t>
                      </a:r>
                      <a:endParaRPr lang="en-US" sz="1400" b="0" i="0" u="none" strike="noStrike" dirty="0">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val="18301068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880935734"/>
              </p:ext>
            </p:extLst>
          </p:nvPr>
        </p:nvGraphicFramePr>
        <p:xfrm>
          <a:off x="5904849" y="3380884"/>
          <a:ext cx="5435707" cy="2810488"/>
        </p:xfrm>
        <a:graphic>
          <a:graphicData uri="http://schemas.openxmlformats.org/drawingml/2006/table">
            <a:tbl>
              <a:tblPr>
                <a:tableStyleId>{5C22544A-7EE6-4342-B048-85BDC9FD1C3A}</a:tableStyleId>
              </a:tblPr>
              <a:tblGrid>
                <a:gridCol w="1020002"/>
                <a:gridCol w="1045824"/>
                <a:gridCol w="916711"/>
                <a:gridCol w="1226585"/>
                <a:gridCol w="1226585"/>
              </a:tblGrid>
              <a:tr h="466227">
                <a:tc gridSpan="5">
                  <a:txBody>
                    <a:bodyPr/>
                    <a:lstStyle/>
                    <a:p>
                      <a:pPr algn="ctr" fontAlgn="b"/>
                      <a:r>
                        <a:rPr lang="en-US" sz="1400" b="1" u="none" strike="noStrike" dirty="0" err="1">
                          <a:effectLst/>
                        </a:rPr>
                        <a:t>Avg</a:t>
                      </a:r>
                      <a:r>
                        <a:rPr lang="en-US" sz="1400" b="1" u="none" strike="noStrike" dirty="0">
                          <a:effectLst/>
                        </a:rPr>
                        <a:t> Bag Lim </a:t>
                      </a:r>
                      <a:r>
                        <a:rPr lang="en-US" sz="1400" b="1" u="none" strike="noStrike" dirty="0" err="1">
                          <a:effectLst/>
                        </a:rPr>
                        <a:t>Wt</a:t>
                      </a:r>
                      <a:r>
                        <a:rPr lang="en-US" sz="1400" b="1" u="none" strike="noStrike" dirty="0">
                          <a:effectLst/>
                        </a:rPr>
                        <a:t> per Charter Trip for 3 Grouper </a:t>
                      </a:r>
                      <a:r>
                        <a:rPr lang="en-US" sz="1400" b="1" u="none" strike="noStrike" dirty="0" err="1">
                          <a:effectLst/>
                        </a:rPr>
                        <a:t>Agg</a:t>
                      </a:r>
                      <a:endParaRPr lang="en-US" sz="1400" b="1" i="0" u="none" strike="noStrike" dirty="0">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37088">
                <a:tc>
                  <a:txBody>
                    <a:bodyPr/>
                    <a:lstStyle/>
                    <a:p>
                      <a:pPr algn="ctr" fontAlgn="b"/>
                      <a:r>
                        <a:rPr lang="en-US" sz="1400" u="none" strike="noStrike">
                          <a:effectLst/>
                        </a:rPr>
                        <a:t>Year</a:t>
                      </a:r>
                      <a:endParaRPr lang="en-US" sz="1400" b="1"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en-US" sz="1400" u="none" strike="noStrike">
                          <a:effectLst/>
                        </a:rPr>
                        <a:t>Anglers</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dirty="0">
                          <a:effectLst/>
                        </a:rPr>
                        <a:t>Trips</a:t>
                      </a:r>
                      <a:endParaRPr lang="en-US" sz="1400" b="1" i="0" u="none" strike="noStrike" dirty="0">
                        <a:solidFill>
                          <a:srgbClr val="000000"/>
                        </a:solidFill>
                        <a:effectLst/>
                        <a:latin typeface="Calibri" charset="0"/>
                      </a:endParaRPr>
                    </a:p>
                  </a:txBody>
                  <a:tcPr marL="6350" marR="6350" marT="6350" marB="0" anchor="b"/>
                </a:tc>
                <a:tc>
                  <a:txBody>
                    <a:bodyPr/>
                    <a:lstStyle/>
                    <a:p>
                      <a:pPr algn="ctr" fontAlgn="b"/>
                      <a:r>
                        <a:rPr lang="en-US" sz="1400" u="none" strike="noStrike">
                          <a:effectLst/>
                        </a:rPr>
                        <a:t>Ang/Trip</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dirty="0">
                          <a:effectLst/>
                        </a:rPr>
                        <a:t>Bag </a:t>
                      </a:r>
                      <a:r>
                        <a:rPr lang="en-US" sz="1400" u="none" strike="noStrike" dirty="0" err="1">
                          <a:effectLst/>
                        </a:rPr>
                        <a:t>Wt</a:t>
                      </a:r>
                      <a:endParaRPr lang="en-US"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566770">
                <a:tc>
                  <a:txBody>
                    <a:bodyPr/>
                    <a:lstStyle/>
                    <a:p>
                      <a:pPr algn="ctr" fontAlgn="b"/>
                      <a:r>
                        <a:rPr lang="is-IS" sz="1400" u="none" strike="noStrike">
                          <a:effectLst/>
                        </a:rPr>
                        <a:t>2014</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fi-FI" sz="1400" u="none" strike="noStrike">
                          <a:effectLst/>
                        </a:rPr>
                        <a:t>61,718</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14,201</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4.35</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dirty="0">
                          <a:effectLst/>
                        </a:rPr>
                        <a:t>53.59</a:t>
                      </a:r>
                      <a:endParaRPr lang="hr-HR" sz="1400" b="0"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466227">
                <a:tc>
                  <a:txBody>
                    <a:bodyPr/>
                    <a:lstStyle/>
                    <a:p>
                      <a:pPr algn="ctr" fontAlgn="b"/>
                      <a:r>
                        <a:rPr lang="is-IS" sz="1400" u="none" strike="noStrike">
                          <a:effectLst/>
                        </a:rPr>
                        <a:t>2015</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cs-CZ" sz="1400" u="none" strike="noStrike">
                          <a:effectLst/>
                        </a:rPr>
                        <a:t>65,490</a:t>
                      </a:r>
                      <a:endParaRPr lang="cs-CZ" sz="1400" b="0" i="0" u="none" strike="noStrike">
                        <a:solidFill>
                          <a:srgbClr val="000000"/>
                        </a:solidFill>
                        <a:effectLst/>
                        <a:latin typeface="Calibri" charset="0"/>
                      </a:endParaRPr>
                    </a:p>
                  </a:txBody>
                  <a:tcPr marL="6350" marR="6350" marT="6350" marB="0" anchor="b"/>
                </a:tc>
                <a:tc>
                  <a:txBody>
                    <a:bodyPr/>
                    <a:lstStyle/>
                    <a:p>
                      <a:pPr algn="ctr" fontAlgn="b"/>
                      <a:r>
                        <a:rPr lang="de-DE" sz="1400" u="none" strike="noStrike">
                          <a:effectLst/>
                        </a:rPr>
                        <a:t>14,259</a:t>
                      </a:r>
                      <a:endParaRPr lang="de-DE"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4.59</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dirty="0">
                          <a:effectLst/>
                        </a:rPr>
                        <a:t>56.63</a:t>
                      </a:r>
                      <a:endParaRPr lang="hr-HR" sz="1400" b="0"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437088">
                <a:tc>
                  <a:txBody>
                    <a:bodyPr/>
                    <a:lstStyle/>
                    <a:p>
                      <a:pPr algn="ctr" fontAlgn="b"/>
                      <a:r>
                        <a:rPr lang="is-IS" sz="1400" u="none" strike="noStrike">
                          <a:effectLst/>
                        </a:rPr>
                        <a:t>2016</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cs-CZ" sz="1400" u="none" strike="noStrike">
                          <a:effectLst/>
                        </a:rPr>
                        <a:t>99,842</a:t>
                      </a:r>
                      <a:endParaRPr lang="cs-CZ"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22,605</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4.42</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dirty="0">
                          <a:effectLst/>
                        </a:rPr>
                        <a:t>54.46</a:t>
                      </a:r>
                      <a:endParaRPr lang="hr-HR" sz="1400" b="0"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437088">
                <a:tc>
                  <a:txBody>
                    <a:bodyPr/>
                    <a:lstStyle/>
                    <a:p>
                      <a:pPr algn="ctr" fontAlgn="b"/>
                      <a:r>
                        <a:rPr lang="en-US" sz="1400" u="none" strike="noStrike">
                          <a:effectLst/>
                        </a:rPr>
                        <a:t>Avg.</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is-IS" sz="1400" u="none" strike="noStrike">
                          <a:effectLst/>
                        </a:rPr>
                        <a:t>75,684</a:t>
                      </a:r>
                      <a:endParaRPr lang="is-IS"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is-IS" sz="1400" u="none" strike="noStrike">
                          <a:effectLst/>
                        </a:rPr>
                        <a:t>17,022</a:t>
                      </a:r>
                      <a:endParaRPr lang="is-IS"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hr-HR" sz="1400" u="none" strike="noStrike">
                          <a:effectLst/>
                        </a:rPr>
                        <a:t>4.45</a:t>
                      </a:r>
                      <a:endParaRPr lang="hr-HR"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hr-HR" sz="1400" b="1" u="none" strike="noStrike" dirty="0">
                          <a:effectLst/>
                        </a:rPr>
                        <a:t>54.83</a:t>
                      </a:r>
                      <a:endParaRPr lang="hr-HR"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927597498"/>
              </p:ext>
            </p:extLst>
          </p:nvPr>
        </p:nvGraphicFramePr>
        <p:xfrm>
          <a:off x="278970" y="635431"/>
          <a:ext cx="5346914" cy="2745454"/>
        </p:xfrm>
        <a:graphic>
          <a:graphicData uri="http://schemas.openxmlformats.org/drawingml/2006/table">
            <a:tbl>
              <a:tblPr>
                <a:tableStyleId>{5C22544A-7EE6-4342-B048-85BDC9FD1C3A}</a:tableStyleId>
              </a:tblPr>
              <a:tblGrid>
                <a:gridCol w="1003341"/>
                <a:gridCol w="1028740"/>
                <a:gridCol w="901735"/>
                <a:gridCol w="1206549"/>
                <a:gridCol w="1206549"/>
              </a:tblGrid>
              <a:tr h="453794">
                <a:tc gridSpan="5">
                  <a:txBody>
                    <a:bodyPr/>
                    <a:lstStyle/>
                    <a:p>
                      <a:pPr algn="ctr" fontAlgn="b"/>
                      <a:r>
                        <a:rPr lang="en-US" sz="1400" b="1" u="none" strike="noStrike" dirty="0" err="1">
                          <a:effectLst/>
                        </a:rPr>
                        <a:t>Avg</a:t>
                      </a:r>
                      <a:r>
                        <a:rPr lang="en-US" sz="1400" b="1" u="none" strike="noStrike" dirty="0">
                          <a:effectLst/>
                        </a:rPr>
                        <a:t> Bag Lim </a:t>
                      </a:r>
                      <a:r>
                        <a:rPr lang="en-US" sz="1400" b="1" u="none" strike="noStrike" dirty="0" err="1">
                          <a:effectLst/>
                        </a:rPr>
                        <a:t>Wt</a:t>
                      </a:r>
                      <a:r>
                        <a:rPr lang="en-US" sz="1400" b="1" u="none" strike="noStrike" dirty="0">
                          <a:effectLst/>
                        </a:rPr>
                        <a:t> per Private Trip for 3 Grouper </a:t>
                      </a:r>
                      <a:r>
                        <a:rPr lang="en-US" sz="1400" b="1" u="none" strike="noStrike" dirty="0" err="1">
                          <a:effectLst/>
                        </a:rPr>
                        <a:t>Agg</a:t>
                      </a:r>
                      <a:endParaRPr lang="en-US" sz="1400" b="1" i="0" u="none" strike="noStrike" dirty="0">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53794">
                <a:tc>
                  <a:txBody>
                    <a:bodyPr/>
                    <a:lstStyle/>
                    <a:p>
                      <a:pPr algn="ctr" fontAlgn="b"/>
                      <a:r>
                        <a:rPr lang="en-US" sz="1400" u="none" strike="noStrike">
                          <a:effectLst/>
                        </a:rPr>
                        <a:t>Year</a:t>
                      </a:r>
                      <a:endParaRPr lang="en-US" sz="1400" b="1"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en-US" sz="1400" u="none" strike="noStrike">
                          <a:effectLst/>
                        </a:rPr>
                        <a:t>Anglers</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Trips</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Ang/Trip</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Bag Wt</a:t>
                      </a:r>
                      <a:endParaRPr lang="en-US" sz="1400" b="1"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453794">
                <a:tc>
                  <a:txBody>
                    <a:bodyPr/>
                    <a:lstStyle/>
                    <a:p>
                      <a:pPr algn="ctr" fontAlgn="b"/>
                      <a:r>
                        <a:rPr lang="is-IS" sz="1400" u="none" strike="noStrike">
                          <a:effectLst/>
                        </a:rPr>
                        <a:t>2014</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uk-UA" sz="1400" u="none" strike="noStrike">
                          <a:effectLst/>
                        </a:rPr>
                        <a:t>147,439</a:t>
                      </a:r>
                      <a:endParaRPr lang="uk-UA"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46,637</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3.16</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38.98</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476484">
                <a:tc>
                  <a:txBody>
                    <a:bodyPr/>
                    <a:lstStyle/>
                    <a:p>
                      <a:pPr algn="ctr" fontAlgn="b"/>
                      <a:r>
                        <a:rPr lang="is-IS" sz="1400" u="none" strike="noStrike">
                          <a:effectLst/>
                        </a:rPr>
                        <a:t>2015</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cs-CZ" sz="1400" u="none" strike="noStrike">
                          <a:effectLst/>
                        </a:rPr>
                        <a:t>121,923</a:t>
                      </a:r>
                      <a:endParaRPr lang="cs-CZ"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41,035</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dirty="0">
                          <a:effectLst/>
                        </a:rPr>
                        <a:t>2.97</a:t>
                      </a:r>
                      <a:endParaRPr lang="hr-HR" sz="1400" b="0" i="0" u="none" strike="noStrike" dirty="0">
                        <a:solidFill>
                          <a:srgbClr val="000000"/>
                        </a:solidFill>
                        <a:effectLst/>
                        <a:latin typeface="Calibri" charset="0"/>
                      </a:endParaRPr>
                    </a:p>
                  </a:txBody>
                  <a:tcPr marL="6350" marR="6350" marT="6350" marB="0" anchor="b"/>
                </a:tc>
                <a:tc>
                  <a:txBody>
                    <a:bodyPr/>
                    <a:lstStyle/>
                    <a:p>
                      <a:pPr algn="ctr" fontAlgn="b"/>
                      <a:r>
                        <a:rPr lang="hr-HR" sz="1400" u="none" strike="noStrike">
                          <a:effectLst/>
                        </a:rPr>
                        <a:t>36.64</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453794">
                <a:tc>
                  <a:txBody>
                    <a:bodyPr/>
                    <a:lstStyle/>
                    <a:p>
                      <a:pPr algn="ctr" fontAlgn="b"/>
                      <a:r>
                        <a:rPr lang="is-IS" sz="1400" u="none" strike="noStrike">
                          <a:effectLst/>
                        </a:rPr>
                        <a:t>2016</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207,481</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66,681</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3.11</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dirty="0">
                          <a:effectLst/>
                        </a:rPr>
                        <a:t>38.37</a:t>
                      </a:r>
                      <a:endParaRPr lang="hr-HR" sz="1400" b="0"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453794">
                <a:tc>
                  <a:txBody>
                    <a:bodyPr/>
                    <a:lstStyle/>
                    <a:p>
                      <a:pPr algn="ctr" fontAlgn="b"/>
                      <a:r>
                        <a:rPr lang="en-US" sz="1400" u="none" strike="noStrike">
                          <a:effectLst/>
                        </a:rPr>
                        <a:t>Avg.</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fi-FI" sz="1400" u="none" strike="noStrike">
                          <a:effectLst/>
                        </a:rPr>
                        <a:t>158,948</a:t>
                      </a:r>
                      <a:endParaRPr lang="fi-FI"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uk-UA" sz="1400" u="none" strike="noStrike">
                          <a:effectLst/>
                        </a:rPr>
                        <a:t>51,451</a:t>
                      </a:r>
                      <a:endParaRPr lang="uk-UA"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hr-HR" sz="1400" u="none" strike="noStrike">
                          <a:effectLst/>
                        </a:rPr>
                        <a:t>3.09</a:t>
                      </a:r>
                      <a:endParaRPr lang="hr-HR"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hr-HR" sz="1400" b="1" u="none" strike="noStrike" dirty="0">
                          <a:effectLst/>
                        </a:rPr>
                        <a:t>38.09</a:t>
                      </a:r>
                      <a:endParaRPr lang="hr-HR"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7828550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881871144"/>
              </p:ext>
            </p:extLst>
          </p:nvPr>
        </p:nvGraphicFramePr>
        <p:xfrm>
          <a:off x="2417736" y="464953"/>
          <a:ext cx="7020730" cy="2789695"/>
        </p:xfrm>
        <a:graphic>
          <a:graphicData uri="http://schemas.openxmlformats.org/drawingml/2006/table">
            <a:tbl>
              <a:tblPr>
                <a:tableStyleId>{5C22544A-7EE6-4342-B048-85BDC9FD1C3A}</a:tableStyleId>
              </a:tblPr>
              <a:tblGrid>
                <a:gridCol w="1785116"/>
                <a:gridCol w="772825"/>
                <a:gridCol w="772825"/>
                <a:gridCol w="772825"/>
                <a:gridCol w="925212"/>
                <a:gridCol w="1034061"/>
                <a:gridCol w="957866"/>
              </a:tblGrid>
              <a:tr h="265685">
                <a:tc gridSpan="7">
                  <a:txBody>
                    <a:bodyPr/>
                    <a:lstStyle/>
                    <a:p>
                      <a:pPr algn="ctr" fontAlgn="b"/>
                      <a:r>
                        <a:rPr lang="en-US" sz="1400" b="1" u="none" strike="noStrike" dirty="0">
                          <a:effectLst/>
                        </a:rPr>
                        <a:t>10 Snapper Aggregate</a:t>
                      </a:r>
                      <a:endParaRPr lang="en-US" sz="1400" b="1" i="0" u="none" strike="noStrike" dirty="0">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9080">
                <a:tc>
                  <a:txBody>
                    <a:bodyPr/>
                    <a:lstStyle/>
                    <a:p>
                      <a:pPr algn="ctr" fontAlgn="b"/>
                      <a:r>
                        <a:rPr lang="en-US" sz="1400" u="none" strike="noStrike" dirty="0">
                          <a:effectLst/>
                        </a:rPr>
                        <a:t>Species</a:t>
                      </a:r>
                      <a:endParaRPr lang="en-US" sz="1400" b="1" i="0" u="none" strike="noStrike" dirty="0">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u="none" strike="noStrike">
                          <a:effectLst/>
                        </a:rPr>
                        <a:t>Num</a:t>
                      </a:r>
                      <a:endParaRPr lang="en-US" sz="1400" b="1"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u="none" strike="noStrike" dirty="0" err="1">
                          <a:effectLst/>
                        </a:rPr>
                        <a:t>Avg</a:t>
                      </a:r>
                      <a:r>
                        <a:rPr lang="en-US" sz="1400" u="none" strike="noStrike" dirty="0">
                          <a:effectLst/>
                        </a:rPr>
                        <a:t> </a:t>
                      </a:r>
                      <a:r>
                        <a:rPr lang="en-US" sz="1400" u="none" strike="noStrike" dirty="0" err="1">
                          <a:effectLst/>
                        </a:rPr>
                        <a:t>Wt</a:t>
                      </a:r>
                      <a:endParaRPr lang="en-US" sz="1400" b="1" i="0" u="none" strike="noStrike" dirty="0">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mr-IN" sz="1400" u="none" strike="noStrike">
                          <a:effectLst/>
                        </a:rPr>
                        <a:t>%</a:t>
                      </a:r>
                      <a:endParaRPr lang="mr-IN" sz="1400" b="1"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u="none" strike="noStrike">
                          <a:effectLst/>
                        </a:rPr>
                        <a:t>Rel Avg Wt</a:t>
                      </a:r>
                      <a:endParaRPr lang="en-US" sz="1400" b="1"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u="none" strike="noStrike">
                          <a:effectLst/>
                        </a:rPr>
                        <a:t>Bag Lim (pp)</a:t>
                      </a:r>
                      <a:endParaRPr lang="en-US" sz="1400" b="1"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u="none" strike="noStrike">
                          <a:effectLst/>
                        </a:rPr>
                        <a:t>Bag Avg Wt</a:t>
                      </a:r>
                      <a:endParaRPr lang="en-US" sz="1400" b="1" i="0" u="none" strike="noStrike">
                        <a:solidFill>
                          <a:srgbClr val="000000"/>
                        </a:solidFill>
                        <a:effectLst/>
                        <a:latin typeface="Calibri" charset="0"/>
                      </a:endParaRP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49080">
                <a:tc>
                  <a:txBody>
                    <a:bodyPr/>
                    <a:lstStyle/>
                    <a:p>
                      <a:pPr algn="l" fontAlgn="b"/>
                      <a:r>
                        <a:rPr lang="en-US" sz="1400" u="none" strike="noStrike">
                          <a:effectLst/>
                        </a:rPr>
                        <a:t>GRAY SNAPPER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fi-FI" sz="1400" u="none" strike="noStrike" dirty="0">
                          <a:effectLst/>
                        </a:rPr>
                        <a:t>1,996,437</a:t>
                      </a:r>
                      <a:endParaRPr lang="fi-FI" sz="1400" b="0" i="0" u="none" strike="noStrike" dirty="0">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nb-NO" sz="1400" u="none" strike="noStrike" dirty="0">
                          <a:effectLst/>
                        </a:rPr>
                        <a:t>1.08</a:t>
                      </a:r>
                      <a:endParaRPr lang="nb-NO" sz="1400" b="0" i="0" u="none" strike="noStrike" dirty="0">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mr-IN" sz="1400" u="none" strike="noStrike" dirty="0">
                          <a:effectLst/>
                        </a:rPr>
                        <a:t>49.95%</a:t>
                      </a:r>
                      <a:endParaRPr lang="mr-IN" sz="1400" b="0" i="0" u="none" strike="noStrike" dirty="0">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nb-NO" sz="1400" u="none" strike="noStrike">
                          <a:effectLst/>
                        </a:rPr>
                        <a:t>0.54</a:t>
                      </a:r>
                      <a:endParaRPr lang="nb-NO"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u="none" strike="noStrike">
                          <a:effectLst/>
                        </a:rPr>
                        <a:t>10</a:t>
                      </a:r>
                      <a:endParaRPr lang="en-US"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uk-UA" sz="1400" u="none" strike="noStrike">
                          <a:effectLst/>
                        </a:rPr>
                        <a:t>5.39</a:t>
                      </a:r>
                      <a:endParaRPr lang="uk-UA" sz="1400" b="0" i="0" u="none" strike="noStrike">
                        <a:solidFill>
                          <a:srgbClr val="000000"/>
                        </a:solidFill>
                        <a:effectLst/>
                        <a:latin typeface="Calibri" charset="0"/>
                      </a:endParaRP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49080">
                <a:tc>
                  <a:txBody>
                    <a:bodyPr/>
                    <a:lstStyle/>
                    <a:p>
                      <a:pPr algn="l" fontAlgn="b"/>
                      <a:r>
                        <a:rPr lang="en-US" sz="1400" u="none" strike="noStrike">
                          <a:effectLst/>
                        </a:rPr>
                        <a:t>YELLOWTAIL SNAPPER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is-IS" sz="1400" u="none" strike="noStrike">
                          <a:effectLst/>
                        </a:rPr>
                        <a:t>1,324,665</a:t>
                      </a:r>
                      <a:endParaRPr lang="is-IS"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nb-NO" sz="1400" u="none" strike="noStrike" dirty="0">
                          <a:effectLst/>
                        </a:rPr>
                        <a:t>1.01</a:t>
                      </a:r>
                      <a:endParaRPr lang="nb-NO" sz="1400" b="0" i="0" u="none" strike="noStrike" dirty="0">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mr-IN" sz="1400" u="none" strike="noStrike" dirty="0">
                          <a:effectLst/>
                        </a:rPr>
                        <a:t>33.14%</a:t>
                      </a:r>
                      <a:endParaRPr lang="mr-IN" sz="1400" b="0" i="0" u="none" strike="noStrike" dirty="0">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nb-NO" sz="1400" u="none" strike="noStrike">
                          <a:effectLst/>
                        </a:rPr>
                        <a:t>0.34</a:t>
                      </a:r>
                      <a:endParaRPr lang="nb-NO"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u="none" strike="noStrike">
                          <a:effectLst/>
                        </a:rPr>
                        <a:t>10</a:t>
                      </a:r>
                      <a:endParaRPr lang="en-US"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hr-HR" sz="1400" u="none" strike="noStrike">
                          <a:effectLst/>
                        </a:rPr>
                        <a:t>3.36</a:t>
                      </a:r>
                      <a:endParaRPr lang="hr-HR" sz="1400" b="0" i="0" u="none" strike="noStrike">
                        <a:solidFill>
                          <a:srgbClr val="000000"/>
                        </a:solidFill>
                        <a:effectLst/>
                        <a:latin typeface="Calibri" charset="0"/>
                      </a:endParaRP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49080">
                <a:tc>
                  <a:txBody>
                    <a:bodyPr/>
                    <a:lstStyle/>
                    <a:p>
                      <a:pPr algn="l" fontAlgn="b"/>
                      <a:r>
                        <a:rPr lang="en-US" sz="1400" u="none" strike="noStrike">
                          <a:effectLst/>
                        </a:rPr>
                        <a:t>LANE SNAPPER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is-IS" sz="1400" u="none" strike="noStrike">
                          <a:effectLst/>
                        </a:rPr>
                        <a:t>356,269</a:t>
                      </a:r>
                      <a:endParaRPr lang="is-IS"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nb-NO" sz="1400" u="none" strike="noStrike">
                          <a:effectLst/>
                        </a:rPr>
                        <a:t>0.67</a:t>
                      </a:r>
                      <a:endParaRPr lang="nb-NO"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mr-IN" sz="1400" u="none" strike="noStrike" dirty="0">
                          <a:effectLst/>
                        </a:rPr>
                        <a:t>8.91%</a:t>
                      </a:r>
                      <a:endParaRPr lang="mr-IN" sz="1400" b="0" i="0" u="none" strike="noStrike" dirty="0">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pl-PL" sz="1400" u="none" strike="noStrike">
                          <a:effectLst/>
                        </a:rPr>
                        <a:t>0.06</a:t>
                      </a:r>
                      <a:endParaRPr lang="pl-PL"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u="none" strike="noStrike">
                          <a:effectLst/>
                        </a:rPr>
                        <a:t>10</a:t>
                      </a:r>
                      <a:endParaRPr lang="en-US"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nb-NO" sz="1400" u="none" strike="noStrike">
                          <a:effectLst/>
                        </a:rPr>
                        <a:t>0.60</a:t>
                      </a:r>
                      <a:endParaRPr lang="nb-NO" sz="1400" b="0" i="0" u="none" strike="noStrike">
                        <a:solidFill>
                          <a:srgbClr val="000000"/>
                        </a:solidFill>
                        <a:effectLst/>
                        <a:latin typeface="Calibri" charset="0"/>
                      </a:endParaRP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49080">
                <a:tc>
                  <a:txBody>
                    <a:bodyPr/>
                    <a:lstStyle/>
                    <a:p>
                      <a:pPr algn="l" fontAlgn="b"/>
                      <a:r>
                        <a:rPr lang="en-US" sz="1400" u="none" strike="noStrike">
                          <a:effectLst/>
                        </a:rPr>
                        <a:t>MUTTON SNAPPER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is-IS" sz="1400" u="none" strike="noStrike">
                          <a:effectLst/>
                        </a:rPr>
                        <a:t>307,776</a:t>
                      </a:r>
                      <a:endParaRPr lang="is-IS"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hr-HR" sz="1400" u="none" strike="noStrike">
                          <a:effectLst/>
                        </a:rPr>
                        <a:t>3.23</a:t>
                      </a:r>
                      <a:endParaRPr lang="hr-HR"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mr-IN" sz="1400" u="none" strike="noStrike" dirty="0">
                          <a:effectLst/>
                        </a:rPr>
                        <a:t>7.70%</a:t>
                      </a:r>
                      <a:endParaRPr lang="mr-IN" sz="1400" b="0" i="0" u="none" strike="noStrike" dirty="0">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nb-NO" sz="1400" u="none" strike="noStrike" dirty="0">
                          <a:effectLst/>
                        </a:rPr>
                        <a:t>0.25</a:t>
                      </a:r>
                      <a:endParaRPr lang="nb-NO" sz="1400" b="0" i="0" u="none" strike="noStrike" dirty="0">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u="none" strike="noStrike">
                          <a:effectLst/>
                        </a:rPr>
                        <a:t>10</a:t>
                      </a:r>
                      <a:endParaRPr lang="en-US"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hr-HR" sz="1400" u="none" strike="noStrike">
                          <a:effectLst/>
                        </a:rPr>
                        <a:t>2.48</a:t>
                      </a:r>
                      <a:endParaRPr lang="hr-HR" sz="1400" b="0" i="0" u="none" strike="noStrike">
                        <a:solidFill>
                          <a:srgbClr val="000000"/>
                        </a:solidFill>
                        <a:effectLst/>
                        <a:latin typeface="Calibri" charset="0"/>
                      </a:endParaRP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49080">
                <a:tc>
                  <a:txBody>
                    <a:bodyPr/>
                    <a:lstStyle/>
                    <a:p>
                      <a:pPr algn="l" fontAlgn="b"/>
                      <a:r>
                        <a:rPr lang="en-US" sz="1400" u="none" strike="noStrike">
                          <a:effectLst/>
                        </a:rPr>
                        <a:t>SILK SNAPPER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is-IS" sz="1400" u="none" strike="noStrike">
                          <a:effectLst/>
                        </a:rPr>
                        <a:t>3,563</a:t>
                      </a:r>
                      <a:endParaRPr lang="is-IS"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nb-NO" sz="1400" u="none" strike="noStrike">
                          <a:effectLst/>
                        </a:rPr>
                        <a:t>1.73</a:t>
                      </a:r>
                      <a:endParaRPr lang="nb-NO"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mr-IN" sz="1400" u="none" strike="noStrike" dirty="0">
                          <a:effectLst/>
                        </a:rPr>
                        <a:t>0.09%</a:t>
                      </a:r>
                      <a:endParaRPr lang="mr-IN" sz="1400" b="0" i="0" u="none" strike="noStrike" dirty="0">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nb-NO" sz="1400" u="none" strike="noStrike" dirty="0">
                          <a:effectLst/>
                        </a:rPr>
                        <a:t>0.00</a:t>
                      </a:r>
                      <a:endParaRPr lang="nb-NO" sz="1400" b="0" i="0" u="none" strike="noStrike" dirty="0">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u="none" strike="noStrike">
                          <a:effectLst/>
                        </a:rPr>
                        <a:t>10</a:t>
                      </a:r>
                      <a:endParaRPr lang="en-US"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nb-NO" sz="1400" u="none" strike="noStrike">
                          <a:effectLst/>
                        </a:rPr>
                        <a:t>0.02</a:t>
                      </a:r>
                      <a:endParaRPr lang="nb-NO" sz="1400" b="0" i="0" u="none" strike="noStrike">
                        <a:solidFill>
                          <a:srgbClr val="000000"/>
                        </a:solidFill>
                        <a:effectLst/>
                        <a:latin typeface="Calibri" charset="0"/>
                      </a:endParaRP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49080">
                <a:tc>
                  <a:txBody>
                    <a:bodyPr/>
                    <a:lstStyle/>
                    <a:p>
                      <a:pPr algn="l" fontAlgn="b"/>
                      <a:r>
                        <a:rPr lang="en-US" sz="1400" u="none" strike="noStrike">
                          <a:effectLst/>
                        </a:rPr>
                        <a:t>BLACKFIN SNAPPER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uk-UA" sz="1400" u="none" strike="noStrike">
                          <a:effectLst/>
                        </a:rPr>
                        <a:t>3,377</a:t>
                      </a:r>
                      <a:endParaRPr lang="uk-UA"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hr-HR" sz="1400" u="none" strike="noStrike">
                          <a:effectLst/>
                        </a:rPr>
                        <a:t>2.73</a:t>
                      </a:r>
                      <a:endParaRPr lang="hr-HR"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mr-IN" sz="1400" u="none" strike="noStrike">
                          <a:effectLst/>
                        </a:rPr>
                        <a:t>0.08%</a:t>
                      </a:r>
                      <a:endParaRPr lang="mr-IN"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nb-NO" sz="1400" u="none" strike="noStrike" dirty="0">
                          <a:effectLst/>
                        </a:rPr>
                        <a:t>0.00</a:t>
                      </a:r>
                      <a:endParaRPr lang="nb-NO" sz="1400" b="0" i="0" u="none" strike="noStrike" dirty="0">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u="none" strike="noStrike" dirty="0">
                          <a:effectLst/>
                        </a:rPr>
                        <a:t>10</a:t>
                      </a:r>
                      <a:endParaRPr lang="en-US" sz="1400" b="0" i="0" u="none" strike="noStrike" dirty="0">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nb-NO" sz="1400" u="none" strike="noStrike">
                          <a:effectLst/>
                        </a:rPr>
                        <a:t>0.02</a:t>
                      </a:r>
                      <a:endParaRPr lang="nb-NO" sz="1400" b="0" i="0" u="none" strike="noStrike">
                        <a:solidFill>
                          <a:srgbClr val="000000"/>
                        </a:solidFill>
                        <a:effectLst/>
                        <a:latin typeface="Calibri" charset="0"/>
                      </a:endParaRP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49080">
                <a:tc>
                  <a:txBody>
                    <a:bodyPr/>
                    <a:lstStyle/>
                    <a:p>
                      <a:pPr algn="l" fontAlgn="b"/>
                      <a:r>
                        <a:rPr lang="en-US" sz="1400" u="none" strike="noStrike">
                          <a:effectLst/>
                        </a:rPr>
                        <a:t>CUBERA SNAPPER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uk-UA" sz="1400" u="none" strike="noStrike">
                          <a:effectLst/>
                        </a:rPr>
                        <a:t>3,335</a:t>
                      </a:r>
                      <a:endParaRPr lang="uk-UA"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hr-HR" sz="1400" u="none" strike="noStrike">
                          <a:effectLst/>
                        </a:rPr>
                        <a:t>8.61</a:t>
                      </a:r>
                      <a:endParaRPr lang="hr-HR"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mr-IN" sz="1400" u="none" strike="noStrike">
                          <a:effectLst/>
                        </a:rPr>
                        <a:t>0.08%</a:t>
                      </a:r>
                      <a:endParaRPr lang="mr-IN"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nb-NO" sz="1400" u="none" strike="noStrike">
                          <a:effectLst/>
                        </a:rPr>
                        <a:t>0.01</a:t>
                      </a:r>
                      <a:endParaRPr lang="nb-NO"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u="none" strike="noStrike" dirty="0">
                          <a:effectLst/>
                        </a:rPr>
                        <a:t>10</a:t>
                      </a:r>
                      <a:endParaRPr lang="en-US" sz="1400" b="0" i="0" u="none" strike="noStrike" dirty="0">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hr-HR" sz="1400" u="none" strike="noStrike">
                          <a:effectLst/>
                        </a:rPr>
                        <a:t>0.07</a:t>
                      </a:r>
                      <a:endParaRPr lang="hr-HR" sz="1400" b="0" i="0" u="none" strike="noStrike">
                        <a:solidFill>
                          <a:srgbClr val="000000"/>
                        </a:solidFill>
                        <a:effectLst/>
                        <a:latin typeface="Calibri" charset="0"/>
                      </a:endParaRP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65685">
                <a:tc>
                  <a:txBody>
                    <a:bodyPr/>
                    <a:lstStyle/>
                    <a:p>
                      <a:pPr algn="l" fontAlgn="b"/>
                      <a:r>
                        <a:rPr lang="en-US" sz="1400" u="none" strike="noStrike">
                          <a:effectLst/>
                        </a:rPr>
                        <a:t>QUEEN SNAPPER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fi-FI" sz="1400" u="none" strike="noStrike">
                          <a:effectLst/>
                        </a:rPr>
                        <a:t>1,359</a:t>
                      </a:r>
                      <a:endParaRPr lang="fi-FI"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hr-HR" sz="1400" u="none" strike="noStrike">
                          <a:effectLst/>
                        </a:rPr>
                        <a:t>8.97</a:t>
                      </a:r>
                      <a:endParaRPr lang="hr-HR"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mr-IN" sz="1400" u="none" strike="noStrike">
                          <a:effectLst/>
                        </a:rPr>
                        <a:t>0.03%</a:t>
                      </a:r>
                      <a:endParaRPr lang="mr-IN"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nb-NO" sz="1400" u="none" strike="noStrike">
                          <a:effectLst/>
                        </a:rPr>
                        <a:t>0.00</a:t>
                      </a:r>
                      <a:endParaRPr lang="nb-NO"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u="none" strike="noStrike" dirty="0">
                          <a:effectLst/>
                        </a:rPr>
                        <a:t>10</a:t>
                      </a:r>
                      <a:endParaRPr lang="en-US" sz="1400" b="0" i="0" u="none" strike="noStrike" dirty="0">
                        <a:solidFill>
                          <a:srgbClr val="000000"/>
                        </a:solidFill>
                        <a:effectLst/>
                        <a:latin typeface="Calibri"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nb-NO" sz="1400" u="none" strike="noStrike" dirty="0">
                          <a:effectLst/>
                        </a:rPr>
                        <a:t>0.03</a:t>
                      </a:r>
                      <a:endParaRPr lang="nb-NO" sz="1400" b="0" i="0" u="none" strike="noStrike" dirty="0">
                        <a:solidFill>
                          <a:srgbClr val="000000"/>
                        </a:solidFill>
                        <a:effectLst/>
                        <a:latin typeface="Calibri" charset="0"/>
                      </a:endParaRP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r>
              <a:tr h="265685">
                <a:tc>
                  <a:txBody>
                    <a:bodyPr/>
                    <a:lstStyle/>
                    <a:p>
                      <a:pPr algn="l" fontAlgn="b"/>
                      <a:r>
                        <a:rPr lang="en-US" sz="1400" u="none" strike="noStrike">
                          <a:effectLst/>
                        </a:rPr>
                        <a:t>Total</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fi-FI" sz="1400" u="none" strike="noStrike">
                          <a:effectLst/>
                        </a:rPr>
                        <a:t>3,996,781</a:t>
                      </a:r>
                      <a:endParaRPr lang="fi-FI"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sk-SK" sz="1400" u="none" strike="noStrike">
                          <a:effectLst/>
                        </a:rPr>
                        <a:t> </a:t>
                      </a:r>
                      <a:endParaRPr lang="sk-SK"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sk-SK" sz="1400" u="none" strike="noStrike">
                          <a:effectLst/>
                        </a:rPr>
                        <a:t> </a:t>
                      </a:r>
                      <a:endParaRPr lang="sk-SK"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nb-NO" sz="1400" u="none" strike="noStrike">
                          <a:effectLst/>
                        </a:rPr>
                        <a:t>1.20</a:t>
                      </a:r>
                      <a:endParaRPr lang="nb-NO" sz="1400" b="0" i="0" u="none" strike="noStrike">
                        <a:solidFill>
                          <a:srgbClr val="000000"/>
                        </a:solidFill>
                        <a:effectLst/>
                        <a:latin typeface="Calibri" charset="0"/>
                      </a:endParaRPr>
                    </a:p>
                  </a:txBody>
                  <a:tcPr marL="6350" marR="6350" marT="635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sk-SK" sz="1400" u="none" strike="noStrike" dirty="0">
                          <a:effectLst/>
                        </a:rPr>
                        <a:t> </a:t>
                      </a:r>
                      <a:endParaRPr lang="sk-SK" sz="1400" b="0" i="0" u="none" strike="noStrike" dirty="0">
                        <a:solidFill>
                          <a:srgbClr val="000000"/>
                        </a:solidFill>
                        <a:effectLst/>
                        <a:latin typeface="Calibri" charset="0"/>
                      </a:endParaRPr>
                    </a:p>
                  </a:txBody>
                  <a:tcPr marL="6350" marR="6350" marT="635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nb-NO" sz="1400" b="1" u="none" strike="noStrike" dirty="0">
                          <a:effectLst/>
                        </a:rPr>
                        <a:t>11.97</a:t>
                      </a:r>
                      <a:endParaRPr lang="nb-NO" sz="1400" b="1" i="0" u="none" strike="noStrike" dirty="0">
                        <a:solidFill>
                          <a:srgbClr val="000000"/>
                        </a:solidFill>
                        <a:effectLst/>
                        <a:latin typeface="Calibri" charset="0"/>
                      </a:endParaRPr>
                    </a:p>
                  </a:txBody>
                  <a:tcPr marL="6350" marR="6350" marT="6350" marB="0" anchor="b">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545403779"/>
              </p:ext>
            </p:extLst>
          </p:nvPr>
        </p:nvGraphicFramePr>
        <p:xfrm>
          <a:off x="1594388" y="3795359"/>
          <a:ext cx="4077992" cy="2295474"/>
        </p:xfrm>
        <a:graphic>
          <a:graphicData uri="http://schemas.openxmlformats.org/drawingml/2006/table">
            <a:tbl>
              <a:tblPr>
                <a:tableStyleId>{5C22544A-7EE6-4342-B048-85BDC9FD1C3A}</a:tableStyleId>
              </a:tblPr>
              <a:tblGrid>
                <a:gridCol w="736736"/>
                <a:gridCol w="736736"/>
                <a:gridCol w="736736"/>
                <a:gridCol w="882009"/>
                <a:gridCol w="985775"/>
              </a:tblGrid>
              <a:tr h="374262">
                <a:tc gridSpan="5">
                  <a:txBody>
                    <a:bodyPr/>
                    <a:lstStyle/>
                    <a:p>
                      <a:pPr algn="ctr" fontAlgn="b"/>
                      <a:r>
                        <a:rPr lang="en-US" sz="1400" b="1" u="none" strike="noStrike" dirty="0" err="1">
                          <a:effectLst/>
                        </a:rPr>
                        <a:t>Avg</a:t>
                      </a:r>
                      <a:r>
                        <a:rPr lang="en-US" sz="1400" b="1" u="none" strike="noStrike" dirty="0">
                          <a:effectLst/>
                        </a:rPr>
                        <a:t> Bag Lim </a:t>
                      </a:r>
                      <a:r>
                        <a:rPr lang="en-US" sz="1400" b="1" u="none" strike="noStrike" dirty="0" err="1">
                          <a:effectLst/>
                        </a:rPr>
                        <a:t>Wt</a:t>
                      </a:r>
                      <a:r>
                        <a:rPr lang="en-US" sz="1400" b="1" u="none" strike="noStrike" dirty="0">
                          <a:effectLst/>
                        </a:rPr>
                        <a:t> per Charter Trip for 10 Snapper </a:t>
                      </a:r>
                      <a:r>
                        <a:rPr lang="en-US" sz="1400" b="1" u="none" strike="noStrike" dirty="0" err="1">
                          <a:effectLst/>
                        </a:rPr>
                        <a:t>Agg</a:t>
                      </a:r>
                      <a:endParaRPr lang="en-US" sz="1400" b="1" i="0" u="none" strike="noStrike" dirty="0">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99213">
                <a:tc>
                  <a:txBody>
                    <a:bodyPr/>
                    <a:lstStyle/>
                    <a:p>
                      <a:pPr algn="ctr" fontAlgn="b"/>
                      <a:r>
                        <a:rPr lang="en-US" sz="1400" u="none" strike="noStrike">
                          <a:effectLst/>
                        </a:rPr>
                        <a:t>Year</a:t>
                      </a:r>
                      <a:endParaRPr lang="en-US" sz="1400" b="1"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en-US" sz="1400" u="none" strike="noStrike">
                          <a:effectLst/>
                        </a:rPr>
                        <a:t>Anglers</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Trips</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Ang/Trip</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dirty="0">
                          <a:effectLst/>
                        </a:rPr>
                        <a:t>Bag </a:t>
                      </a:r>
                      <a:r>
                        <a:rPr lang="en-US" sz="1400" u="none" strike="noStrike" dirty="0" err="1">
                          <a:effectLst/>
                        </a:rPr>
                        <a:t>Wt</a:t>
                      </a:r>
                      <a:endParaRPr lang="en-US"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99213">
                <a:tc>
                  <a:txBody>
                    <a:bodyPr/>
                    <a:lstStyle/>
                    <a:p>
                      <a:pPr algn="ctr" fontAlgn="b"/>
                      <a:r>
                        <a:rPr lang="is-IS" sz="1400" u="none" strike="noStrike">
                          <a:effectLst/>
                        </a:rPr>
                        <a:t>2014</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225,625</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cs-CZ" sz="1400" u="none" strike="noStrike">
                          <a:effectLst/>
                        </a:rPr>
                        <a:t>57,892</a:t>
                      </a:r>
                      <a:endParaRPr lang="cs-CZ"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3.90</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46.64</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74262">
                <a:tc>
                  <a:txBody>
                    <a:bodyPr/>
                    <a:lstStyle/>
                    <a:p>
                      <a:pPr algn="ctr" fontAlgn="b"/>
                      <a:r>
                        <a:rPr lang="is-IS" sz="1400" u="none" strike="noStrike">
                          <a:effectLst/>
                        </a:rPr>
                        <a:t>2015</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cs-CZ" sz="1400" u="none" strike="noStrike">
                          <a:effectLst/>
                        </a:rPr>
                        <a:t>411,390</a:t>
                      </a:r>
                      <a:endParaRPr lang="cs-CZ" sz="1400" b="0" i="0" u="none" strike="noStrike">
                        <a:solidFill>
                          <a:srgbClr val="000000"/>
                        </a:solidFill>
                        <a:effectLst/>
                        <a:latin typeface="Calibri" charset="0"/>
                      </a:endParaRPr>
                    </a:p>
                  </a:txBody>
                  <a:tcPr marL="6350" marR="6350" marT="6350" marB="0" anchor="b"/>
                </a:tc>
                <a:tc>
                  <a:txBody>
                    <a:bodyPr/>
                    <a:lstStyle/>
                    <a:p>
                      <a:pPr algn="ctr" fontAlgn="b"/>
                      <a:r>
                        <a:rPr lang="fi-FI" sz="1400" u="none" strike="noStrike">
                          <a:effectLst/>
                        </a:rPr>
                        <a:t>94,786</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4.34</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51.94</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74262">
                <a:tc>
                  <a:txBody>
                    <a:bodyPr/>
                    <a:lstStyle/>
                    <a:p>
                      <a:pPr algn="ctr" fontAlgn="b"/>
                      <a:r>
                        <a:rPr lang="is-IS" sz="1400" u="none" strike="noStrike">
                          <a:effectLst/>
                        </a:rPr>
                        <a:t>2016</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cs-CZ" sz="1400" u="none" strike="noStrike">
                          <a:effectLst/>
                        </a:rPr>
                        <a:t>397,789</a:t>
                      </a:r>
                      <a:endParaRPr lang="cs-CZ" sz="1400" b="0" i="0" u="none" strike="noStrike">
                        <a:solidFill>
                          <a:srgbClr val="000000"/>
                        </a:solidFill>
                        <a:effectLst/>
                        <a:latin typeface="Calibri" charset="0"/>
                      </a:endParaRPr>
                    </a:p>
                  </a:txBody>
                  <a:tcPr marL="6350" marR="6350" marT="6350" marB="0" anchor="b"/>
                </a:tc>
                <a:tc>
                  <a:txBody>
                    <a:bodyPr/>
                    <a:lstStyle/>
                    <a:p>
                      <a:pPr algn="ctr" fontAlgn="b"/>
                      <a:r>
                        <a:rPr lang="fi-FI" sz="1400" u="none" strike="noStrike">
                          <a:effectLst/>
                        </a:rPr>
                        <a:t>87,184</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4.56</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54.60</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74262">
                <a:tc>
                  <a:txBody>
                    <a:bodyPr/>
                    <a:lstStyle/>
                    <a:p>
                      <a:pPr algn="ctr" fontAlgn="b"/>
                      <a:r>
                        <a:rPr lang="en-US" sz="1400" u="none" strike="noStrike">
                          <a:effectLst/>
                        </a:rPr>
                        <a:t>Avg.</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fi-FI" sz="1400" u="none" strike="noStrike">
                          <a:effectLst/>
                        </a:rPr>
                        <a:t>344,935</a:t>
                      </a:r>
                      <a:endParaRPr lang="fi-FI"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fi-FI" sz="1400" u="none" strike="noStrike">
                          <a:effectLst/>
                        </a:rPr>
                        <a:t>79,954</a:t>
                      </a:r>
                      <a:endParaRPr lang="fi-FI"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hr-HR" sz="1400" u="none" strike="noStrike">
                          <a:effectLst/>
                        </a:rPr>
                        <a:t>4.31</a:t>
                      </a:r>
                      <a:endParaRPr lang="hr-HR"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nb-NO" sz="1400" b="1" u="none" strike="noStrike" dirty="0">
                          <a:effectLst/>
                        </a:rPr>
                        <a:t>51.63</a:t>
                      </a:r>
                      <a:endParaRPr lang="nb-NO"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993205165"/>
              </p:ext>
            </p:extLst>
          </p:nvPr>
        </p:nvGraphicFramePr>
        <p:xfrm>
          <a:off x="6073398" y="3795360"/>
          <a:ext cx="4527443" cy="2295472"/>
        </p:xfrm>
        <a:graphic>
          <a:graphicData uri="http://schemas.openxmlformats.org/drawingml/2006/table">
            <a:tbl>
              <a:tblPr>
                <a:tableStyleId>{5C22544A-7EE6-4342-B048-85BDC9FD1C3A}</a:tableStyleId>
              </a:tblPr>
              <a:tblGrid>
                <a:gridCol w="817935"/>
                <a:gridCol w="817935"/>
                <a:gridCol w="817935"/>
                <a:gridCol w="979218"/>
                <a:gridCol w="1094420"/>
              </a:tblGrid>
              <a:tr h="374262">
                <a:tc gridSpan="5">
                  <a:txBody>
                    <a:bodyPr/>
                    <a:lstStyle/>
                    <a:p>
                      <a:pPr algn="ctr" fontAlgn="b"/>
                      <a:r>
                        <a:rPr lang="en-US" sz="1400" b="1" u="none" strike="noStrike" dirty="0" err="1">
                          <a:effectLst/>
                        </a:rPr>
                        <a:t>Avg</a:t>
                      </a:r>
                      <a:r>
                        <a:rPr lang="en-US" sz="1400" b="1" u="none" strike="noStrike" dirty="0">
                          <a:effectLst/>
                        </a:rPr>
                        <a:t> Bag Lim </a:t>
                      </a:r>
                      <a:r>
                        <a:rPr lang="en-US" sz="1400" b="1" u="none" strike="noStrike" dirty="0" err="1">
                          <a:effectLst/>
                        </a:rPr>
                        <a:t>Wt</a:t>
                      </a:r>
                      <a:r>
                        <a:rPr lang="en-US" sz="1400" b="1" u="none" strike="noStrike" dirty="0">
                          <a:effectLst/>
                        </a:rPr>
                        <a:t> per Private Trip for 10 Snapper </a:t>
                      </a:r>
                      <a:r>
                        <a:rPr lang="en-US" sz="1400" b="1" u="none" strike="noStrike" dirty="0" err="1">
                          <a:effectLst/>
                        </a:rPr>
                        <a:t>Agg</a:t>
                      </a:r>
                      <a:endParaRPr lang="en-US" sz="1400" b="1" i="0" u="none" strike="noStrike" dirty="0">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74262">
                <a:tc>
                  <a:txBody>
                    <a:bodyPr/>
                    <a:lstStyle/>
                    <a:p>
                      <a:pPr algn="ctr" fontAlgn="b"/>
                      <a:r>
                        <a:rPr lang="en-US" sz="1400" u="none" strike="noStrike">
                          <a:effectLst/>
                        </a:rPr>
                        <a:t>Year</a:t>
                      </a:r>
                      <a:endParaRPr lang="en-US" sz="1400" b="1"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en-US" sz="1400" u="none" strike="noStrike">
                          <a:effectLst/>
                        </a:rPr>
                        <a:t>Anglers</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Trips</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dirty="0" err="1">
                          <a:effectLst/>
                        </a:rPr>
                        <a:t>Ang</a:t>
                      </a:r>
                      <a:r>
                        <a:rPr lang="en-US" sz="1400" u="none" strike="noStrike" dirty="0">
                          <a:effectLst/>
                        </a:rPr>
                        <a:t>/Trip</a:t>
                      </a:r>
                      <a:endParaRPr lang="en-US" sz="1400" b="1" i="0" u="none" strike="noStrike" dirty="0">
                        <a:solidFill>
                          <a:srgbClr val="000000"/>
                        </a:solidFill>
                        <a:effectLst/>
                        <a:latin typeface="Calibri" charset="0"/>
                      </a:endParaRPr>
                    </a:p>
                  </a:txBody>
                  <a:tcPr marL="6350" marR="6350" marT="6350" marB="0" anchor="b"/>
                </a:tc>
                <a:tc>
                  <a:txBody>
                    <a:bodyPr/>
                    <a:lstStyle/>
                    <a:p>
                      <a:pPr algn="ctr" fontAlgn="b"/>
                      <a:r>
                        <a:rPr lang="en-US" sz="1400" u="none" strike="noStrike">
                          <a:effectLst/>
                        </a:rPr>
                        <a:t>Bag Wt</a:t>
                      </a:r>
                      <a:endParaRPr lang="en-US" sz="1400" b="1"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74262">
                <a:tc>
                  <a:txBody>
                    <a:bodyPr/>
                    <a:lstStyle/>
                    <a:p>
                      <a:pPr algn="ctr" fontAlgn="b"/>
                      <a:r>
                        <a:rPr lang="is-IS" sz="1400" u="none" strike="noStrike">
                          <a:effectLst/>
                        </a:rPr>
                        <a:t>2014</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1,405,010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509,803</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dirty="0">
                          <a:effectLst/>
                        </a:rPr>
                        <a:t>2.76</a:t>
                      </a:r>
                      <a:endParaRPr lang="hr-HR" sz="1400" b="0" i="0" u="none" strike="noStrike" dirty="0">
                        <a:solidFill>
                          <a:srgbClr val="000000"/>
                        </a:solidFill>
                        <a:effectLst/>
                        <a:latin typeface="Calibri" charset="0"/>
                      </a:endParaRPr>
                    </a:p>
                  </a:txBody>
                  <a:tcPr marL="6350" marR="6350" marT="6350" marB="0" anchor="b"/>
                </a:tc>
                <a:tc>
                  <a:txBody>
                    <a:bodyPr/>
                    <a:lstStyle/>
                    <a:p>
                      <a:pPr algn="ctr" fontAlgn="b"/>
                      <a:r>
                        <a:rPr lang="hr-HR" sz="1400" u="none" strike="noStrike">
                          <a:effectLst/>
                        </a:rPr>
                        <a:t>32.98</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99212">
                <a:tc>
                  <a:txBody>
                    <a:bodyPr/>
                    <a:lstStyle/>
                    <a:p>
                      <a:pPr algn="ctr" fontAlgn="b"/>
                      <a:r>
                        <a:rPr lang="is-IS" sz="1400" u="none" strike="noStrike">
                          <a:effectLst/>
                        </a:rPr>
                        <a:t>2015</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fi-FI" sz="1400" u="none" strike="noStrike">
                          <a:effectLst/>
                        </a:rPr>
                        <a:t>972,302</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363,316</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dirty="0">
                          <a:effectLst/>
                        </a:rPr>
                        <a:t>2.68</a:t>
                      </a:r>
                      <a:endParaRPr lang="hr-HR" sz="1400" b="0" i="0" u="none" strike="noStrike" dirty="0">
                        <a:solidFill>
                          <a:srgbClr val="000000"/>
                        </a:solidFill>
                        <a:effectLst/>
                        <a:latin typeface="Calibri" charset="0"/>
                      </a:endParaRPr>
                    </a:p>
                  </a:txBody>
                  <a:tcPr marL="6350" marR="6350" marT="6350" marB="0" anchor="b"/>
                </a:tc>
                <a:tc>
                  <a:txBody>
                    <a:bodyPr/>
                    <a:lstStyle/>
                    <a:p>
                      <a:pPr algn="ctr" fontAlgn="b"/>
                      <a:r>
                        <a:rPr lang="nb-NO" sz="1400" u="none" strike="noStrike">
                          <a:effectLst/>
                        </a:rPr>
                        <a:t>32.02</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74262">
                <a:tc>
                  <a:txBody>
                    <a:bodyPr/>
                    <a:lstStyle/>
                    <a:p>
                      <a:pPr algn="ctr" fontAlgn="b"/>
                      <a:r>
                        <a:rPr lang="is-IS" sz="1400" u="none" strike="noStrike">
                          <a:effectLst/>
                        </a:rPr>
                        <a:t>2016</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1,199,157</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418,013</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fi-FI" sz="1400" u="none" strike="noStrike">
                          <a:effectLst/>
                        </a:rPr>
                        <a:t>2.87</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dirty="0">
                          <a:effectLst/>
                        </a:rPr>
                        <a:t>34.33</a:t>
                      </a:r>
                      <a:endParaRPr lang="hr-HR" sz="1400" b="0"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99212">
                <a:tc>
                  <a:txBody>
                    <a:bodyPr/>
                    <a:lstStyle/>
                    <a:p>
                      <a:pPr algn="ctr" fontAlgn="b"/>
                      <a:r>
                        <a:rPr lang="en-US" sz="1400" u="none" strike="noStrike">
                          <a:effectLst/>
                        </a:rPr>
                        <a:t>Avg.</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fi-FI" sz="1400" u="none" strike="noStrike">
                          <a:effectLst/>
                        </a:rPr>
                        <a:t>1,192,156</a:t>
                      </a:r>
                      <a:endParaRPr lang="fi-FI"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uk-UA" sz="1400" u="none" strike="noStrike">
                          <a:effectLst/>
                        </a:rPr>
                        <a:t>430,377</a:t>
                      </a:r>
                      <a:endParaRPr lang="uk-UA"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hr-HR" sz="1400" u="none" strike="noStrike">
                          <a:effectLst/>
                        </a:rPr>
                        <a:t>2.77</a:t>
                      </a:r>
                      <a:endParaRPr lang="hr-HR"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hr-HR" sz="1400" b="1" u="none" strike="noStrike" dirty="0">
                          <a:effectLst/>
                        </a:rPr>
                        <a:t>33.15</a:t>
                      </a:r>
                      <a:endParaRPr lang="hr-HR"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6441342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665883301"/>
              </p:ext>
            </p:extLst>
          </p:nvPr>
        </p:nvGraphicFramePr>
        <p:xfrm>
          <a:off x="1022888" y="619924"/>
          <a:ext cx="9329981" cy="5408916"/>
        </p:xfrm>
        <a:graphic>
          <a:graphicData uri="http://schemas.openxmlformats.org/drawingml/2006/table">
            <a:tbl>
              <a:tblPr>
                <a:tableStyleId>{5C22544A-7EE6-4342-B048-85BDC9FD1C3A}</a:tableStyleId>
              </a:tblPr>
              <a:tblGrid>
                <a:gridCol w="2339762"/>
                <a:gridCol w="1031821"/>
                <a:gridCol w="1031821"/>
                <a:gridCol w="1031821"/>
                <a:gridCol w="1235277"/>
                <a:gridCol w="1380603"/>
                <a:gridCol w="1278876"/>
              </a:tblGrid>
              <a:tr h="313560">
                <a:tc gridSpan="7">
                  <a:txBody>
                    <a:bodyPr/>
                    <a:lstStyle/>
                    <a:p>
                      <a:pPr algn="ctr" fontAlgn="b"/>
                      <a:r>
                        <a:rPr lang="en-US" sz="1400" b="1" u="none" strike="noStrike" dirty="0">
                          <a:effectLst/>
                        </a:rPr>
                        <a:t>20 Fish Aggregate</a:t>
                      </a:r>
                      <a:endParaRPr lang="en-US" sz="1400" b="1" i="0" u="none" strike="noStrike" dirty="0">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93963">
                <a:tc>
                  <a:txBody>
                    <a:bodyPr/>
                    <a:lstStyle/>
                    <a:p>
                      <a:pPr algn="ctr" fontAlgn="b"/>
                      <a:r>
                        <a:rPr lang="en-US" sz="1400" u="none" strike="noStrike">
                          <a:effectLst/>
                        </a:rPr>
                        <a:t>Species</a:t>
                      </a:r>
                      <a:endParaRPr lang="en-US" sz="1400" b="1"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en-US" sz="1400" u="none" strike="noStrike">
                          <a:effectLst/>
                        </a:rPr>
                        <a:t>Num</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dirty="0" err="1">
                          <a:effectLst/>
                        </a:rPr>
                        <a:t>Avg</a:t>
                      </a:r>
                      <a:r>
                        <a:rPr lang="en-US" sz="1400" u="none" strike="noStrike" dirty="0">
                          <a:effectLst/>
                        </a:rPr>
                        <a:t> </a:t>
                      </a:r>
                      <a:r>
                        <a:rPr lang="en-US" sz="1400" u="none" strike="noStrike" dirty="0" err="1">
                          <a:effectLst/>
                        </a:rPr>
                        <a:t>Wt</a:t>
                      </a:r>
                      <a:endParaRPr lang="en-US" sz="1400" b="1" i="0" u="none" strike="noStrike" dirty="0">
                        <a:solidFill>
                          <a:srgbClr val="000000"/>
                        </a:solidFill>
                        <a:effectLst/>
                        <a:latin typeface="Calibri" charset="0"/>
                      </a:endParaRPr>
                    </a:p>
                  </a:txBody>
                  <a:tcPr marL="6350" marR="6350" marT="6350" marB="0" anchor="b"/>
                </a:tc>
                <a:tc>
                  <a:txBody>
                    <a:bodyPr/>
                    <a:lstStyle/>
                    <a:p>
                      <a:pPr algn="ctr" fontAlgn="b"/>
                      <a:r>
                        <a:rPr lang="mr-IN" sz="1400" u="none" strike="noStrike" dirty="0">
                          <a:effectLst/>
                        </a:rPr>
                        <a:t>%</a:t>
                      </a:r>
                      <a:endParaRPr lang="mr-IN" sz="1400" b="1" i="0" u="none" strike="noStrike" dirty="0">
                        <a:solidFill>
                          <a:srgbClr val="000000"/>
                        </a:solidFill>
                        <a:effectLst/>
                        <a:latin typeface="Calibri" charset="0"/>
                      </a:endParaRPr>
                    </a:p>
                  </a:txBody>
                  <a:tcPr marL="6350" marR="6350" marT="6350" marB="0" anchor="b"/>
                </a:tc>
                <a:tc>
                  <a:txBody>
                    <a:bodyPr/>
                    <a:lstStyle/>
                    <a:p>
                      <a:pPr algn="ctr" fontAlgn="b"/>
                      <a:r>
                        <a:rPr lang="en-US" sz="1400" u="none" strike="noStrike" dirty="0" err="1">
                          <a:effectLst/>
                        </a:rPr>
                        <a:t>Rel</a:t>
                      </a:r>
                      <a:r>
                        <a:rPr lang="en-US" sz="1400" u="none" strike="noStrike" dirty="0">
                          <a:effectLst/>
                        </a:rPr>
                        <a:t> </a:t>
                      </a:r>
                      <a:r>
                        <a:rPr lang="en-US" sz="1400" u="none" strike="noStrike" dirty="0" err="1">
                          <a:effectLst/>
                        </a:rPr>
                        <a:t>Avg</a:t>
                      </a:r>
                      <a:r>
                        <a:rPr lang="en-US" sz="1400" u="none" strike="noStrike" dirty="0">
                          <a:effectLst/>
                        </a:rPr>
                        <a:t> </a:t>
                      </a:r>
                      <a:r>
                        <a:rPr lang="en-US" sz="1400" u="none" strike="noStrike" dirty="0" err="1">
                          <a:effectLst/>
                        </a:rPr>
                        <a:t>Wt</a:t>
                      </a:r>
                      <a:endParaRPr lang="en-US" sz="1400" b="1" i="0" u="none" strike="noStrike" dirty="0">
                        <a:solidFill>
                          <a:srgbClr val="000000"/>
                        </a:solidFill>
                        <a:effectLst/>
                        <a:latin typeface="Calibri" charset="0"/>
                      </a:endParaRPr>
                    </a:p>
                  </a:txBody>
                  <a:tcPr marL="6350" marR="6350" marT="6350" marB="0" anchor="b"/>
                </a:tc>
                <a:tc>
                  <a:txBody>
                    <a:bodyPr/>
                    <a:lstStyle/>
                    <a:p>
                      <a:pPr algn="ctr" fontAlgn="b"/>
                      <a:r>
                        <a:rPr lang="en-US" sz="1400" u="none" strike="noStrike">
                          <a:effectLst/>
                        </a:rPr>
                        <a:t>Bag Lim (pp)</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Bag Avg Wt</a:t>
                      </a:r>
                      <a:endParaRPr lang="en-US" sz="1400" b="1"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93963">
                <a:tc>
                  <a:txBody>
                    <a:bodyPr/>
                    <a:lstStyle/>
                    <a:p>
                      <a:pPr algn="l" fontAlgn="b"/>
                      <a:r>
                        <a:rPr lang="en-US" sz="1400" u="none" strike="noStrike">
                          <a:effectLst/>
                        </a:rPr>
                        <a:t>WHITE GRUNT</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1,049,103</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0.75</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42.23%</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dirty="0">
                          <a:effectLst/>
                        </a:rPr>
                        <a:t>0.32</a:t>
                      </a:r>
                      <a:endParaRPr lang="nb-NO" sz="1400" b="0" i="0" u="none" strike="noStrike" dirty="0">
                        <a:solidFill>
                          <a:srgbClr val="000000"/>
                        </a:solidFill>
                        <a:effectLst/>
                        <a:latin typeface="Calibri" charset="0"/>
                      </a:endParaRPr>
                    </a:p>
                  </a:txBody>
                  <a:tcPr marL="6350" marR="6350" marT="6350" marB="0" anchor="b"/>
                </a:tc>
                <a:tc>
                  <a:txBody>
                    <a:bodyPr/>
                    <a:lstStyle/>
                    <a:p>
                      <a:pPr algn="ctr" fontAlgn="b"/>
                      <a:r>
                        <a:rPr lang="is-IS" sz="1400" u="none" strike="noStrike">
                          <a:effectLst/>
                        </a:rPr>
                        <a:t>20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6.30</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93963">
                <a:tc>
                  <a:txBody>
                    <a:bodyPr/>
                    <a:lstStyle/>
                    <a:p>
                      <a:pPr algn="l" fontAlgn="b"/>
                      <a:r>
                        <a:rPr lang="en-US" sz="1400" u="none" strike="noStrike">
                          <a:effectLst/>
                        </a:rPr>
                        <a:t>GRAY TRIGGERFISH</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543,279</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2.16</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pt-BR" sz="1400" u="none" strike="noStrike">
                          <a:effectLst/>
                        </a:rPr>
                        <a:t>21.87%</a:t>
                      </a:r>
                      <a:endParaRPr lang="pt-BR"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0.47</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20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9.44</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93963">
                <a:tc>
                  <a:txBody>
                    <a:bodyPr/>
                    <a:lstStyle/>
                    <a:p>
                      <a:pPr algn="l" fontAlgn="b"/>
                      <a:r>
                        <a:rPr lang="en-US" sz="1400" u="none" strike="noStrike">
                          <a:effectLst/>
                        </a:rPr>
                        <a:t>ATLANTIC SPADEFISH</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373,480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2.56</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15.03%</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0.38</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20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7.69</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93963">
                <a:tc>
                  <a:txBody>
                    <a:bodyPr/>
                    <a:lstStyle/>
                    <a:p>
                      <a:pPr algn="l" fontAlgn="b"/>
                      <a:r>
                        <a:rPr lang="en-US" sz="1400" u="none" strike="noStrike">
                          <a:effectLst/>
                        </a:rPr>
                        <a:t>JOLTHEAD PORGY</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123,663</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1.76</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4.98%</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0.09</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20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1.75</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93963">
                <a:tc>
                  <a:txBody>
                    <a:bodyPr/>
                    <a:lstStyle/>
                    <a:p>
                      <a:pPr algn="l" fontAlgn="b"/>
                      <a:r>
                        <a:rPr lang="en-US" sz="1400" u="none" strike="noStrike">
                          <a:effectLst/>
                        </a:rPr>
                        <a:t>SAILORS CHOICE</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fi-FI" sz="1400" u="none" strike="noStrike">
                          <a:effectLst/>
                        </a:rPr>
                        <a:t>102,396</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0.59</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4.12%</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0.02</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20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0.49</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93963">
                <a:tc>
                  <a:txBody>
                    <a:bodyPr/>
                    <a:lstStyle/>
                    <a:p>
                      <a:pPr algn="l" fontAlgn="b"/>
                      <a:r>
                        <a:rPr lang="en-US" sz="1400" u="none" strike="noStrike">
                          <a:effectLst/>
                        </a:rPr>
                        <a:t>WHITEBONE PORGY</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uk-UA" sz="1400" u="none" strike="noStrike">
                          <a:effectLst/>
                        </a:rPr>
                        <a:t>84,616</a:t>
                      </a:r>
                      <a:endParaRPr lang="uk-UA"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1.23</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3.41%</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0.04</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20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0.84</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93963">
                <a:tc>
                  <a:txBody>
                    <a:bodyPr/>
                    <a:lstStyle/>
                    <a:p>
                      <a:pPr algn="l" fontAlgn="b"/>
                      <a:r>
                        <a:rPr lang="en-US" sz="1400" u="none" strike="noStrike">
                          <a:effectLst/>
                        </a:rPr>
                        <a:t>ALMACO JACK</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uk-UA" sz="1400" u="none" strike="noStrike">
                          <a:effectLst/>
                        </a:rPr>
                        <a:t>80,337</a:t>
                      </a:r>
                      <a:endParaRPr lang="uk-UA"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5.16</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3.23%</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0.17</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20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3.34</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13560">
                <a:tc>
                  <a:txBody>
                    <a:bodyPr/>
                    <a:lstStyle/>
                    <a:p>
                      <a:pPr algn="l" fontAlgn="b"/>
                      <a:r>
                        <a:rPr lang="en-US" sz="1400" u="none" strike="noStrike">
                          <a:effectLst/>
                        </a:rPr>
                        <a:t>BANDED RUDDERFISH</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48,822</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3.99</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1.97%</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0.08</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20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1.57</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13560">
                <a:tc>
                  <a:txBody>
                    <a:bodyPr/>
                    <a:lstStyle/>
                    <a:p>
                      <a:pPr algn="l" fontAlgn="b"/>
                      <a:r>
                        <a:rPr lang="en-US" sz="1400" u="none" strike="noStrike">
                          <a:effectLst/>
                        </a:rPr>
                        <a:t>SCUP</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uk-UA" sz="1400" u="none" strike="noStrike">
                          <a:effectLst/>
                        </a:rPr>
                        <a:t>35,691</a:t>
                      </a:r>
                      <a:endParaRPr lang="uk-UA"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0.81</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1.44%</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0.01</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20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0.23</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93963">
                <a:tc>
                  <a:txBody>
                    <a:bodyPr/>
                    <a:lstStyle/>
                    <a:p>
                      <a:pPr algn="l" fontAlgn="b"/>
                      <a:r>
                        <a:rPr lang="en-US" sz="1400" u="none" strike="noStrike">
                          <a:effectLst/>
                        </a:rPr>
                        <a:t>KNOBBED PORGY</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cs-CZ" sz="1400" u="none" strike="noStrike">
                          <a:effectLst/>
                        </a:rPr>
                        <a:t>22,361</a:t>
                      </a:r>
                      <a:endParaRPr lang="cs-CZ"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1.17</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0.90%</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0.01</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20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0.21</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13560">
                <a:tc>
                  <a:txBody>
                    <a:bodyPr/>
                    <a:lstStyle/>
                    <a:p>
                      <a:pPr algn="l" fontAlgn="b"/>
                      <a:r>
                        <a:rPr lang="en-US" sz="1400" u="none" strike="noStrike">
                          <a:effectLst/>
                        </a:rPr>
                        <a:t>MARGATE</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fi-FI" sz="1400" u="none" strike="noStrike">
                          <a:effectLst/>
                        </a:rPr>
                        <a:t>12,418</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1.49</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0.50%</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0.01</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20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0.15</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13560">
                <a:tc>
                  <a:txBody>
                    <a:bodyPr/>
                    <a:lstStyle/>
                    <a:p>
                      <a:pPr algn="l" fontAlgn="b"/>
                      <a:r>
                        <a:rPr lang="en-US" sz="1400" u="none" strike="noStrike">
                          <a:effectLst/>
                        </a:rPr>
                        <a:t>BAR JACK</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fi-FI" sz="1400" u="none" strike="noStrike">
                          <a:effectLst/>
                        </a:rPr>
                        <a:t>4,967</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1.72</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0.20%</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0.00</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20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0.07</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93963">
                <a:tc>
                  <a:txBody>
                    <a:bodyPr/>
                    <a:lstStyle/>
                    <a:p>
                      <a:pPr algn="l" fontAlgn="b"/>
                      <a:r>
                        <a:rPr lang="en-US" sz="1400" u="none" strike="noStrike">
                          <a:effectLst/>
                        </a:rPr>
                        <a:t>LESSER AMBERJACK</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2,108</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3.49</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0.08%</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0.00</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20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pl-PL" sz="1400" u="none" strike="noStrike">
                          <a:effectLst/>
                        </a:rPr>
                        <a:t>0.06</a:t>
                      </a:r>
                      <a:endParaRPr lang="pl-PL"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313560">
                <a:tc>
                  <a:txBody>
                    <a:bodyPr/>
                    <a:lstStyle/>
                    <a:p>
                      <a:pPr algn="l" fontAlgn="b"/>
                      <a:r>
                        <a:rPr lang="en-US" sz="1400" u="none" strike="noStrike">
                          <a:effectLst/>
                        </a:rPr>
                        <a:t>COTTONWICK</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642</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0.59</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0.03%</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0.00</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20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0.00</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93963">
                <a:tc>
                  <a:txBody>
                    <a:bodyPr/>
                    <a:lstStyle/>
                    <a:p>
                      <a:pPr algn="l" fontAlgn="b"/>
                      <a:r>
                        <a:rPr lang="en-US" sz="1400" u="none" strike="noStrike">
                          <a:effectLst/>
                        </a:rPr>
                        <a:t>SAUCEREYE PORGY</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323</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1.08</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mr-IN" sz="1400" u="none" strike="noStrike">
                          <a:effectLst/>
                        </a:rPr>
                        <a:t>0.01%</a:t>
                      </a:r>
                      <a:endParaRPr lang="mr-IN"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0.00</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20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0.00</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93963">
                <a:tc>
                  <a:txBody>
                    <a:bodyPr/>
                    <a:lstStyle/>
                    <a:p>
                      <a:pPr algn="l" fontAlgn="b"/>
                      <a:r>
                        <a:rPr lang="en-US" sz="1400" u="none" strike="noStrike">
                          <a:effectLst/>
                        </a:rPr>
                        <a:t>Total</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is-IS" sz="1400" u="none" strike="noStrike">
                          <a:effectLst/>
                        </a:rPr>
                        <a:t>2,484,206</a:t>
                      </a:r>
                      <a:endParaRPr lang="is-IS"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l" fontAlgn="b"/>
                      <a:r>
                        <a:rPr lang="sk-SK" sz="1400" u="none" strike="noStrike" dirty="0">
                          <a:effectLst/>
                        </a:rPr>
                        <a:t> </a:t>
                      </a:r>
                      <a:endParaRPr lang="sk-SK" sz="1400" b="0" i="0" u="none" strike="noStrike" dirty="0">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l" fontAlgn="b"/>
                      <a:r>
                        <a:rPr lang="sk-SK" sz="1400" u="none" strike="noStrike">
                          <a:effectLst/>
                        </a:rPr>
                        <a:t> </a:t>
                      </a:r>
                      <a:endParaRPr lang="sk-SK"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nb-NO" sz="1400" u="none" strike="noStrike">
                          <a:effectLst/>
                        </a:rPr>
                        <a:t>1.61</a:t>
                      </a:r>
                      <a:endParaRPr lang="nb-NO"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sk-SK" sz="1400" u="none" strike="noStrike">
                          <a:effectLst/>
                        </a:rPr>
                        <a:t> </a:t>
                      </a:r>
                      <a:endParaRPr lang="sk-SK"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hr-HR" sz="1400" b="1" u="none" strike="noStrike" dirty="0">
                          <a:effectLst/>
                        </a:rPr>
                        <a:t>32.15</a:t>
                      </a:r>
                      <a:endParaRPr lang="hr-HR"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0941033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832144149"/>
              </p:ext>
            </p:extLst>
          </p:nvPr>
        </p:nvGraphicFramePr>
        <p:xfrm>
          <a:off x="478510" y="659539"/>
          <a:ext cx="5844797" cy="2858576"/>
        </p:xfrm>
        <a:graphic>
          <a:graphicData uri="http://schemas.openxmlformats.org/drawingml/2006/table">
            <a:tbl>
              <a:tblPr>
                <a:tableStyleId>{5C22544A-7EE6-4342-B048-85BDC9FD1C3A}</a:tableStyleId>
              </a:tblPr>
              <a:tblGrid>
                <a:gridCol w="1055930"/>
                <a:gridCol w="1055930"/>
                <a:gridCol w="1055930"/>
                <a:gridCol w="1264142"/>
                <a:gridCol w="1412865"/>
              </a:tblGrid>
              <a:tr h="466072">
                <a:tc gridSpan="5">
                  <a:txBody>
                    <a:bodyPr/>
                    <a:lstStyle/>
                    <a:p>
                      <a:pPr algn="ctr" fontAlgn="b"/>
                      <a:r>
                        <a:rPr lang="en-US" sz="1400" b="1" u="none" strike="noStrike" dirty="0" err="1">
                          <a:effectLst/>
                        </a:rPr>
                        <a:t>Avg</a:t>
                      </a:r>
                      <a:r>
                        <a:rPr lang="en-US" sz="1400" b="1" u="none" strike="noStrike" dirty="0">
                          <a:effectLst/>
                        </a:rPr>
                        <a:t> Bag Lim </a:t>
                      </a:r>
                      <a:r>
                        <a:rPr lang="en-US" sz="1400" b="1" u="none" strike="noStrike" dirty="0" err="1">
                          <a:effectLst/>
                        </a:rPr>
                        <a:t>Wt</a:t>
                      </a:r>
                      <a:r>
                        <a:rPr lang="en-US" sz="1400" b="1" u="none" strike="noStrike" dirty="0">
                          <a:effectLst/>
                        </a:rPr>
                        <a:t> per Charter Trip for 20 Fish </a:t>
                      </a:r>
                      <a:r>
                        <a:rPr lang="en-US" sz="1400" b="1" u="none" strike="noStrike" dirty="0" err="1">
                          <a:effectLst/>
                        </a:rPr>
                        <a:t>Agg</a:t>
                      </a:r>
                      <a:endParaRPr lang="en-US" sz="1400" b="1" i="0" u="none" strike="noStrike" dirty="0">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66072">
                <a:tc>
                  <a:txBody>
                    <a:bodyPr/>
                    <a:lstStyle/>
                    <a:p>
                      <a:pPr algn="ctr" fontAlgn="b"/>
                      <a:r>
                        <a:rPr lang="en-US" sz="1400" u="none" strike="noStrike">
                          <a:effectLst/>
                        </a:rPr>
                        <a:t>Year</a:t>
                      </a:r>
                      <a:endParaRPr lang="en-US" sz="1400" b="1"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en-US" sz="1400" u="none" strike="noStrike">
                          <a:effectLst/>
                        </a:rPr>
                        <a:t>Anglers</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Trips</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Ang/Trip</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Bag Wt</a:t>
                      </a:r>
                      <a:endParaRPr lang="en-US" sz="1400" b="1"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466072">
                <a:tc>
                  <a:txBody>
                    <a:bodyPr/>
                    <a:lstStyle/>
                    <a:p>
                      <a:pPr algn="ctr" fontAlgn="b"/>
                      <a:r>
                        <a:rPr lang="is-IS" sz="1400" u="none" strike="noStrike">
                          <a:effectLst/>
                        </a:rPr>
                        <a:t>2014</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cs-CZ" sz="1400" u="none" strike="noStrike">
                          <a:effectLst/>
                        </a:rPr>
                        <a:t>467,834</a:t>
                      </a:r>
                      <a:endParaRPr lang="cs-CZ"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84,600</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5.53</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177.78</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497144">
                <a:tc>
                  <a:txBody>
                    <a:bodyPr/>
                    <a:lstStyle/>
                    <a:p>
                      <a:pPr algn="ctr" fontAlgn="b"/>
                      <a:r>
                        <a:rPr lang="is-IS" sz="1400" u="none" strike="noStrike">
                          <a:effectLst/>
                        </a:rPr>
                        <a:t>2015</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cs-CZ" sz="1400" u="none" strike="noStrike">
                          <a:effectLst/>
                        </a:rPr>
                        <a:t>211,884</a:t>
                      </a:r>
                      <a:endParaRPr lang="cs-CZ"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42,526</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4.98</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160.18</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466072">
                <a:tc>
                  <a:txBody>
                    <a:bodyPr/>
                    <a:lstStyle/>
                    <a:p>
                      <a:pPr algn="ctr" fontAlgn="b"/>
                      <a:r>
                        <a:rPr lang="is-IS" sz="1400" u="none" strike="noStrike">
                          <a:effectLst/>
                        </a:rPr>
                        <a:t>2016</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cs-CZ" sz="1400" u="none" strike="noStrike">
                          <a:effectLst/>
                        </a:rPr>
                        <a:t>210,766</a:t>
                      </a:r>
                      <a:endParaRPr lang="cs-CZ"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41,427</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5.09</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163.56</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497144">
                <a:tc>
                  <a:txBody>
                    <a:bodyPr/>
                    <a:lstStyle/>
                    <a:p>
                      <a:pPr algn="ctr" fontAlgn="b"/>
                      <a:r>
                        <a:rPr lang="en-US" sz="1400" u="none" strike="noStrike">
                          <a:effectLst/>
                        </a:rPr>
                        <a:t>Avg.</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cs-CZ" sz="1400" u="none" strike="noStrike">
                          <a:effectLst/>
                        </a:rPr>
                        <a:t>296,828</a:t>
                      </a:r>
                      <a:endParaRPr lang="cs-CZ"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is-IS" sz="1400" u="none" strike="noStrike" dirty="0">
                          <a:effectLst/>
                        </a:rPr>
                        <a:t>56,184</a:t>
                      </a:r>
                      <a:endParaRPr lang="is-IS" sz="1400" b="0" i="0" u="none" strike="noStrike" dirty="0">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nb-NO" sz="1400" u="none" strike="noStrike">
                          <a:effectLst/>
                        </a:rPr>
                        <a:t>5.28</a:t>
                      </a:r>
                      <a:endParaRPr lang="nb-NO"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is-IS" sz="1400" b="1" u="none" strike="noStrike" dirty="0">
                          <a:effectLst/>
                        </a:rPr>
                        <a:t>169.85</a:t>
                      </a:r>
                      <a:endParaRPr lang="is-IS"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433202979"/>
              </p:ext>
            </p:extLst>
          </p:nvPr>
        </p:nvGraphicFramePr>
        <p:xfrm>
          <a:off x="6617777" y="3518115"/>
          <a:ext cx="5036949" cy="2712204"/>
        </p:xfrm>
        <a:graphic>
          <a:graphicData uri="http://schemas.openxmlformats.org/drawingml/2006/table">
            <a:tbl>
              <a:tblPr>
                <a:tableStyleId>{5C22544A-7EE6-4342-B048-85BDC9FD1C3A}</a:tableStyleId>
              </a:tblPr>
              <a:tblGrid>
                <a:gridCol w="909983"/>
                <a:gridCol w="909983"/>
                <a:gridCol w="909983"/>
                <a:gridCol w="1089417"/>
                <a:gridCol w="1217583"/>
              </a:tblGrid>
              <a:tr h="452034">
                <a:tc gridSpan="5">
                  <a:txBody>
                    <a:bodyPr/>
                    <a:lstStyle/>
                    <a:p>
                      <a:pPr algn="ctr" fontAlgn="b"/>
                      <a:r>
                        <a:rPr lang="en-US" sz="1400" b="1" u="none" strike="noStrike" dirty="0" err="1">
                          <a:effectLst/>
                        </a:rPr>
                        <a:t>Avg</a:t>
                      </a:r>
                      <a:r>
                        <a:rPr lang="en-US" sz="1400" b="1" u="none" strike="noStrike" dirty="0">
                          <a:effectLst/>
                        </a:rPr>
                        <a:t> Bag Lim </a:t>
                      </a:r>
                      <a:r>
                        <a:rPr lang="en-US" sz="1400" b="1" u="none" strike="noStrike" dirty="0" err="1">
                          <a:effectLst/>
                        </a:rPr>
                        <a:t>Wt</a:t>
                      </a:r>
                      <a:r>
                        <a:rPr lang="en-US" sz="1400" b="1" u="none" strike="noStrike" dirty="0">
                          <a:effectLst/>
                        </a:rPr>
                        <a:t> per Private Trip for 20 Fish </a:t>
                      </a:r>
                      <a:r>
                        <a:rPr lang="en-US" sz="1400" b="1" u="none" strike="noStrike" dirty="0" err="1">
                          <a:effectLst/>
                        </a:rPr>
                        <a:t>Agg</a:t>
                      </a:r>
                      <a:endParaRPr lang="en-US" sz="1400" b="1" i="0" u="none" strike="noStrike" dirty="0">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52034">
                <a:tc>
                  <a:txBody>
                    <a:bodyPr/>
                    <a:lstStyle/>
                    <a:p>
                      <a:pPr algn="ctr" fontAlgn="b"/>
                      <a:r>
                        <a:rPr lang="en-US" sz="1400" u="none" strike="noStrike">
                          <a:effectLst/>
                        </a:rPr>
                        <a:t>Year</a:t>
                      </a:r>
                      <a:endParaRPr lang="en-US" sz="1400" b="1"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en-US" sz="1400" u="none" strike="noStrike">
                          <a:effectLst/>
                        </a:rPr>
                        <a:t>Anglers</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Trips</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dirty="0" err="1">
                          <a:effectLst/>
                        </a:rPr>
                        <a:t>Ang</a:t>
                      </a:r>
                      <a:r>
                        <a:rPr lang="en-US" sz="1400" u="none" strike="noStrike" dirty="0">
                          <a:effectLst/>
                        </a:rPr>
                        <a:t>/Trip</a:t>
                      </a:r>
                      <a:endParaRPr lang="en-US" sz="1400" b="1" i="0" u="none" strike="noStrike" dirty="0">
                        <a:solidFill>
                          <a:srgbClr val="000000"/>
                        </a:solidFill>
                        <a:effectLst/>
                        <a:latin typeface="Calibri" charset="0"/>
                      </a:endParaRPr>
                    </a:p>
                  </a:txBody>
                  <a:tcPr marL="6350" marR="6350" marT="6350" marB="0" anchor="b"/>
                </a:tc>
                <a:tc>
                  <a:txBody>
                    <a:bodyPr/>
                    <a:lstStyle/>
                    <a:p>
                      <a:pPr algn="ctr" fontAlgn="b"/>
                      <a:r>
                        <a:rPr lang="en-US" sz="1400" u="none" strike="noStrike" dirty="0">
                          <a:effectLst/>
                        </a:rPr>
                        <a:t>Bag </a:t>
                      </a:r>
                      <a:r>
                        <a:rPr lang="en-US" sz="1400" u="none" strike="noStrike" dirty="0" err="1">
                          <a:effectLst/>
                        </a:rPr>
                        <a:t>Wt</a:t>
                      </a:r>
                      <a:endParaRPr lang="en-US"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452034">
                <a:tc>
                  <a:txBody>
                    <a:bodyPr/>
                    <a:lstStyle/>
                    <a:p>
                      <a:pPr algn="ctr" fontAlgn="b"/>
                      <a:r>
                        <a:rPr lang="is-IS" sz="1400" u="none" strike="noStrike">
                          <a:effectLst/>
                        </a:rPr>
                        <a:t>2014</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fi-FI" sz="1400" u="none" strike="noStrike">
                          <a:effectLst/>
                        </a:rPr>
                        <a:t>715,977</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247,172</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dirty="0">
                          <a:effectLst/>
                        </a:rPr>
                        <a:t>2.90</a:t>
                      </a:r>
                      <a:endParaRPr lang="hr-HR" sz="1400" b="0" i="0" u="none" strike="noStrike" dirty="0">
                        <a:solidFill>
                          <a:srgbClr val="000000"/>
                        </a:solidFill>
                        <a:effectLst/>
                        <a:latin typeface="Calibri" charset="0"/>
                      </a:endParaRPr>
                    </a:p>
                  </a:txBody>
                  <a:tcPr marL="6350" marR="6350" marT="6350" marB="0" anchor="b"/>
                </a:tc>
                <a:tc>
                  <a:txBody>
                    <a:bodyPr/>
                    <a:lstStyle/>
                    <a:p>
                      <a:pPr algn="ctr" fontAlgn="b"/>
                      <a:r>
                        <a:rPr lang="hr-HR" sz="1400" u="none" strike="noStrike">
                          <a:effectLst/>
                        </a:rPr>
                        <a:t>93.13</a:t>
                      </a:r>
                      <a:endParaRPr lang="hr-HR"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452034">
                <a:tc>
                  <a:txBody>
                    <a:bodyPr/>
                    <a:lstStyle/>
                    <a:p>
                      <a:pPr algn="ctr" fontAlgn="b"/>
                      <a:r>
                        <a:rPr lang="is-IS" sz="1400" u="none" strike="noStrike">
                          <a:effectLst/>
                        </a:rPr>
                        <a:t>2015</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522,604</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fi-FI" sz="1400" u="none" strike="noStrike">
                          <a:effectLst/>
                        </a:rPr>
                        <a:t>186,161</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dirty="0">
                          <a:effectLst/>
                        </a:rPr>
                        <a:t>2.81</a:t>
                      </a:r>
                      <a:endParaRPr lang="hr-HR" sz="1400" b="0" i="0" u="none" strike="noStrike" dirty="0">
                        <a:solidFill>
                          <a:srgbClr val="000000"/>
                        </a:solidFill>
                        <a:effectLst/>
                        <a:latin typeface="Calibri" charset="0"/>
                      </a:endParaRPr>
                    </a:p>
                  </a:txBody>
                  <a:tcPr marL="6350" marR="6350" marT="6350" marB="0" anchor="b"/>
                </a:tc>
                <a:tc>
                  <a:txBody>
                    <a:bodyPr/>
                    <a:lstStyle/>
                    <a:p>
                      <a:pPr algn="ctr" fontAlgn="b"/>
                      <a:r>
                        <a:rPr lang="nb-NO" sz="1400" u="none" strike="noStrike">
                          <a:effectLst/>
                        </a:rPr>
                        <a:t>90.25</a:t>
                      </a:r>
                      <a:endParaRPr lang="nb-NO" sz="1400" b="0"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452034">
                <a:tc>
                  <a:txBody>
                    <a:bodyPr/>
                    <a:lstStyle/>
                    <a:p>
                      <a:pPr algn="ctr" fontAlgn="b"/>
                      <a:r>
                        <a:rPr lang="is-IS" sz="1400" u="none" strike="noStrike">
                          <a:effectLst/>
                        </a:rPr>
                        <a:t>2016</a:t>
                      </a:r>
                      <a:endParaRPr lang="is-I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fi-FI" sz="1400" u="none" strike="noStrike">
                          <a:effectLst/>
                        </a:rPr>
                        <a:t>853,944</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is-IS" sz="1400" u="none" strike="noStrike">
                          <a:effectLst/>
                        </a:rPr>
                        <a:t>276,079</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dirty="0">
                          <a:effectLst/>
                        </a:rPr>
                        <a:t>3.09</a:t>
                      </a:r>
                      <a:endParaRPr lang="hr-HR" sz="1400" b="0" i="0" u="none" strike="noStrike" dirty="0">
                        <a:solidFill>
                          <a:srgbClr val="000000"/>
                        </a:solidFill>
                        <a:effectLst/>
                        <a:latin typeface="Calibri" charset="0"/>
                      </a:endParaRPr>
                    </a:p>
                  </a:txBody>
                  <a:tcPr marL="6350" marR="6350" marT="6350" marB="0" anchor="b"/>
                </a:tc>
                <a:tc>
                  <a:txBody>
                    <a:bodyPr/>
                    <a:lstStyle/>
                    <a:p>
                      <a:pPr algn="ctr" fontAlgn="b"/>
                      <a:r>
                        <a:rPr lang="hr-HR" sz="1400" u="none" strike="noStrike" dirty="0">
                          <a:effectLst/>
                        </a:rPr>
                        <a:t>99.44</a:t>
                      </a:r>
                      <a:endParaRPr lang="hr-HR" sz="1400" b="0"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452034">
                <a:tc>
                  <a:txBody>
                    <a:bodyPr/>
                    <a:lstStyle/>
                    <a:p>
                      <a:pPr algn="ctr" fontAlgn="b"/>
                      <a:r>
                        <a:rPr lang="en-US" sz="1400" u="none" strike="noStrike">
                          <a:effectLst/>
                        </a:rPr>
                        <a:t>Avg.</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is-IS" sz="1400" u="none" strike="noStrike">
                          <a:effectLst/>
                        </a:rPr>
                        <a:t>697,508</a:t>
                      </a:r>
                      <a:endParaRPr lang="is-IS"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cs-CZ" sz="1400" u="none" strike="noStrike">
                          <a:effectLst/>
                        </a:rPr>
                        <a:t>236,471</a:t>
                      </a:r>
                      <a:endParaRPr lang="cs-CZ"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hr-HR" sz="1400" u="none" strike="noStrike">
                          <a:effectLst/>
                        </a:rPr>
                        <a:t>2.95</a:t>
                      </a:r>
                      <a:endParaRPr lang="hr-HR"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hr-HR" sz="1400" b="1" u="none" strike="noStrike" dirty="0">
                          <a:effectLst/>
                        </a:rPr>
                        <a:t>94.83</a:t>
                      </a:r>
                      <a:endParaRPr lang="hr-HR"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497029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Timing From June 2017 Meeting</a:t>
            </a:r>
            <a:endParaRPr lang="en-US" b="1" dirty="0"/>
          </a:p>
        </p:txBody>
      </p:sp>
      <p:sp>
        <p:nvSpPr>
          <p:cNvPr id="3" name="Content Placeholder 2"/>
          <p:cNvSpPr>
            <a:spLocks noGrp="1"/>
          </p:cNvSpPr>
          <p:nvPr>
            <p:ph idx="1"/>
          </p:nvPr>
        </p:nvSpPr>
        <p:spPr/>
        <p:txBody>
          <a:bodyPr>
            <a:normAutofit fontScale="85000" lnSpcReduction="20000"/>
          </a:bodyPr>
          <a:lstStyle/>
          <a:p>
            <a:r>
              <a:rPr lang="en-US" b="1" dirty="0"/>
              <a:t>June </a:t>
            </a:r>
            <a:r>
              <a:rPr lang="en-US" b="1" dirty="0" smtClean="0"/>
              <a:t>2017 </a:t>
            </a:r>
            <a:r>
              <a:rPr lang="en-US" dirty="0" smtClean="0"/>
              <a:t>- Reviewed actions/alternatives </a:t>
            </a:r>
            <a:r>
              <a:rPr lang="en-US" dirty="0"/>
              <a:t>and preliminary analyses and provided </a:t>
            </a:r>
            <a:r>
              <a:rPr lang="en-US" dirty="0" smtClean="0"/>
              <a:t>guidance. Did not </a:t>
            </a:r>
            <a:r>
              <a:rPr lang="en-US" dirty="0"/>
              <a:t>approve </a:t>
            </a:r>
            <a:r>
              <a:rPr lang="en-US" dirty="0" smtClean="0"/>
              <a:t>for </a:t>
            </a:r>
            <a:r>
              <a:rPr lang="en-US" dirty="0"/>
              <a:t>public hearings.</a:t>
            </a:r>
          </a:p>
          <a:p>
            <a:endParaRPr lang="en-US" dirty="0"/>
          </a:p>
          <a:p>
            <a:r>
              <a:rPr lang="en-US" b="1" dirty="0"/>
              <a:t>September </a:t>
            </a:r>
            <a:r>
              <a:rPr lang="en-US" b="1" dirty="0" smtClean="0"/>
              <a:t>2017 </a:t>
            </a:r>
            <a:r>
              <a:rPr lang="en-US" dirty="0" smtClean="0"/>
              <a:t>- Review/Finalize actions/alternatives and Purpose </a:t>
            </a:r>
            <a:r>
              <a:rPr lang="en-US" dirty="0"/>
              <a:t>and Need.  </a:t>
            </a:r>
          </a:p>
          <a:p>
            <a:endParaRPr lang="en-US" dirty="0"/>
          </a:p>
          <a:p>
            <a:r>
              <a:rPr lang="en-US" b="1" dirty="0"/>
              <a:t>December </a:t>
            </a:r>
            <a:r>
              <a:rPr lang="en-US" b="1" dirty="0" smtClean="0"/>
              <a:t>2017 </a:t>
            </a:r>
            <a:r>
              <a:rPr lang="en-US" dirty="0" smtClean="0"/>
              <a:t>- Review </a:t>
            </a:r>
            <a:r>
              <a:rPr lang="en-US" dirty="0"/>
              <a:t>analyses, </a:t>
            </a:r>
            <a:r>
              <a:rPr lang="en-US" dirty="0" smtClean="0"/>
              <a:t>select </a:t>
            </a:r>
            <a:r>
              <a:rPr lang="en-US" dirty="0"/>
              <a:t>preferred alternatives </a:t>
            </a:r>
            <a:r>
              <a:rPr lang="en-US" dirty="0" smtClean="0"/>
              <a:t>and approve </a:t>
            </a:r>
            <a:r>
              <a:rPr lang="en-US" dirty="0"/>
              <a:t>for public </a:t>
            </a:r>
            <a:r>
              <a:rPr lang="en-US" dirty="0" smtClean="0"/>
              <a:t>hearings</a:t>
            </a:r>
          </a:p>
          <a:p>
            <a:endParaRPr lang="en-US" dirty="0"/>
          </a:p>
          <a:p>
            <a:r>
              <a:rPr lang="en-US" b="1" dirty="0"/>
              <a:t>March </a:t>
            </a:r>
            <a:r>
              <a:rPr lang="en-US" b="1" dirty="0" smtClean="0"/>
              <a:t>2018 </a:t>
            </a:r>
            <a:r>
              <a:rPr lang="en-US" dirty="0" smtClean="0"/>
              <a:t>- </a:t>
            </a:r>
            <a:r>
              <a:rPr lang="en-US" dirty="0"/>
              <a:t>R</a:t>
            </a:r>
            <a:r>
              <a:rPr lang="en-US" dirty="0" smtClean="0"/>
              <a:t>eview </a:t>
            </a:r>
            <a:r>
              <a:rPr lang="en-US" dirty="0"/>
              <a:t>public comment, </a:t>
            </a:r>
            <a:r>
              <a:rPr lang="en-US" dirty="0" smtClean="0"/>
              <a:t>modify document as </a:t>
            </a:r>
            <a:r>
              <a:rPr lang="en-US" dirty="0"/>
              <a:t>appropriate, and </a:t>
            </a:r>
            <a:r>
              <a:rPr lang="en-US" dirty="0" smtClean="0"/>
              <a:t>approve </a:t>
            </a:r>
            <a:r>
              <a:rPr lang="en-US" dirty="0"/>
              <a:t>all actions.</a:t>
            </a:r>
          </a:p>
          <a:p>
            <a:endParaRPr lang="en-US" dirty="0"/>
          </a:p>
          <a:p>
            <a:r>
              <a:rPr lang="en-US" b="1" dirty="0"/>
              <a:t>June </a:t>
            </a:r>
            <a:r>
              <a:rPr lang="en-US" b="1" dirty="0" smtClean="0"/>
              <a:t>2018 </a:t>
            </a:r>
            <a:r>
              <a:rPr lang="en-US" dirty="0" smtClean="0"/>
              <a:t>- Review </a:t>
            </a:r>
            <a:r>
              <a:rPr lang="en-US" dirty="0"/>
              <a:t>and </a:t>
            </a:r>
            <a:r>
              <a:rPr lang="en-US" dirty="0" smtClean="0"/>
              <a:t>approve </a:t>
            </a:r>
            <a:r>
              <a:rPr lang="en-US" dirty="0"/>
              <a:t>for formal review.</a:t>
            </a:r>
          </a:p>
          <a:p>
            <a:endParaRPr lang="en-US" dirty="0"/>
          </a:p>
        </p:txBody>
      </p:sp>
    </p:spTree>
    <p:extLst>
      <p:ext uri="{BB962C8B-B14F-4D97-AF65-F5344CB8AC3E}">
        <p14:creationId xmlns:p14="http://schemas.microsoft.com/office/powerpoint/2010/main" val="206865083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328046"/>
              </p:ext>
            </p:extLst>
          </p:nvPr>
        </p:nvGraphicFramePr>
        <p:xfrm>
          <a:off x="2603716" y="302642"/>
          <a:ext cx="6369804" cy="2611037"/>
        </p:xfrm>
        <a:graphic>
          <a:graphicData uri="http://schemas.openxmlformats.org/drawingml/2006/table">
            <a:tbl>
              <a:tblPr>
                <a:tableStyleId>{5C22544A-7EE6-4342-B048-85BDC9FD1C3A}</a:tableStyleId>
              </a:tblPr>
              <a:tblGrid>
                <a:gridCol w="2010859"/>
                <a:gridCol w="886776"/>
                <a:gridCol w="1186533"/>
                <a:gridCol w="1186533"/>
                <a:gridCol w="1099103"/>
              </a:tblGrid>
              <a:tr h="307181">
                <a:tc gridSpan="5">
                  <a:txBody>
                    <a:bodyPr/>
                    <a:lstStyle/>
                    <a:p>
                      <a:pPr algn="ctr" fontAlgn="b"/>
                      <a:r>
                        <a:rPr lang="en-US" sz="1400" b="1" u="none" strike="noStrike" dirty="0">
                          <a:effectLst/>
                        </a:rPr>
                        <a:t>Individual Species Bag Limits</a:t>
                      </a:r>
                      <a:endParaRPr lang="en-US" sz="1400" b="1" i="0" u="none" strike="noStrike" dirty="0">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87982">
                <a:tc>
                  <a:txBody>
                    <a:bodyPr/>
                    <a:lstStyle/>
                    <a:p>
                      <a:pPr algn="ctr" fontAlgn="b"/>
                      <a:r>
                        <a:rPr lang="en-US" sz="1400" u="none" strike="noStrike">
                          <a:effectLst/>
                        </a:rPr>
                        <a:t>Species</a:t>
                      </a:r>
                      <a:endParaRPr lang="en-US" sz="1400" b="1"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en-US" sz="1400" u="none" strike="noStrike">
                          <a:effectLst/>
                        </a:rPr>
                        <a:t>Num</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Avg Wt</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Bag Lim (pp)</a:t>
                      </a:r>
                      <a:endParaRPr lang="en-US" sz="1400" b="1"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Bag Avg Wt</a:t>
                      </a:r>
                      <a:endParaRPr lang="en-US" sz="1400" b="1" i="0" u="none" strike="noStrike">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87982">
                <a:tc>
                  <a:txBody>
                    <a:bodyPr/>
                    <a:lstStyle/>
                    <a:p>
                      <a:pPr algn="l" fontAlgn="b"/>
                      <a:r>
                        <a:rPr lang="en-US" sz="1400" u="none" strike="noStrike">
                          <a:effectLst/>
                        </a:rPr>
                        <a:t>GREATER AMBERJACK</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en-US" sz="1400" u="none" strike="noStrike">
                          <a:effectLst/>
                        </a:rPr>
                        <a:t>154,553</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19.93</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1</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hr-HR" sz="1400" b="1" u="none" strike="noStrike" dirty="0">
                          <a:effectLst/>
                        </a:rPr>
                        <a:t>19.93</a:t>
                      </a:r>
                      <a:endParaRPr lang="hr-HR"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87982">
                <a:tc>
                  <a:txBody>
                    <a:bodyPr/>
                    <a:lstStyle/>
                    <a:p>
                      <a:pPr algn="l" fontAlgn="b"/>
                      <a:r>
                        <a:rPr lang="en-US" sz="1400" u="none" strike="noStrike">
                          <a:effectLst/>
                        </a:rPr>
                        <a:t>HOGFISH</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293,573</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uk-UA" sz="1400" u="none" strike="noStrike">
                          <a:effectLst/>
                        </a:rPr>
                        <a:t>1.77</a:t>
                      </a:r>
                      <a:endParaRPr lang="uk-UA"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1</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uk-UA" sz="1400" b="1" u="none" strike="noStrike" dirty="0">
                          <a:effectLst/>
                        </a:rPr>
                        <a:t>1.77</a:t>
                      </a:r>
                      <a:endParaRPr lang="uk-UA"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87982">
                <a:tc>
                  <a:txBody>
                    <a:bodyPr/>
                    <a:lstStyle/>
                    <a:p>
                      <a:pPr algn="l" fontAlgn="b"/>
                      <a:r>
                        <a:rPr lang="en-US" sz="1400" u="none" strike="noStrike">
                          <a:effectLst/>
                        </a:rPr>
                        <a:t>RED SNAPPER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cs-CZ" sz="1400" u="none" strike="noStrike">
                          <a:effectLst/>
                        </a:rPr>
                        <a:t>94,033</a:t>
                      </a:r>
                      <a:endParaRPr lang="cs-CZ"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11.83</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1</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nb-NO" sz="1400" b="1" u="none" strike="noStrike" dirty="0">
                          <a:effectLst/>
                        </a:rPr>
                        <a:t>11.83</a:t>
                      </a:r>
                      <a:endParaRPr lang="nb-NO"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87982">
                <a:tc>
                  <a:txBody>
                    <a:bodyPr/>
                    <a:lstStyle/>
                    <a:p>
                      <a:pPr algn="l" fontAlgn="b"/>
                      <a:r>
                        <a:rPr lang="en-US" sz="1400" u="none" strike="noStrike">
                          <a:effectLst/>
                        </a:rPr>
                        <a:t>RED PORGY</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168,247</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fi-FI" sz="1400" u="none" strike="noStrike">
                          <a:effectLst/>
                        </a:rPr>
                        <a:t>1.79</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3</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nb-NO" sz="1400" b="1" u="none" strike="noStrike" dirty="0">
                          <a:effectLst/>
                        </a:rPr>
                        <a:t>5.36</a:t>
                      </a:r>
                      <a:endParaRPr lang="nb-NO"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87982">
                <a:tc>
                  <a:txBody>
                    <a:bodyPr/>
                    <a:lstStyle/>
                    <a:p>
                      <a:pPr algn="l" fontAlgn="b"/>
                      <a:r>
                        <a:rPr lang="en-US" sz="1400" u="none" strike="noStrike">
                          <a:effectLst/>
                        </a:rPr>
                        <a:t>VERMILION SNAPPER</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1400" u="none" strike="noStrike">
                          <a:effectLst/>
                        </a:rPr>
                        <a:t>912,091</a:t>
                      </a:r>
                      <a:endParaRPr lang="is-IS" sz="1400" b="0" i="0" u="none" strike="noStrike">
                        <a:solidFill>
                          <a:srgbClr val="000000"/>
                        </a:solidFill>
                        <a:effectLst/>
                        <a:latin typeface="Calibri" charset="0"/>
                      </a:endParaRPr>
                    </a:p>
                  </a:txBody>
                  <a:tcPr marL="6350" marR="6350" marT="6350" marB="0" anchor="b"/>
                </a:tc>
                <a:tc>
                  <a:txBody>
                    <a:bodyPr/>
                    <a:lstStyle/>
                    <a:p>
                      <a:pPr algn="ctr" fontAlgn="b"/>
                      <a:r>
                        <a:rPr lang="hr-HR" sz="1400" u="none" strike="noStrike">
                          <a:effectLst/>
                        </a:rPr>
                        <a:t>1.23</a:t>
                      </a:r>
                      <a:endParaRPr lang="hr-HR"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5</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hr-HR" sz="1400" b="1" u="none" strike="noStrike" dirty="0">
                          <a:effectLst/>
                        </a:rPr>
                        <a:t>6.14</a:t>
                      </a:r>
                      <a:endParaRPr lang="hr-HR"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87982">
                <a:tc>
                  <a:txBody>
                    <a:bodyPr/>
                    <a:lstStyle/>
                    <a:p>
                      <a:pPr algn="l" fontAlgn="b"/>
                      <a:r>
                        <a:rPr lang="en-US" sz="1400" u="none" strike="noStrike">
                          <a:effectLst/>
                        </a:rPr>
                        <a:t>BLACK SEA BASS</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tcPr>
                </a:tc>
                <a:tc>
                  <a:txBody>
                    <a:bodyPr/>
                    <a:lstStyle/>
                    <a:p>
                      <a:pPr algn="ctr" fontAlgn="b"/>
                      <a:r>
                        <a:rPr lang="fi-FI" sz="1400" u="none" strike="noStrike">
                          <a:effectLst/>
                        </a:rPr>
                        <a:t>930,910</a:t>
                      </a:r>
                      <a:endParaRPr lang="fi-FI" sz="1400" b="0" i="0" u="none" strike="noStrike">
                        <a:solidFill>
                          <a:srgbClr val="000000"/>
                        </a:solidFill>
                        <a:effectLst/>
                        <a:latin typeface="Calibri" charset="0"/>
                      </a:endParaRPr>
                    </a:p>
                  </a:txBody>
                  <a:tcPr marL="6350" marR="6350" marT="6350" marB="0" anchor="b"/>
                </a:tc>
                <a:tc>
                  <a:txBody>
                    <a:bodyPr/>
                    <a:lstStyle/>
                    <a:p>
                      <a:pPr algn="ctr" fontAlgn="b"/>
                      <a:r>
                        <a:rPr lang="nb-NO" sz="1400" u="none" strike="noStrike">
                          <a:effectLst/>
                        </a:rPr>
                        <a:t>1.35</a:t>
                      </a:r>
                      <a:endParaRPr lang="nb-NO" sz="1400" b="0" i="0" u="none" strike="noStrike">
                        <a:solidFill>
                          <a:srgbClr val="000000"/>
                        </a:solidFill>
                        <a:effectLst/>
                        <a:latin typeface="Calibri" charset="0"/>
                      </a:endParaRPr>
                    </a:p>
                  </a:txBody>
                  <a:tcPr marL="6350" marR="6350" marT="6350" marB="0" anchor="b"/>
                </a:tc>
                <a:tc>
                  <a:txBody>
                    <a:bodyPr/>
                    <a:lstStyle/>
                    <a:p>
                      <a:pPr algn="ctr" fontAlgn="b"/>
                      <a:r>
                        <a:rPr lang="en-US" sz="1400" u="none" strike="noStrike">
                          <a:effectLst/>
                        </a:rPr>
                        <a:t>7</a:t>
                      </a:r>
                      <a:endParaRPr lang="en-US" sz="1400" b="0" i="0" u="none" strike="noStrike">
                        <a:solidFill>
                          <a:srgbClr val="000000"/>
                        </a:solidFill>
                        <a:effectLst/>
                        <a:latin typeface="Calibri" charset="0"/>
                      </a:endParaRPr>
                    </a:p>
                  </a:txBody>
                  <a:tcPr marL="6350" marR="6350" marT="6350" marB="0" anchor="b"/>
                </a:tc>
                <a:tc>
                  <a:txBody>
                    <a:bodyPr/>
                    <a:lstStyle/>
                    <a:p>
                      <a:pPr algn="ctr" fontAlgn="b"/>
                      <a:r>
                        <a:rPr lang="hr-HR" sz="1400" b="1" u="none" strike="noStrike" dirty="0">
                          <a:effectLst/>
                        </a:rPr>
                        <a:t>9.42</a:t>
                      </a:r>
                      <a:endParaRPr lang="hr-HR"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tcPr>
                </a:tc>
              </a:tr>
              <a:tr h="287982">
                <a:tc>
                  <a:txBody>
                    <a:bodyPr/>
                    <a:lstStyle/>
                    <a:p>
                      <a:pPr algn="l" fontAlgn="b"/>
                      <a:r>
                        <a:rPr lang="en-US" sz="1400" u="none" strike="noStrike">
                          <a:effectLst/>
                        </a:rPr>
                        <a:t>WRECKFISH</a:t>
                      </a:r>
                      <a:endParaRPr lang="en-US" sz="1400" b="0" i="0" u="none" strike="noStrike">
                        <a:solidFill>
                          <a:srgbClr val="000000"/>
                        </a:solidFill>
                        <a:effectLst/>
                        <a:latin typeface="Calibri" charset="0"/>
                      </a:endParaRPr>
                    </a:p>
                  </a:txBody>
                  <a:tcPr marL="6350" marR="6350" marT="635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hr-HR" sz="1400" u="none" strike="noStrike">
                          <a:effectLst/>
                        </a:rPr>
                        <a:t>3.92</a:t>
                      </a:r>
                      <a:endParaRPr lang="hr-HR"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nb-NO" sz="1400" u="none" strike="noStrike">
                          <a:effectLst/>
                        </a:rPr>
                        <a:t>40.00</a:t>
                      </a:r>
                      <a:endParaRPr lang="nb-NO"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hr-HR" sz="1400" u="none" strike="noStrike">
                          <a:effectLst/>
                        </a:rPr>
                        <a:t>0.26</a:t>
                      </a:r>
                      <a:endParaRPr lang="hr-HR" sz="1400" b="0" i="0" u="none" strike="noStrike">
                        <a:solidFill>
                          <a:srgbClr val="000000"/>
                        </a:solidFill>
                        <a:effectLst/>
                        <a:latin typeface="Calibri"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nb-NO" sz="1400" b="1" u="none" strike="noStrike" dirty="0">
                          <a:effectLst/>
                        </a:rPr>
                        <a:t>10.20</a:t>
                      </a:r>
                      <a:endParaRPr lang="nb-NO" sz="1400" b="1" i="0" u="none" strike="noStrike" dirty="0">
                        <a:solidFill>
                          <a:srgbClr val="000000"/>
                        </a:solidFill>
                        <a:effectLst/>
                        <a:latin typeface="Calibri" charset="0"/>
                      </a:endParaRPr>
                    </a:p>
                  </a:txBody>
                  <a:tcPr marL="6350" marR="6350" marT="635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3" name="TextBox 2"/>
          <p:cNvSpPr txBox="1"/>
          <p:nvPr/>
        </p:nvSpPr>
        <p:spPr>
          <a:xfrm>
            <a:off x="1735810" y="3456122"/>
            <a:ext cx="8338088" cy="923330"/>
          </a:xfrm>
          <a:prstGeom prst="rect">
            <a:avLst/>
          </a:prstGeom>
          <a:noFill/>
        </p:spPr>
        <p:txBody>
          <a:bodyPr wrap="square" rtlCol="0">
            <a:spAutoFit/>
          </a:bodyPr>
          <a:lstStyle/>
          <a:p>
            <a:r>
              <a:rPr lang="en-US" dirty="0" smtClean="0"/>
              <a:t>Average weight for </a:t>
            </a:r>
            <a:r>
              <a:rPr lang="en-US" b="1" dirty="0" smtClean="0"/>
              <a:t>charter trips </a:t>
            </a:r>
            <a:r>
              <a:rPr lang="en-US" dirty="0" smtClean="0"/>
              <a:t>(2015-2016) for individual species: </a:t>
            </a:r>
            <a:r>
              <a:rPr lang="en-US" b="1" dirty="0" smtClean="0"/>
              <a:t>196 </a:t>
            </a:r>
            <a:r>
              <a:rPr lang="en-US" b="1" dirty="0" err="1" smtClean="0"/>
              <a:t>lbs</a:t>
            </a:r>
            <a:endParaRPr lang="en-US" b="1" dirty="0" smtClean="0"/>
          </a:p>
          <a:p>
            <a:endParaRPr lang="en-US" dirty="0"/>
          </a:p>
          <a:p>
            <a:r>
              <a:rPr lang="en-US" dirty="0" smtClean="0"/>
              <a:t>Average weight for </a:t>
            </a:r>
            <a:r>
              <a:rPr lang="en-US" b="1" dirty="0" smtClean="0"/>
              <a:t>private trips </a:t>
            </a:r>
            <a:r>
              <a:rPr lang="en-US" dirty="0" smtClean="0"/>
              <a:t>(2014-2016) for individual bag limits:  </a:t>
            </a:r>
            <a:r>
              <a:rPr lang="en-US" b="1" dirty="0" smtClean="0"/>
              <a:t>250 </a:t>
            </a:r>
            <a:r>
              <a:rPr lang="en-US" b="1" dirty="0" err="1" smtClean="0"/>
              <a:t>lbs</a:t>
            </a:r>
            <a:endParaRPr lang="en-US" b="1" dirty="0"/>
          </a:p>
        </p:txBody>
      </p:sp>
    </p:spTree>
    <p:extLst>
      <p:ext uri="{BB962C8B-B14F-4D97-AF65-F5344CB8AC3E}">
        <p14:creationId xmlns:p14="http://schemas.microsoft.com/office/powerpoint/2010/main" val="6290094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needs to be done at this meeting to meet the current timing:</a:t>
            </a:r>
            <a:endParaRPr lang="en-US" b="1" dirty="0"/>
          </a:p>
        </p:txBody>
      </p:sp>
      <p:sp>
        <p:nvSpPr>
          <p:cNvPr id="3" name="Content Placeholder 2"/>
          <p:cNvSpPr>
            <a:spLocks noGrp="1"/>
          </p:cNvSpPr>
          <p:nvPr>
            <p:ph idx="1"/>
          </p:nvPr>
        </p:nvSpPr>
        <p:spPr/>
        <p:txBody>
          <a:bodyPr/>
          <a:lstStyle/>
          <a:p>
            <a:r>
              <a:rPr lang="en-US" dirty="0" smtClean="0"/>
              <a:t>Review Purpose and Need statement, modify as necessary, </a:t>
            </a:r>
            <a:r>
              <a:rPr lang="en-US" b="1" u="sng" dirty="0" smtClean="0"/>
              <a:t>and finalize</a:t>
            </a:r>
          </a:p>
          <a:p>
            <a:r>
              <a:rPr lang="en-US" dirty="0" smtClean="0"/>
              <a:t>Review the IPT’s proposed modifications to actions/alternatives</a:t>
            </a:r>
          </a:p>
          <a:p>
            <a:r>
              <a:rPr lang="en-US" dirty="0" smtClean="0"/>
              <a:t>Consider removing actions/alternatives</a:t>
            </a:r>
          </a:p>
          <a:p>
            <a:r>
              <a:rPr lang="en-US" b="1" u="sng" dirty="0" smtClean="0"/>
              <a:t>Finalize actions/alternatives </a:t>
            </a:r>
            <a:r>
              <a:rPr lang="en-US" dirty="0" smtClean="0"/>
              <a:t>– this will allow staff/IPT to complete analyses for selection of preferred alternatives in Dec</a:t>
            </a:r>
          </a:p>
          <a:p>
            <a:r>
              <a:rPr lang="en-US" dirty="0" smtClean="0"/>
              <a:t>Review and approve timing of amendment development</a:t>
            </a:r>
            <a:endParaRPr lang="en-US" dirty="0"/>
          </a:p>
        </p:txBody>
      </p:sp>
    </p:spTree>
    <p:extLst>
      <p:ext uri="{BB962C8B-B14F-4D97-AF65-F5344CB8AC3E}">
        <p14:creationId xmlns:p14="http://schemas.microsoft.com/office/powerpoint/2010/main" val="10367393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Actions – As of June 2017</a:t>
            </a:r>
            <a:endParaRPr lang="en-US" b="1" dirty="0"/>
          </a:p>
        </p:txBody>
      </p:sp>
      <p:sp>
        <p:nvSpPr>
          <p:cNvPr id="3" name="Content Placeholder 2"/>
          <p:cNvSpPr>
            <a:spLocks noGrp="1"/>
          </p:cNvSpPr>
          <p:nvPr>
            <p:ph idx="1"/>
          </p:nvPr>
        </p:nvSpPr>
        <p:spPr/>
        <p:txBody>
          <a:bodyPr>
            <a:noAutofit/>
          </a:bodyPr>
          <a:lstStyle/>
          <a:p>
            <a:pPr marL="457200" indent="-457200">
              <a:lnSpc>
                <a:spcPct val="100000"/>
              </a:lnSpc>
              <a:buFont typeface="+mj-lt"/>
              <a:buAutoNum type="arabicPeriod"/>
            </a:pPr>
            <a:r>
              <a:rPr lang="en-US" sz="2000" dirty="0" smtClean="0"/>
              <a:t>Modify </a:t>
            </a:r>
            <a:r>
              <a:rPr lang="en-US" sz="2000" dirty="0"/>
              <a:t>the species composition of the recreational aggregates</a:t>
            </a:r>
          </a:p>
          <a:p>
            <a:pPr marL="457200" indent="-457200">
              <a:lnSpc>
                <a:spcPct val="100000"/>
              </a:lnSpc>
              <a:buFont typeface="+mj-lt"/>
              <a:buAutoNum type="arabicPeriod"/>
            </a:pPr>
            <a:r>
              <a:rPr lang="en-US" sz="2000" dirty="0" smtClean="0"/>
              <a:t>Modify </a:t>
            </a:r>
            <a:r>
              <a:rPr lang="en-US" sz="2000" dirty="0"/>
              <a:t>or establish recreational </a:t>
            </a:r>
            <a:r>
              <a:rPr lang="en-US" sz="2000" dirty="0" smtClean="0"/>
              <a:t>aggregate </a:t>
            </a:r>
            <a:r>
              <a:rPr lang="en-US" sz="2000" dirty="0"/>
              <a:t>and single-species bag limits</a:t>
            </a:r>
          </a:p>
          <a:p>
            <a:pPr marL="457200" indent="-457200">
              <a:lnSpc>
                <a:spcPct val="100000"/>
              </a:lnSpc>
              <a:buFont typeface="+mj-lt"/>
              <a:buAutoNum type="arabicPeriod"/>
            </a:pPr>
            <a:r>
              <a:rPr lang="en-US" sz="2000" dirty="0" smtClean="0"/>
              <a:t>Specify </a:t>
            </a:r>
            <a:r>
              <a:rPr lang="en-US" sz="2000" dirty="0"/>
              <a:t>measures to reduce bycatch mortality of deep-water </a:t>
            </a:r>
            <a:r>
              <a:rPr lang="en-US" sz="2000" dirty="0" smtClean="0"/>
              <a:t>species (with sub-actions for season, size limits, and gear restrictions)</a:t>
            </a:r>
            <a:endParaRPr lang="en-US" sz="2000" dirty="0"/>
          </a:p>
          <a:p>
            <a:pPr marL="457200" indent="-457200">
              <a:lnSpc>
                <a:spcPct val="100000"/>
              </a:lnSpc>
              <a:buFont typeface="+mj-lt"/>
              <a:buAutoNum type="arabicPeriod"/>
            </a:pPr>
            <a:r>
              <a:rPr lang="en-US" sz="2000" dirty="0" smtClean="0"/>
              <a:t>Modify </a:t>
            </a:r>
            <a:r>
              <a:rPr lang="en-US" sz="2000" dirty="0"/>
              <a:t>the seasonal prohibition on recreational harvest and possession </a:t>
            </a:r>
            <a:r>
              <a:rPr lang="en-US" sz="2000" dirty="0" smtClean="0"/>
              <a:t>of shallow</a:t>
            </a:r>
            <a:r>
              <a:rPr lang="en-US" sz="2000" dirty="0"/>
              <a:t>-water groupers</a:t>
            </a:r>
          </a:p>
          <a:p>
            <a:pPr marL="457200" indent="-457200">
              <a:lnSpc>
                <a:spcPct val="100000"/>
              </a:lnSpc>
              <a:buFont typeface="+mj-lt"/>
              <a:buAutoNum type="arabicPeriod"/>
            </a:pPr>
            <a:r>
              <a:rPr lang="en-US" sz="2000" dirty="0" smtClean="0"/>
              <a:t>Remove </a:t>
            </a:r>
            <a:r>
              <a:rPr lang="en-US" sz="2000" dirty="0"/>
              <a:t>the recreational minimum size limit for certain deep-water </a:t>
            </a:r>
            <a:r>
              <a:rPr lang="en-US" sz="2000" dirty="0" smtClean="0"/>
              <a:t>species (included as sub-action 3)</a:t>
            </a:r>
            <a:endParaRPr lang="en-US" sz="2000" dirty="0"/>
          </a:p>
          <a:p>
            <a:pPr marL="457200" indent="-457200">
              <a:lnSpc>
                <a:spcPct val="100000"/>
              </a:lnSpc>
              <a:buFont typeface="+mj-lt"/>
              <a:buAutoNum type="arabicPeriod"/>
            </a:pPr>
            <a:r>
              <a:rPr lang="en-US" sz="2000" dirty="0" smtClean="0"/>
              <a:t>Reduce </a:t>
            </a:r>
            <a:r>
              <a:rPr lang="en-US" sz="2000" dirty="0"/>
              <a:t>the recreational minimum size limit for black sea bass</a:t>
            </a:r>
          </a:p>
          <a:p>
            <a:pPr marL="457200" indent="-457200">
              <a:lnSpc>
                <a:spcPct val="100000"/>
              </a:lnSpc>
              <a:buFont typeface="+mj-lt"/>
              <a:buAutoNum type="arabicPeriod"/>
            </a:pPr>
            <a:r>
              <a:rPr lang="en-US" sz="2000" dirty="0" smtClean="0"/>
              <a:t>Reduce </a:t>
            </a:r>
            <a:r>
              <a:rPr lang="en-US" sz="2000" dirty="0"/>
              <a:t>the recreational minimum size limit for gray triggerfish in </a:t>
            </a:r>
            <a:r>
              <a:rPr lang="en-US" sz="2000" dirty="0" smtClean="0"/>
              <a:t>the Exclusive </a:t>
            </a:r>
            <a:r>
              <a:rPr lang="en-US" sz="2000" dirty="0"/>
              <a:t>Economic Zone off East </a:t>
            </a:r>
            <a:r>
              <a:rPr lang="en-US" sz="2000" dirty="0" smtClean="0"/>
              <a:t>Florida</a:t>
            </a:r>
          </a:p>
          <a:p>
            <a:pPr marL="457200" indent="-457200">
              <a:lnSpc>
                <a:spcPct val="100000"/>
              </a:lnSpc>
              <a:buFont typeface="+mj-lt"/>
              <a:buAutoNum type="arabicPeriod"/>
            </a:pPr>
            <a:r>
              <a:rPr lang="en-US" sz="2000" dirty="0" smtClean="0"/>
              <a:t>Remove </a:t>
            </a:r>
            <a:r>
              <a:rPr lang="en-US" sz="2000" dirty="0"/>
              <a:t>the recreational prohibition on the use of powerheads in the </a:t>
            </a:r>
            <a:r>
              <a:rPr lang="en-US" sz="2000" dirty="0" smtClean="0"/>
              <a:t>Exclusive Economic </a:t>
            </a:r>
            <a:r>
              <a:rPr lang="en-US" sz="2000" dirty="0"/>
              <a:t>Zone off South Carolina</a:t>
            </a:r>
          </a:p>
        </p:txBody>
      </p:sp>
    </p:spTree>
    <p:extLst>
      <p:ext uri="{BB962C8B-B14F-4D97-AF65-F5344CB8AC3E}">
        <p14:creationId xmlns:p14="http://schemas.microsoft.com/office/powerpoint/2010/main" val="38982144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400" y="365125"/>
            <a:ext cx="10947400" cy="1325563"/>
          </a:xfrm>
        </p:spPr>
        <p:txBody>
          <a:bodyPr>
            <a:normAutofit fontScale="90000"/>
          </a:bodyPr>
          <a:lstStyle/>
          <a:p>
            <a:pPr algn="ctr"/>
            <a:r>
              <a:rPr lang="en-US" dirty="0" smtClean="0"/>
              <a:t>RECREATIONAL SECTOR WANTS A SET SEASON WITH NO IN-SEASON CLOSURE = GAME MANAGEMENT</a:t>
            </a:r>
            <a:endParaRPr lang="en-US" dirty="0"/>
          </a:p>
        </p:txBody>
      </p:sp>
      <p:sp>
        <p:nvSpPr>
          <p:cNvPr id="3" name="Content Placeholder 2"/>
          <p:cNvSpPr>
            <a:spLocks noGrp="1"/>
          </p:cNvSpPr>
          <p:nvPr>
            <p:ph idx="1"/>
          </p:nvPr>
        </p:nvSpPr>
        <p:spPr/>
        <p:txBody>
          <a:bodyPr/>
          <a:lstStyle/>
          <a:p>
            <a:pPr marL="457200" lvl="1" indent="0">
              <a:buNone/>
            </a:pPr>
            <a:endParaRPr lang="en-US" dirty="0" smtClean="0"/>
          </a:p>
          <a:p>
            <a:pPr marL="457200" lvl="1" indent="0">
              <a:buNone/>
            </a:pPr>
            <a:endParaRPr lang="en-US" dirty="0" smtClean="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974736884"/>
              </p:ext>
            </p:extLst>
          </p:nvPr>
        </p:nvGraphicFramePr>
        <p:xfrm>
          <a:off x="1162142" y="1825627"/>
          <a:ext cx="9992019" cy="4379028"/>
        </p:xfrm>
        <a:graphic>
          <a:graphicData uri="http://schemas.openxmlformats.org/drawingml/2006/table">
            <a:tbl>
              <a:tblPr firstRow="1" bandRow="1">
                <a:tableStyleId>{5C22544A-7EE6-4342-B048-85BDC9FD1C3A}</a:tableStyleId>
              </a:tblPr>
              <a:tblGrid>
                <a:gridCol w="3330673"/>
                <a:gridCol w="3330673"/>
                <a:gridCol w="3330673"/>
              </a:tblGrid>
              <a:tr h="603952">
                <a:tc>
                  <a:txBody>
                    <a:bodyPr/>
                    <a:lstStyle/>
                    <a:p>
                      <a:pPr algn="ctr"/>
                      <a:r>
                        <a:rPr lang="en-US" dirty="0" smtClean="0"/>
                        <a:t>SPECIES</a:t>
                      </a:r>
                      <a:endParaRPr lang="en-US" dirty="0"/>
                    </a:p>
                  </a:txBody>
                  <a:tcPr/>
                </a:tc>
                <a:tc>
                  <a:txBody>
                    <a:bodyPr/>
                    <a:lstStyle/>
                    <a:p>
                      <a:pPr algn="ctr"/>
                      <a:r>
                        <a:rPr lang="en-US" dirty="0" smtClean="0"/>
                        <a:t>SEASON</a:t>
                      </a:r>
                      <a:endParaRPr lang="en-US" dirty="0"/>
                    </a:p>
                  </a:txBody>
                  <a:tcPr/>
                </a:tc>
                <a:tc>
                  <a:txBody>
                    <a:bodyPr/>
                    <a:lstStyle/>
                    <a:p>
                      <a:pPr algn="ctr"/>
                      <a:r>
                        <a:rPr lang="en-US" dirty="0" smtClean="0"/>
                        <a:t>BAG LIIMIT</a:t>
                      </a:r>
                      <a:endParaRPr lang="en-US" dirty="0"/>
                    </a:p>
                  </a:txBody>
                  <a:tcPr/>
                </a:tc>
              </a:tr>
              <a:tr h="603952">
                <a:tc>
                  <a:txBody>
                    <a:bodyPr/>
                    <a:lstStyle/>
                    <a:p>
                      <a:r>
                        <a:rPr lang="en-US" dirty="0" smtClean="0"/>
                        <a:t>Alligator</a:t>
                      </a:r>
                      <a:endParaRPr lang="en-US" dirty="0"/>
                    </a:p>
                  </a:txBody>
                  <a:tcPr/>
                </a:tc>
                <a:tc>
                  <a:txBody>
                    <a:bodyPr/>
                    <a:lstStyle/>
                    <a:p>
                      <a:r>
                        <a:rPr lang="en-US" dirty="0" smtClean="0"/>
                        <a:t>2</a:t>
                      </a:r>
                      <a:r>
                        <a:rPr lang="en-US" baseline="30000" dirty="0" smtClean="0"/>
                        <a:t>nd</a:t>
                      </a:r>
                      <a:r>
                        <a:rPr lang="en-US" dirty="0" smtClean="0"/>
                        <a:t> Sat. Sept – 2</a:t>
                      </a:r>
                      <a:r>
                        <a:rPr lang="en-US" baseline="30000" dirty="0" smtClean="0"/>
                        <a:t>nd</a:t>
                      </a:r>
                      <a:r>
                        <a:rPr lang="en-US" dirty="0" smtClean="0"/>
                        <a:t> Sat Oct</a:t>
                      </a:r>
                    </a:p>
                    <a:p>
                      <a:r>
                        <a:rPr lang="en-US" dirty="0" smtClean="0"/>
                        <a:t>(1 month)</a:t>
                      </a:r>
                      <a:endParaRPr lang="en-US" dirty="0"/>
                    </a:p>
                  </a:txBody>
                  <a:tcPr/>
                </a:tc>
                <a:tc>
                  <a:txBody>
                    <a:bodyPr/>
                    <a:lstStyle/>
                    <a:p>
                      <a:r>
                        <a:rPr lang="en-US" dirty="0" smtClean="0"/>
                        <a:t>1 tag/person</a:t>
                      </a:r>
                      <a:endParaRPr lang="en-US" dirty="0"/>
                    </a:p>
                  </a:txBody>
                  <a:tcPr/>
                </a:tc>
              </a:tr>
              <a:tr h="812397">
                <a:tc>
                  <a:txBody>
                    <a:bodyPr/>
                    <a:lstStyle/>
                    <a:p>
                      <a:r>
                        <a:rPr lang="en-US" dirty="0" smtClean="0"/>
                        <a:t>Turkey</a:t>
                      </a:r>
                      <a:endParaRPr lang="en-US" dirty="0"/>
                    </a:p>
                  </a:txBody>
                  <a:tcPr/>
                </a:tc>
                <a:tc>
                  <a:txBody>
                    <a:bodyPr/>
                    <a:lstStyle/>
                    <a:p>
                      <a:r>
                        <a:rPr lang="en-US" dirty="0" smtClean="0"/>
                        <a:t>March 20 – May 5 (private)</a:t>
                      </a:r>
                    </a:p>
                    <a:p>
                      <a:endParaRPr lang="en-US" dirty="0"/>
                    </a:p>
                  </a:txBody>
                  <a:tcPr/>
                </a:tc>
                <a:tc>
                  <a:txBody>
                    <a:bodyPr/>
                    <a:lstStyle/>
                    <a:p>
                      <a:r>
                        <a:rPr lang="en-US" dirty="0" smtClean="0"/>
                        <a:t>No more than 2 gobblers/day; </a:t>
                      </a:r>
                    </a:p>
                    <a:p>
                      <a:r>
                        <a:rPr lang="en-US" dirty="0" smtClean="0"/>
                        <a:t>3 gobblers/season </a:t>
                      </a:r>
                      <a:endParaRPr lang="en-US" dirty="0"/>
                    </a:p>
                  </a:txBody>
                  <a:tcPr/>
                </a:tc>
              </a:tr>
              <a:tr h="603952">
                <a:tc>
                  <a:txBody>
                    <a:bodyPr/>
                    <a:lstStyle/>
                    <a:p>
                      <a:r>
                        <a:rPr lang="en-US" dirty="0" smtClean="0"/>
                        <a:t>Deer</a:t>
                      </a:r>
                      <a:endParaRPr lang="en-US" dirty="0"/>
                    </a:p>
                  </a:txBody>
                  <a:tcPr/>
                </a:tc>
                <a:tc>
                  <a:txBody>
                    <a:bodyPr/>
                    <a:lstStyle/>
                    <a:p>
                      <a:r>
                        <a:rPr lang="en-US" dirty="0" smtClean="0"/>
                        <a:t>Zone 1 = Oct 11</a:t>
                      </a:r>
                      <a:r>
                        <a:rPr lang="en-US" baseline="0" dirty="0" smtClean="0"/>
                        <a:t> – Jan 1</a:t>
                      </a:r>
                      <a:endParaRPr lang="en-US" dirty="0" smtClean="0"/>
                    </a:p>
                    <a:p>
                      <a:r>
                        <a:rPr lang="en-US" dirty="0" smtClean="0"/>
                        <a:t>Zone 3 = Aug 15 – Jan 1</a:t>
                      </a:r>
                      <a:endParaRPr lang="en-US" dirty="0"/>
                    </a:p>
                  </a:txBody>
                  <a:tcPr/>
                </a:tc>
                <a:tc>
                  <a:txBody>
                    <a:bodyPr/>
                    <a:lstStyle/>
                    <a:p>
                      <a:r>
                        <a:rPr lang="en-US" dirty="0" smtClean="0"/>
                        <a:t>Antlered = 2/day; 5/season</a:t>
                      </a:r>
                    </a:p>
                    <a:p>
                      <a:r>
                        <a:rPr lang="en-US" dirty="0" smtClean="0"/>
                        <a:t>Antlered = 2/da; 5/season</a:t>
                      </a:r>
                      <a:endParaRPr lang="en-US" dirty="0"/>
                    </a:p>
                  </a:txBody>
                  <a:tcPr/>
                </a:tc>
              </a:tr>
              <a:tr h="603952">
                <a:tc>
                  <a:txBody>
                    <a:bodyPr/>
                    <a:lstStyle/>
                    <a:p>
                      <a:r>
                        <a:rPr lang="en-US" dirty="0" smtClean="0"/>
                        <a:t>Ducks</a:t>
                      </a:r>
                      <a:endParaRPr lang="en-US" dirty="0"/>
                    </a:p>
                  </a:txBody>
                  <a:tcPr/>
                </a:tc>
                <a:tc>
                  <a:txBody>
                    <a:bodyPr/>
                    <a:lstStyle/>
                    <a:p>
                      <a:r>
                        <a:rPr lang="en-US" dirty="0" smtClean="0"/>
                        <a:t>Nov</a:t>
                      </a:r>
                      <a:r>
                        <a:rPr lang="en-US" baseline="0" dirty="0" smtClean="0"/>
                        <a:t> 18-25, Dec 9 – Jan 28</a:t>
                      </a:r>
                      <a:endParaRPr lang="en-US" dirty="0"/>
                    </a:p>
                  </a:txBody>
                  <a:tcPr/>
                </a:tc>
                <a:tc>
                  <a:txBody>
                    <a:bodyPr/>
                    <a:lstStyle/>
                    <a:p>
                      <a:r>
                        <a:rPr lang="en-US" smtClean="0"/>
                        <a:t>1-6 </a:t>
                      </a:r>
                      <a:r>
                        <a:rPr lang="en-US" dirty="0" smtClean="0"/>
                        <a:t>depending </a:t>
                      </a:r>
                      <a:r>
                        <a:rPr lang="en-US" smtClean="0"/>
                        <a:t>on </a:t>
                      </a:r>
                      <a:r>
                        <a:rPr lang="en-US" smtClean="0"/>
                        <a:t>species w/ daily aggregate of no more than 6</a:t>
                      </a:r>
                      <a:endParaRPr lang="en-US" dirty="0"/>
                    </a:p>
                  </a:txBody>
                  <a:tcPr/>
                </a:tc>
              </a:tr>
              <a:tr h="1042439">
                <a:tc>
                  <a:txBody>
                    <a:bodyPr/>
                    <a:lstStyle/>
                    <a:p>
                      <a:r>
                        <a:rPr lang="en-US" dirty="0" smtClean="0"/>
                        <a:t>Marsh Hens/Rails</a:t>
                      </a:r>
                    </a:p>
                  </a:txBody>
                  <a:tcPr/>
                </a:tc>
                <a:tc>
                  <a:txBody>
                    <a:bodyPr/>
                    <a:lstStyle/>
                    <a:p>
                      <a:r>
                        <a:rPr lang="en-US" dirty="0" smtClean="0"/>
                        <a:t>Oct 6-10, Nov 3</a:t>
                      </a:r>
                      <a:r>
                        <a:rPr lang="en-US" baseline="0" dirty="0" smtClean="0"/>
                        <a:t> – Jan 6</a:t>
                      </a:r>
                      <a:endParaRPr lang="en-US" dirty="0"/>
                    </a:p>
                  </a:txBody>
                  <a:tcPr/>
                </a:tc>
                <a:tc>
                  <a:txBody>
                    <a:bodyPr/>
                    <a:lstStyle/>
                    <a:p>
                      <a:r>
                        <a:rPr lang="en-US" dirty="0" smtClean="0"/>
                        <a:t>14 king &amp; clapper</a:t>
                      </a:r>
                    </a:p>
                    <a:p>
                      <a:r>
                        <a:rPr lang="en-US" dirty="0" smtClean="0"/>
                        <a:t>25 </a:t>
                      </a:r>
                      <a:r>
                        <a:rPr lang="en-US" dirty="0" err="1" smtClean="0"/>
                        <a:t>Sora</a:t>
                      </a:r>
                      <a:r>
                        <a:rPr lang="en-US" dirty="0" smtClean="0"/>
                        <a:t> &amp; Virginia</a:t>
                      </a:r>
                      <a:endParaRPr lang="en-US" dirty="0"/>
                    </a:p>
                  </a:txBody>
                  <a:tcPr/>
                </a:tc>
              </a:tr>
            </a:tbl>
          </a:graphicData>
        </a:graphic>
      </p:graphicFrame>
    </p:spTree>
    <p:extLst>
      <p:ext uri="{BB962C8B-B14F-4D97-AF65-F5344CB8AC3E}">
        <p14:creationId xmlns:p14="http://schemas.microsoft.com/office/powerpoint/2010/main" val="12307254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Overview of Alternative Approach</a:t>
            </a:r>
            <a:endParaRPr lang="en-US" b="1" dirty="0"/>
          </a:p>
        </p:txBody>
      </p:sp>
      <p:sp>
        <p:nvSpPr>
          <p:cNvPr id="3" name="Content Placeholder 2"/>
          <p:cNvSpPr>
            <a:spLocks noGrp="1"/>
          </p:cNvSpPr>
          <p:nvPr>
            <p:ph idx="1"/>
          </p:nvPr>
        </p:nvSpPr>
        <p:spPr>
          <a:xfrm>
            <a:off x="838200" y="1533652"/>
            <a:ext cx="10515600" cy="4643311"/>
          </a:xfrm>
        </p:spPr>
        <p:txBody>
          <a:bodyPr>
            <a:noAutofit/>
          </a:bodyPr>
          <a:lstStyle/>
          <a:p>
            <a:pPr marL="0" indent="0">
              <a:buNone/>
            </a:pPr>
            <a:r>
              <a:rPr lang="en-US" sz="2000" dirty="0" smtClean="0"/>
              <a:t>1</a:t>
            </a:r>
            <a:r>
              <a:rPr lang="en-US" sz="2000" dirty="0"/>
              <a:t>: Modify </a:t>
            </a:r>
            <a:r>
              <a:rPr lang="en-US" sz="2000" dirty="0" smtClean="0"/>
              <a:t>composition </a:t>
            </a:r>
            <a:r>
              <a:rPr lang="en-US" sz="2000" dirty="0"/>
              <a:t>of </a:t>
            </a:r>
            <a:r>
              <a:rPr lang="en-US" sz="2000" dirty="0" smtClean="0"/>
              <a:t>recreational </a:t>
            </a:r>
            <a:r>
              <a:rPr lang="en-US" sz="2000" dirty="0"/>
              <a:t>aggregates – </a:t>
            </a:r>
            <a:r>
              <a:rPr lang="en-US" sz="2000" dirty="0" smtClean="0"/>
              <a:t>(</a:t>
            </a:r>
            <a:r>
              <a:rPr lang="en-US" sz="2000" dirty="0"/>
              <a:t>1) deep-water species, (2) shallow-water groupers, </a:t>
            </a:r>
            <a:r>
              <a:rPr lang="en-US" sz="2000" dirty="0" smtClean="0"/>
              <a:t>(3</a:t>
            </a:r>
            <a:r>
              <a:rPr lang="en-US" sz="2000" dirty="0"/>
              <a:t>) </a:t>
            </a:r>
            <a:r>
              <a:rPr lang="en-US" sz="2000" dirty="0" smtClean="0"/>
              <a:t>other shallow-water species </a:t>
            </a:r>
          </a:p>
          <a:p>
            <a:pPr marL="0" indent="0">
              <a:buNone/>
            </a:pPr>
            <a:endParaRPr lang="en-US" sz="2000" dirty="0"/>
          </a:p>
          <a:p>
            <a:pPr marL="0" indent="0">
              <a:buNone/>
            </a:pPr>
            <a:r>
              <a:rPr lang="en-US" sz="2000" dirty="0" smtClean="0"/>
              <a:t>2</a:t>
            </a:r>
            <a:r>
              <a:rPr lang="en-US" sz="2000" dirty="0"/>
              <a:t>: Deep-Water </a:t>
            </a:r>
            <a:r>
              <a:rPr lang="en-US" sz="2000" dirty="0" smtClean="0"/>
              <a:t>Species </a:t>
            </a:r>
            <a:r>
              <a:rPr lang="en-US" sz="2000" dirty="0"/>
              <a:t> - with sub-actions for season, </a:t>
            </a:r>
            <a:r>
              <a:rPr lang="en-US" sz="2000" dirty="0" smtClean="0"/>
              <a:t>aggregate bag </a:t>
            </a:r>
            <a:r>
              <a:rPr lang="en-US" sz="2000" dirty="0"/>
              <a:t>limit, size limit, </a:t>
            </a:r>
            <a:r>
              <a:rPr lang="en-US" sz="2000" dirty="0" smtClean="0"/>
              <a:t>and gear restrictions</a:t>
            </a:r>
          </a:p>
          <a:p>
            <a:pPr marL="0" indent="0">
              <a:buNone/>
            </a:pPr>
            <a:endParaRPr lang="en-US" sz="2000" dirty="0" smtClean="0"/>
          </a:p>
          <a:p>
            <a:pPr marL="0" indent="0">
              <a:buNone/>
            </a:pPr>
            <a:r>
              <a:rPr lang="en-US" sz="2000" dirty="0" smtClean="0"/>
              <a:t>3</a:t>
            </a:r>
            <a:r>
              <a:rPr lang="en-US" sz="2000" dirty="0"/>
              <a:t>: Shallow-Water </a:t>
            </a:r>
            <a:r>
              <a:rPr lang="en-US" sz="2000" dirty="0" smtClean="0"/>
              <a:t>Groupers </a:t>
            </a:r>
            <a:r>
              <a:rPr lang="en-US" sz="2000" dirty="0"/>
              <a:t>- with sub-actions for season, </a:t>
            </a:r>
            <a:r>
              <a:rPr lang="en-US" sz="2000" dirty="0" smtClean="0"/>
              <a:t>aggregate bag </a:t>
            </a:r>
            <a:r>
              <a:rPr lang="en-US" sz="2000" dirty="0"/>
              <a:t>limit, size limit, </a:t>
            </a:r>
            <a:r>
              <a:rPr lang="en-US" sz="2000" dirty="0" smtClean="0"/>
              <a:t>and gear restrictions</a:t>
            </a:r>
          </a:p>
          <a:p>
            <a:pPr marL="0" indent="0">
              <a:buNone/>
            </a:pPr>
            <a:endParaRPr lang="en-US" sz="2000" dirty="0" smtClean="0"/>
          </a:p>
          <a:p>
            <a:pPr marL="0" indent="0">
              <a:buNone/>
            </a:pPr>
            <a:r>
              <a:rPr lang="en-US" sz="2000" dirty="0" smtClean="0"/>
              <a:t>4: Other Shallow-Water </a:t>
            </a:r>
            <a:r>
              <a:rPr lang="en-US" sz="2000" dirty="0"/>
              <a:t>Species </a:t>
            </a:r>
            <a:r>
              <a:rPr lang="en-US" sz="2000" dirty="0" smtClean="0"/>
              <a:t> - with </a:t>
            </a:r>
            <a:r>
              <a:rPr lang="en-US" sz="2000" dirty="0"/>
              <a:t>sub-actions for season, </a:t>
            </a:r>
            <a:r>
              <a:rPr lang="en-US" sz="2000" dirty="0" smtClean="0"/>
              <a:t>aggregate bag </a:t>
            </a:r>
            <a:r>
              <a:rPr lang="en-US" sz="2000" dirty="0"/>
              <a:t>limit, size limit, </a:t>
            </a:r>
            <a:r>
              <a:rPr lang="en-US" sz="2000" dirty="0" smtClean="0"/>
              <a:t>and gear restrictions</a:t>
            </a:r>
          </a:p>
          <a:p>
            <a:pPr marL="0" indent="0">
              <a:buNone/>
            </a:pPr>
            <a:endParaRPr lang="en-US" sz="2000" dirty="0"/>
          </a:p>
          <a:p>
            <a:pPr marL="0" indent="0">
              <a:buNone/>
            </a:pPr>
            <a:r>
              <a:rPr lang="en-US" sz="2000" dirty="0" smtClean="0"/>
              <a:t>5</a:t>
            </a:r>
            <a:r>
              <a:rPr lang="en-US" sz="2000" dirty="0"/>
              <a:t>: Remove </a:t>
            </a:r>
            <a:r>
              <a:rPr lang="en-US" sz="2000" dirty="0" smtClean="0"/>
              <a:t>prohibition </a:t>
            </a:r>
            <a:r>
              <a:rPr lang="en-US" sz="2000" dirty="0"/>
              <a:t>on </a:t>
            </a:r>
            <a:r>
              <a:rPr lang="en-US" sz="2000" dirty="0" smtClean="0"/>
              <a:t>powerheads </a:t>
            </a:r>
            <a:r>
              <a:rPr lang="en-US" sz="2000" dirty="0"/>
              <a:t>in the </a:t>
            </a:r>
            <a:r>
              <a:rPr lang="en-US" sz="2000" dirty="0" smtClean="0"/>
              <a:t>EEZ off </a:t>
            </a:r>
            <a:r>
              <a:rPr lang="en-US" sz="2000" dirty="0"/>
              <a:t>South </a:t>
            </a:r>
            <a:r>
              <a:rPr lang="en-US" sz="2000" dirty="0" smtClean="0"/>
              <a:t>Carolina</a:t>
            </a:r>
            <a:endParaRPr lang="en-US" sz="2000" dirty="0"/>
          </a:p>
        </p:txBody>
      </p:sp>
    </p:spTree>
    <p:extLst>
      <p:ext uri="{BB962C8B-B14F-4D97-AF65-F5344CB8AC3E}">
        <p14:creationId xmlns:p14="http://schemas.microsoft.com/office/powerpoint/2010/main" val="11394061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Alternative Approach Would:</a:t>
            </a:r>
            <a:endParaRPr lang="en-US" b="1"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Build on game management concepts that were popular among stakeholders during Visioning (i.e., predictability of seasons, reducing discards)</a:t>
            </a:r>
          </a:p>
          <a:p>
            <a:pPr marL="514350" indent="-514350">
              <a:buFont typeface="+mj-lt"/>
              <a:buAutoNum type="arabicPeriod"/>
            </a:pPr>
            <a:endParaRPr lang="en-US" dirty="0" smtClean="0"/>
          </a:p>
          <a:p>
            <a:pPr marL="514350" indent="-514350">
              <a:buFont typeface="+mj-lt"/>
              <a:buAutoNum type="arabicPeriod"/>
            </a:pPr>
            <a:r>
              <a:rPr lang="en-US" dirty="0" smtClean="0"/>
              <a:t>Reflect how the fishery currently operates</a:t>
            </a:r>
          </a:p>
          <a:p>
            <a:pPr marL="514350" indent="-514350">
              <a:buFont typeface="+mj-lt"/>
              <a:buAutoNum type="arabicPeriod"/>
            </a:pPr>
            <a:endParaRPr lang="en-US" dirty="0" smtClean="0"/>
          </a:p>
          <a:p>
            <a:pPr marL="514350" indent="-514350">
              <a:buFont typeface="+mj-lt"/>
              <a:buAutoNum type="arabicPeriod"/>
            </a:pPr>
            <a:r>
              <a:rPr lang="en-US" dirty="0" smtClean="0"/>
              <a:t>Simplify regulations</a:t>
            </a:r>
          </a:p>
          <a:p>
            <a:pPr marL="514350" indent="-514350">
              <a:buFont typeface="+mj-lt"/>
              <a:buAutoNum type="arabicPeriod"/>
            </a:pPr>
            <a:endParaRPr lang="en-US" dirty="0" smtClean="0"/>
          </a:p>
          <a:p>
            <a:pPr marL="514350" indent="-514350">
              <a:buFont typeface="+mj-lt"/>
              <a:buAutoNum type="arabicPeriod"/>
            </a:pPr>
            <a:r>
              <a:rPr lang="en-US" dirty="0" smtClean="0"/>
              <a:t>Reduce the number of actions in the amendment</a:t>
            </a:r>
            <a:endParaRPr lang="en-US" dirty="0"/>
          </a:p>
        </p:txBody>
      </p:sp>
    </p:spTree>
    <p:extLst>
      <p:ext uri="{BB962C8B-B14F-4D97-AF65-F5344CB8AC3E}">
        <p14:creationId xmlns:p14="http://schemas.microsoft.com/office/powerpoint/2010/main" val="16608409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Alternative Approach</a:t>
            </a:r>
            <a:endParaRPr lang="en-US" b="1" dirty="0"/>
          </a:p>
        </p:txBody>
      </p:sp>
      <p:sp>
        <p:nvSpPr>
          <p:cNvPr id="3" name="Content Placeholder 2"/>
          <p:cNvSpPr>
            <a:spLocks noGrp="1"/>
          </p:cNvSpPr>
          <p:nvPr>
            <p:ph idx="1"/>
          </p:nvPr>
        </p:nvSpPr>
        <p:spPr/>
        <p:txBody>
          <a:bodyPr>
            <a:normAutofit/>
          </a:bodyPr>
          <a:lstStyle/>
          <a:p>
            <a:pPr marL="0" indent="0">
              <a:buNone/>
            </a:pPr>
            <a:r>
              <a:rPr lang="en-US" b="1" dirty="0"/>
              <a:t>Action 1:</a:t>
            </a:r>
            <a:r>
              <a:rPr lang="en-US" dirty="0"/>
              <a:t> </a:t>
            </a:r>
            <a:r>
              <a:rPr lang="en-US" b="1" dirty="0"/>
              <a:t>Modify the species composition of the recreational </a:t>
            </a:r>
            <a:r>
              <a:rPr lang="en-US" b="1" dirty="0" smtClean="0"/>
              <a:t>aggregates </a:t>
            </a:r>
            <a:r>
              <a:rPr lang="en-US" dirty="0" smtClean="0"/>
              <a:t>– </a:t>
            </a:r>
            <a:r>
              <a:rPr lang="en-US" dirty="0"/>
              <a:t>(</a:t>
            </a:r>
            <a:r>
              <a:rPr lang="en-US" b="1" dirty="0"/>
              <a:t>Current Action </a:t>
            </a:r>
            <a:r>
              <a:rPr lang="en-US" b="1" dirty="0" smtClean="0"/>
              <a:t>1</a:t>
            </a:r>
            <a:r>
              <a:rPr lang="en-US" dirty="0" smtClean="0"/>
              <a:t>)</a:t>
            </a:r>
          </a:p>
          <a:p>
            <a:pPr marL="0" indent="0">
              <a:buNone/>
            </a:pPr>
            <a:endParaRPr lang="en-US" dirty="0" smtClean="0"/>
          </a:p>
          <a:p>
            <a:pPr marL="0" indent="0">
              <a:buNone/>
            </a:pPr>
            <a:r>
              <a:rPr lang="en-US" dirty="0"/>
              <a:t>R</a:t>
            </a:r>
            <a:r>
              <a:rPr lang="en-US" dirty="0" smtClean="0"/>
              <a:t>esults in three groups: </a:t>
            </a:r>
          </a:p>
          <a:p>
            <a:pPr marL="514350" indent="-514350">
              <a:buFont typeface="+mj-lt"/>
              <a:buAutoNum type="arabicPeriod"/>
            </a:pPr>
            <a:r>
              <a:rPr lang="en-US" dirty="0" smtClean="0"/>
              <a:t>Deep-water species</a:t>
            </a:r>
            <a:endParaRPr lang="en-US" dirty="0"/>
          </a:p>
          <a:p>
            <a:pPr marL="514350" indent="-514350">
              <a:buFont typeface="+mj-lt"/>
              <a:buAutoNum type="arabicPeriod"/>
            </a:pPr>
            <a:r>
              <a:rPr lang="en-US" dirty="0" smtClean="0"/>
              <a:t>Shallow-water groupers</a:t>
            </a:r>
          </a:p>
          <a:p>
            <a:pPr marL="514350" indent="-514350">
              <a:buFont typeface="+mj-lt"/>
              <a:buAutoNum type="arabicPeriod"/>
            </a:pPr>
            <a:r>
              <a:rPr lang="en-US" dirty="0" smtClean="0"/>
              <a:t>Other shallow-water species</a:t>
            </a:r>
            <a:endParaRPr lang="en-US" i="1" dirty="0" smtClean="0"/>
          </a:p>
        </p:txBody>
      </p:sp>
    </p:spTree>
    <p:extLst>
      <p:ext uri="{BB962C8B-B14F-4D97-AF65-F5344CB8AC3E}">
        <p14:creationId xmlns:p14="http://schemas.microsoft.com/office/powerpoint/2010/main" val="40341216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4145</TotalTime>
  <Words>3839</Words>
  <Application>Microsoft Macintosh PowerPoint</Application>
  <PresentationFormat>Widescreen</PresentationFormat>
  <Paragraphs>1185</Paragraphs>
  <Slides>30</Slides>
  <Notes>30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Calibri</vt:lpstr>
      <vt:lpstr>Calibri Light</vt:lpstr>
      <vt:lpstr>Mangal</vt:lpstr>
      <vt:lpstr>Arial</vt:lpstr>
      <vt:lpstr>Office Theme</vt:lpstr>
      <vt:lpstr>Vision Blueprint Regulatory Amendment 26 Recreational Measures</vt:lpstr>
      <vt:lpstr>What the Council did in June</vt:lpstr>
      <vt:lpstr>Timing From June 2017 Meeting</vt:lpstr>
      <vt:lpstr>What needs to be done at this meeting to meet the current timing:</vt:lpstr>
      <vt:lpstr>Actions – As of June 2017</vt:lpstr>
      <vt:lpstr>RECREATIONAL SECTOR WANTS A SET SEASON WITH NO IN-SEASON CLOSURE = GAME MANAGEMENT</vt:lpstr>
      <vt:lpstr>Overview of Alternative Approach</vt:lpstr>
      <vt:lpstr>Alternative Approach Would:</vt:lpstr>
      <vt:lpstr>Alternative Approach</vt:lpstr>
      <vt:lpstr>Alternative Approach</vt:lpstr>
      <vt:lpstr>Alternative Approach</vt:lpstr>
      <vt:lpstr>Alternative Approach</vt:lpstr>
      <vt:lpstr>Alternative Approach</vt:lpstr>
      <vt:lpstr>Level of Harvest Possible Under Current Regulations</vt:lpstr>
      <vt:lpstr>Alternative Approach</vt:lpstr>
      <vt:lpstr>PowerPoint Presentation</vt:lpstr>
      <vt:lpstr>Adjustment to Timing?</vt:lpstr>
      <vt:lpstr>To Move Forward:</vt:lpstr>
      <vt:lpstr>Extra slides on ACLs</vt:lpstr>
      <vt:lpstr>PowerPoint Presentation</vt:lpstr>
      <vt:lpstr>PowerPoint Presentation</vt:lpstr>
      <vt:lpstr>PowerPoint Presentation</vt:lpstr>
      <vt:lpstr>Extras slides on bag limit poundage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15.0038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Vision Blueprint Regulatory Amendment 26 Recreational Measures</dc:title>
  <dc:creator>Myra Brouwer</dc:creator>
  <cp:lastModifiedBy>Myra Brouwer</cp:lastModifiedBy>
  <cp:revision>104</cp:revision>
  <cp:lastPrinted>2017-09-20T19:43:26Z</cp:lastPrinted>
  <dcterms:created xsi:type="dcterms:W3CDTF">2017-08-24T18:31:43Z</dcterms:created>
  <dcterms:modified xsi:type="dcterms:W3CDTF">2017-09-21T16:17:58Z</dcterms:modified>
</cp:coreProperties>
</file>