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22"/>
  </p:notesMasterIdLst>
  <p:sldIdLst>
    <p:sldId id="256" r:id="rId3"/>
    <p:sldId id="269" r:id="rId4"/>
    <p:sldId id="270" r:id="rId5"/>
    <p:sldId id="273" r:id="rId6"/>
    <p:sldId id="272" r:id="rId7"/>
    <p:sldId id="274" r:id="rId8"/>
    <p:sldId id="275" r:id="rId9"/>
    <p:sldId id="271" r:id="rId10"/>
    <p:sldId id="260" r:id="rId11"/>
    <p:sldId id="276" r:id="rId12"/>
    <p:sldId id="263" r:id="rId13"/>
    <p:sldId id="261" r:id="rId14"/>
    <p:sldId id="264" r:id="rId15"/>
    <p:sldId id="266" r:id="rId16"/>
    <p:sldId id="265" r:id="rId17"/>
    <p:sldId id="267" r:id="rId18"/>
    <p:sldId id="268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9B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/>
    <p:restoredTop sz="94624"/>
  </p:normalViewPr>
  <p:slideViewPr>
    <p:cSldViewPr>
      <p:cViewPr>
        <p:scale>
          <a:sx n="95" d="100"/>
          <a:sy n="95" d="100"/>
        </p:scale>
        <p:origin x="1640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65B19-E158-F549-BA50-C95FCE824570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1B5F0-BEAF-174C-A8D7-4675B64F5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785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1B5F0-BEAF-174C-A8D7-4675B64F51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4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1B5F0-BEAF-174C-A8D7-4675B64F517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61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1B5F0-BEAF-174C-A8D7-4675B64F517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69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6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51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5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29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57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5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10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3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6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67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6B9DC2-6FFE-49EB-9DBD-10EE54EFCE7E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9C4D835-A8E5-487D-9741-46A77145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61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7.jpeg"/><Relationship Id="rId12" Type="http://schemas.openxmlformats.org/officeDocument/2006/relationships/image" Target="../media/image8.jpeg"/><Relationship Id="rId13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6" Type="http://schemas.openxmlformats.org/officeDocument/2006/relationships/image" Target="../media/image3.jpeg"/><Relationship Id="rId7" Type="http://schemas.openxmlformats.org/officeDocument/2006/relationships/image" Target="../media/image4.jpeg"/><Relationship Id="rId8" Type="http://schemas.openxmlformats.org/officeDocument/2006/relationships/image" Target="../media/image5.jpeg"/><Relationship Id="rId9" Type="http://schemas.openxmlformats.org/officeDocument/2006/relationships/image" Target="../media/image6.png"/><Relationship Id="rId10" Type="http://schemas.microsoft.com/office/2007/relationships/hdphoto" Target="../media/hdphoto2.wdp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13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Relationship Id="rId9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000">
              <a:srgbClr val="FFFFFF">
                <a:lumMod val="56000"/>
                <a:lumOff val="44000"/>
              </a:srgbClr>
            </a:gs>
            <a:gs pos="81000">
              <a:schemeClr val="bg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7961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667000"/>
            <a:ext cx="8229600" cy="3459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"/>
            <a:ext cx="835254" cy="839310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1091825" y="357355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i="0" spc="200" dirty="0" smtClean="0">
                <a:latin typeface="Californian FB" pitchFamily="18" charset="0"/>
              </a:rPr>
              <a:t>SOUTH</a:t>
            </a:r>
            <a:r>
              <a:rPr lang="en-US" sz="1600" b="1" i="0" spc="200" baseline="0" dirty="0" smtClean="0">
                <a:latin typeface="Californian FB" pitchFamily="18" charset="0"/>
              </a:rPr>
              <a:t> ATLANTIC FISHERY MANAGEMENT COUNCIL</a:t>
            </a:r>
            <a:endParaRPr lang="en-US" sz="1600" b="1" i="0" spc="200" dirty="0">
              <a:latin typeface="Californian FB" pitchFamily="18" charset="0"/>
            </a:endParaRPr>
          </a:p>
        </p:txBody>
      </p:sp>
      <p:grpSp>
        <p:nvGrpSpPr>
          <p:cNvPr id="29" name="Group 28"/>
          <p:cNvGrpSpPr/>
          <p:nvPr userDrawn="1"/>
        </p:nvGrpSpPr>
        <p:grpSpPr>
          <a:xfrm>
            <a:off x="0" y="6266110"/>
            <a:ext cx="9144000" cy="545672"/>
            <a:chOff x="0" y="6266110"/>
            <a:chExt cx="9144000" cy="545672"/>
          </a:xfrm>
        </p:grpSpPr>
        <p:grpSp>
          <p:nvGrpSpPr>
            <p:cNvPr id="27" name="Group 26"/>
            <p:cNvGrpSpPr/>
            <p:nvPr userDrawn="1"/>
          </p:nvGrpSpPr>
          <p:grpSpPr>
            <a:xfrm>
              <a:off x="15240" y="6266110"/>
              <a:ext cx="9128760" cy="545672"/>
              <a:chOff x="15240" y="6266110"/>
              <a:chExt cx="9128760" cy="545672"/>
            </a:xfrm>
          </p:grpSpPr>
          <p:grpSp>
            <p:nvGrpSpPr>
              <p:cNvPr id="26" name="Group 25"/>
              <p:cNvGrpSpPr/>
              <p:nvPr userDrawn="1"/>
            </p:nvGrpSpPr>
            <p:grpSpPr>
              <a:xfrm>
                <a:off x="15240" y="6266110"/>
                <a:ext cx="5795681" cy="545672"/>
                <a:chOff x="0" y="6279658"/>
                <a:chExt cx="5795681" cy="543066"/>
              </a:xfrm>
            </p:grpSpPr>
            <p:pic>
              <p:nvPicPr>
                <p:cNvPr id="14" name="Picture 13"/>
                <p:cNvPicPr>
                  <a:picLocks noChangeAspect="1"/>
                </p:cNvPicPr>
                <p:nvPr userDrawn="1"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brightnessContrast bright="10000" contrast="-42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9669"/>
                <a:stretch/>
              </p:blipFill>
              <p:spPr>
                <a:xfrm>
                  <a:off x="3600254" y="6280150"/>
                  <a:ext cx="736481" cy="542573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5" name="Picture 14"/>
                <p:cNvPicPr>
                  <a:picLocks noChangeAspect="1"/>
                </p:cNvPicPr>
                <p:nvPr userDrawn="1"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0179"/>
                <a:stretch/>
              </p:blipFill>
              <p:spPr>
                <a:xfrm>
                  <a:off x="4336735" y="6281845"/>
                  <a:ext cx="735249" cy="540879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9" name="Picture 18"/>
                <p:cNvPicPr>
                  <a:picLocks noChangeAspect="1"/>
                </p:cNvPicPr>
                <p:nvPr userDrawn="1"/>
              </p:nvPicPr>
              <p:blipFill>
                <a:blip r:embed="rId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071984" y="6281844"/>
                  <a:ext cx="723697" cy="540879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20" name="Picture 19"/>
                <p:cNvPicPr>
                  <a:picLocks noChangeAspect="1"/>
                </p:cNvPicPr>
                <p:nvPr userDrawn="1"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876558" y="6280150"/>
                  <a:ext cx="723696" cy="542574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2" name="Picture 11"/>
                <p:cNvPicPr>
                  <a:picLocks noChangeAspect="1"/>
                </p:cNvPicPr>
                <p:nvPr userDrawn="1"/>
              </p:nvPicPr>
              <p:blipFill rotWithShape="1">
                <a:blip r:embed="rId9" cstate="print">
                  <a:extLst>
                    <a:ext uri="{BEBA8EAE-BF5A-486C-A8C5-ECC9F3942E4B}">
                      <a14:imgProps xmlns:a14="http://schemas.microsoft.com/office/drawing/2010/main">
                        <a14:imgLayer r:embed="rId10">
                          <a14:imgEffect>
                            <a14:brightnessContrast bright="14000" contrast="7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9581"/>
                <a:stretch/>
              </p:blipFill>
              <p:spPr>
                <a:xfrm>
                  <a:off x="1411673" y="6280150"/>
                  <a:ext cx="736918" cy="542574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6" name="Picture 15"/>
                <p:cNvPicPr>
                  <a:picLocks noChangeAspect="1"/>
                </p:cNvPicPr>
                <p:nvPr userDrawn="1"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75192" y="6280150"/>
                  <a:ext cx="736481" cy="542573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8" name="Picture 17"/>
                <p:cNvPicPr>
                  <a:picLocks noChangeAspect="1"/>
                </p:cNvPicPr>
                <p:nvPr userDrawn="1"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48591" y="6280151"/>
                  <a:ext cx="727967" cy="542573"/>
                </a:xfrm>
                <a:prstGeom prst="rect">
                  <a:avLst/>
                </a:prstGeom>
                <a:solidFill>
                  <a:srgbClr val="FFFFFF">
                    <a:shade val="85000"/>
                  </a:srgbClr>
                </a:solidFill>
                <a:ln w="19050" cap="sq">
                  <a:noFill/>
                  <a:miter lim="800000"/>
                </a:ln>
                <a:effectLst>
                  <a:outerShdw blurRad="55000" dist="18000" dir="5400000" algn="tl" rotWithShape="0">
                    <a:srgbClr val="000000">
                      <a:alpha val="40000"/>
                    </a:srgbClr>
                  </a:outerShdw>
                </a:effectLst>
              </p:spPr>
            </p:pic>
            <p:pic>
              <p:nvPicPr>
                <p:cNvPr id="1026" name="Picture 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6279658"/>
                  <a:ext cx="675192" cy="543066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sp>
            <p:nvSpPr>
              <p:cNvPr id="21" name="TextBox 20"/>
              <p:cNvSpPr txBox="1"/>
              <p:nvPr userDrawn="1"/>
            </p:nvSpPr>
            <p:spPr>
              <a:xfrm>
                <a:off x="5795681" y="6400800"/>
                <a:ext cx="334831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600" spc="200" baseline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dobe Garamond Pro Bold" pitchFamily="18" charset="0"/>
                  </a:rPr>
                  <a:t>....</a:t>
                </a:r>
                <a:r>
                  <a:rPr lang="en-US" sz="1600" b="1" i="1" spc="200" baseline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" pitchFamily="18" charset="0"/>
                  </a:rPr>
                  <a:t>To Conserve and Manage</a:t>
                </a:r>
                <a:endParaRPr lang="en-US" sz="1600" b="1" i="1" spc="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mbria" pitchFamily="18" charset="0"/>
                </a:endParaRPr>
              </a:p>
            </p:txBody>
          </p:sp>
        </p:grpSp>
        <p:sp>
          <p:nvSpPr>
            <p:cNvPr id="28" name="Rectangle 27"/>
            <p:cNvSpPr/>
            <p:nvPr userDrawn="1"/>
          </p:nvSpPr>
          <p:spPr>
            <a:xfrm>
              <a:off x="0" y="6268307"/>
              <a:ext cx="9144000" cy="5434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263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01980" y="6477000"/>
            <a:ext cx="85420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i="0" spc="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fornian FB" pitchFamily="18" charset="0"/>
              </a:rPr>
              <a:t>SOUTH</a:t>
            </a:r>
            <a:r>
              <a:rPr lang="en-US" sz="1400" b="1" i="0" spc="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fornian FB" pitchFamily="18" charset="0"/>
              </a:rPr>
              <a:t> ATLANTIC FISHERY MANAGEMENT COUNCIL</a:t>
            </a:r>
            <a:r>
              <a:rPr lang="en-US" sz="1200" spc="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dobe Garamond Pro Bold" pitchFamily="18" charset="0"/>
              </a:rPr>
              <a:t>....</a:t>
            </a:r>
            <a:r>
              <a:rPr lang="en-US" sz="1200" b="1" i="1" spc="2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To Conserve and Manage</a:t>
            </a:r>
            <a:endParaRPr lang="en-US" sz="1200" b="1" i="1" spc="200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297253"/>
            <a:ext cx="525780" cy="52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3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4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2017/2018 Wreckfish ITQ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Wreckfish IPT &amp; </a:t>
            </a:r>
            <a:r>
              <a:rPr lang="en-US" smtClean="0"/>
              <a:t>Brian Cheuvront</a:t>
            </a:r>
            <a:endParaRPr lang="en-US" dirty="0" smtClean="0"/>
          </a:p>
          <a:p>
            <a:r>
              <a:rPr lang="en-US" dirty="0" smtClean="0"/>
              <a:t>SAFMC </a:t>
            </a:r>
            <a:r>
              <a:rPr lang="mr-IN" dirty="0" smtClean="0"/>
              <a:t>–</a:t>
            </a:r>
            <a:r>
              <a:rPr lang="en-US" dirty="0" smtClean="0"/>
              <a:t> December 2017</a:t>
            </a:r>
          </a:p>
          <a:p>
            <a:r>
              <a:rPr lang="en-US" dirty="0" smtClean="0"/>
              <a:t>Atlantic Beach, North Carolina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encountered so far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Confidentiality</a:t>
            </a:r>
          </a:p>
          <a:p>
            <a:pPr lvl="1"/>
            <a:r>
              <a:rPr lang="en-US" dirty="0" smtClean="0"/>
              <a:t>Data from fishers/dealers for some years might be confidential</a:t>
            </a:r>
          </a:p>
          <a:p>
            <a:pPr lvl="1"/>
            <a:r>
              <a:rPr lang="en-US" dirty="0" smtClean="0"/>
              <a:t>Waivers ?</a:t>
            </a:r>
          </a:p>
          <a:p>
            <a:r>
              <a:rPr lang="en-US" dirty="0" smtClean="0"/>
              <a:t>SSC recommendations</a:t>
            </a:r>
          </a:p>
          <a:p>
            <a:pPr lvl="1"/>
            <a:r>
              <a:rPr lang="en-US" dirty="0" smtClean="0"/>
              <a:t>If still confidential after waivers</a:t>
            </a:r>
          </a:p>
          <a:p>
            <a:pPr lvl="2"/>
            <a:r>
              <a:rPr lang="en-US" dirty="0" smtClean="0"/>
              <a:t>Use standard scores for the data</a:t>
            </a:r>
          </a:p>
          <a:p>
            <a:pPr lvl="2"/>
            <a:r>
              <a:rPr lang="en-US" dirty="0" smtClean="0"/>
              <a:t>Can use rolling averages</a:t>
            </a:r>
          </a:p>
          <a:p>
            <a:pPr lvl="2"/>
            <a:r>
              <a:rPr lang="en-US" dirty="0" smtClean="0"/>
              <a:t>Review Butterworth assessment &amp; how they handled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206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Wreckfish Data Collection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4 separate but related data collection systems have been used to manage </a:t>
            </a:r>
            <a:r>
              <a:rPr lang="en-US" smtClean="0"/>
              <a:t>the program</a:t>
            </a:r>
            <a:endParaRPr lang="en-US" dirty="0" smtClean="0"/>
          </a:p>
          <a:p>
            <a:pPr lvl="1"/>
            <a:r>
              <a:rPr lang="en-US" dirty="0" smtClean="0"/>
              <a:t>Wreckfish Vessel Logbook (monthly)</a:t>
            </a:r>
          </a:p>
          <a:p>
            <a:pPr lvl="2"/>
            <a:r>
              <a:rPr lang="en-US" dirty="0" smtClean="0"/>
              <a:t>Landings, effort, participation</a:t>
            </a:r>
          </a:p>
          <a:p>
            <a:pPr lvl="1"/>
            <a:r>
              <a:rPr lang="en-US" dirty="0" smtClean="0"/>
              <a:t>Wreckfish dealer report (monthly)</a:t>
            </a:r>
          </a:p>
          <a:p>
            <a:pPr lvl="2"/>
            <a:r>
              <a:rPr lang="en-US" dirty="0" smtClean="0"/>
              <a:t>Partial verification of logbooks, plus price and sale data</a:t>
            </a:r>
          </a:p>
          <a:p>
            <a:pPr lvl="1"/>
            <a:r>
              <a:rPr lang="en-US" dirty="0" smtClean="0"/>
              <a:t>Two part coupon system </a:t>
            </a:r>
          </a:p>
          <a:p>
            <a:pPr lvl="2"/>
            <a:r>
              <a:rPr lang="en-US" dirty="0" smtClean="0"/>
              <a:t>Additional verification, enforcement aid, management, &amp; quota transfers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517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57200" y="2057400"/>
            <a:ext cx="4038600" cy="411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Primary data </a:t>
            </a:r>
            <a:r>
              <a:rPr lang="en-US" sz="2800" b="1" dirty="0" smtClean="0">
                <a:solidFill>
                  <a:schemeClr val="tx1"/>
                </a:solidFill>
              </a:rPr>
              <a:t>captured</a:t>
            </a:r>
            <a:endParaRPr lang="en-US" sz="2800" b="1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Total </a:t>
            </a:r>
            <a:r>
              <a:rPr lang="en-US" sz="2400" dirty="0">
                <a:solidFill>
                  <a:schemeClr val="tx1"/>
                </a:solidFill>
              </a:rPr>
              <a:t>landings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Number of </a:t>
            </a:r>
            <a:r>
              <a:rPr lang="en-US" sz="2400" dirty="0" err="1">
                <a:solidFill>
                  <a:schemeClr val="tx1"/>
                </a:solidFill>
              </a:rPr>
              <a:t>wreckfish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Departure and return dates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Trip duration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Vessel identifier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Dealer identifier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Wreckfish Logbooks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724400" y="2057400"/>
            <a:ext cx="4267200" cy="4114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rIns="0" rtlCol="0" anchor="t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Secondary data captured</a:t>
            </a:r>
            <a:endParaRPr lang="en-US" sz="2800" b="1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Bycatch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Gear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Fishing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Fishing location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Fishing </a:t>
            </a:r>
            <a:r>
              <a:rPr lang="en-US" sz="2400" dirty="0" smtClean="0">
                <a:solidFill>
                  <a:schemeClr val="tx1"/>
                </a:solidFill>
              </a:rPr>
              <a:t>depth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* These data may be missing or not reported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1430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 smtClean="0"/>
              <a:t>Monthly submission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400" dirty="0" smtClean="0"/>
              <a:t>Coupons submitted with logbooks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0232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9" t="3363" r="1901"/>
          <a:stretch/>
        </p:blipFill>
        <p:spPr bwMode="auto">
          <a:xfrm>
            <a:off x="3657599" y="1524000"/>
            <a:ext cx="543305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Dealer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899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Monthly submission</a:t>
            </a:r>
          </a:p>
          <a:p>
            <a:r>
              <a:rPr lang="en-US" sz="2800" dirty="0" smtClean="0"/>
              <a:t>Coupons must be submitted with report</a:t>
            </a:r>
          </a:p>
        </p:txBody>
      </p:sp>
    </p:spTree>
    <p:extLst>
      <p:ext uri="{BB962C8B-B14F-4D97-AF65-F5344CB8AC3E}">
        <p14:creationId xmlns:p14="http://schemas.microsoft.com/office/powerpoint/2010/main" val="1169115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Dealer Data Collected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129" y="1385047"/>
            <a:ext cx="53340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Schedule number</a:t>
            </a:r>
          </a:p>
          <a:p>
            <a:r>
              <a:rPr lang="en-US" dirty="0" smtClean="0"/>
              <a:t>Date received</a:t>
            </a:r>
          </a:p>
          <a:p>
            <a:r>
              <a:rPr lang="en-US" dirty="0" smtClean="0"/>
              <a:t>Month and year landed</a:t>
            </a:r>
          </a:p>
          <a:p>
            <a:r>
              <a:rPr lang="en-US" dirty="0" smtClean="0"/>
              <a:t>Dealer permit number</a:t>
            </a:r>
          </a:p>
          <a:p>
            <a:r>
              <a:rPr lang="en-US" dirty="0" smtClean="0"/>
              <a:t>State landed</a:t>
            </a:r>
          </a:p>
          <a:p>
            <a:r>
              <a:rPr lang="en-US" dirty="0" smtClean="0"/>
              <a:t>Month, day, and year purchased</a:t>
            </a:r>
          </a:p>
          <a:p>
            <a:r>
              <a:rPr lang="en-US" dirty="0" smtClean="0"/>
              <a:t>Pounds landed (gw)</a:t>
            </a:r>
          </a:p>
          <a:p>
            <a:r>
              <a:rPr lang="en-US" dirty="0" smtClean="0"/>
              <a:t>Price/lb to fishermen</a:t>
            </a:r>
          </a:p>
          <a:p>
            <a:r>
              <a:rPr lang="en-US" dirty="0" smtClean="0"/>
              <a:t>Vessel permit number</a:t>
            </a:r>
          </a:p>
        </p:txBody>
      </p:sp>
      <p:pic>
        <p:nvPicPr>
          <p:cNvPr id="4" name="Shape 124" descr="wreckfish_angler2.jp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105400" y="1385046"/>
            <a:ext cx="3340450" cy="43299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01502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Coupons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Issued in 100 and 500 lb increments</a:t>
            </a:r>
          </a:p>
          <a:p>
            <a:r>
              <a:rPr lang="en-US" dirty="0" smtClean="0"/>
              <a:t>Two portions to coupons</a:t>
            </a:r>
          </a:p>
          <a:p>
            <a:pPr lvl="1"/>
            <a:r>
              <a:rPr lang="en-US" dirty="0" smtClean="0"/>
              <a:t>One portion submitted by vessel with logbook</a:t>
            </a:r>
          </a:p>
          <a:p>
            <a:pPr lvl="1"/>
            <a:r>
              <a:rPr lang="en-US" dirty="0" smtClean="0"/>
              <a:t>Other portion submitted with dealer reports</a:t>
            </a:r>
          </a:p>
          <a:p>
            <a:r>
              <a:rPr lang="en-US" dirty="0" smtClean="0"/>
              <a:t>Barcoded to shareholder/permit holder</a:t>
            </a:r>
          </a:p>
          <a:p>
            <a:r>
              <a:rPr lang="en-US" dirty="0" smtClean="0"/>
              <a:t>Vessel and dealer permit number on portions</a:t>
            </a:r>
          </a:p>
          <a:p>
            <a:r>
              <a:rPr lang="en-US" dirty="0" smtClean="0"/>
              <a:t>Month of landing</a:t>
            </a:r>
          </a:p>
          <a:p>
            <a:r>
              <a:rPr lang="en-US" dirty="0" smtClean="0"/>
              <a:t>Date received recorded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64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423"/>
          <a:stretch/>
        </p:blipFill>
        <p:spPr bwMode="auto">
          <a:xfrm>
            <a:off x="457200" y="630071"/>
            <a:ext cx="3536177" cy="493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4267200" y="633482"/>
            <a:ext cx="3810000" cy="5585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609600" y="4114800"/>
            <a:ext cx="3657600" cy="1295401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7620000" y="1524000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549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381000" y="1073052"/>
            <a:ext cx="3997131" cy="485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36"/>
          <a:stretch/>
        </p:blipFill>
        <p:spPr bwMode="auto">
          <a:xfrm>
            <a:off x="4378131" y="704106"/>
            <a:ext cx="4114800" cy="5221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9345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SSC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out how much of the data provide clear records vs. how much is unclear and include in the data discussion</a:t>
            </a:r>
          </a:p>
          <a:p>
            <a:pPr lvl="1"/>
            <a:r>
              <a:rPr lang="en-US" dirty="0" smtClean="0"/>
              <a:t>If there are enough clear records, a model could be constructed to infer the missing values</a:t>
            </a:r>
          </a:p>
          <a:p>
            <a:r>
              <a:rPr lang="en-US" dirty="0" smtClean="0"/>
              <a:t>Evaluate each data source separately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062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 now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and confidentiality issues were more difficult that initially anticipated</a:t>
            </a:r>
          </a:p>
          <a:p>
            <a:r>
              <a:rPr lang="en-US" dirty="0" smtClean="0"/>
              <a:t>IPT is starting to receive datasets</a:t>
            </a:r>
          </a:p>
          <a:p>
            <a:r>
              <a:rPr lang="en-US" dirty="0" smtClean="0"/>
              <a:t>SERO is collecting confidentiality waivers</a:t>
            </a:r>
          </a:p>
          <a:p>
            <a:r>
              <a:rPr lang="en-US" dirty="0" smtClean="0"/>
              <a:t>SEP will meet in February to discuss the review</a:t>
            </a:r>
          </a:p>
          <a:p>
            <a:r>
              <a:rPr lang="en-US" dirty="0" smtClean="0"/>
              <a:t>Still plan to bring a draft review document to the Council in March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885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0"/>
          <p:cNvSpPr txBox="1">
            <a:spLocks/>
          </p:cNvSpPr>
          <p:nvPr/>
        </p:nvSpPr>
        <p:spPr>
          <a:xfrm>
            <a:off x="381000" y="1207300"/>
            <a:ext cx="6098700" cy="4526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>
                <a:schemeClr val="dk2"/>
              </a:buClr>
              <a:buSzPct val="98666"/>
              <a:buFont typeface="Arial"/>
              <a:buChar char="•"/>
            </a:pPr>
            <a:r>
              <a:rPr lang="en-US" sz="2960" dirty="0" smtClean="0"/>
              <a:t>Wreckfish discovered on Blake Plateau in late 1980s, transatlantic stock (</a:t>
            </a:r>
            <a:r>
              <a:rPr lang="en-US" sz="2960" dirty="0" err="1" smtClean="0"/>
              <a:t>Sedberry</a:t>
            </a:r>
            <a:r>
              <a:rPr lang="en-US" sz="2960" dirty="0" smtClean="0"/>
              <a:t> et al 1994).</a:t>
            </a:r>
          </a:p>
          <a:p>
            <a:pPr marL="0" indent="0">
              <a:spcBef>
                <a:spcPts val="600"/>
              </a:spcBef>
              <a:buClr>
                <a:schemeClr val="dk2"/>
              </a:buClr>
              <a:buSzPct val="98666"/>
              <a:buFont typeface="Arial"/>
              <a:buChar char="•"/>
            </a:pPr>
            <a:r>
              <a:rPr lang="en-US" sz="2960" dirty="0" smtClean="0"/>
              <a:t>Very quick expansion, from 2 vessels landing 300K lbs in 1987 to 25 vessels landing 2M lbs in 1989</a:t>
            </a:r>
          </a:p>
          <a:p>
            <a:pPr marL="0" indent="0">
              <a:spcBef>
                <a:spcPts val="600"/>
              </a:spcBef>
              <a:buClr>
                <a:schemeClr val="dk2"/>
              </a:buClr>
              <a:buSzPct val="98666"/>
              <a:buFont typeface="Arial"/>
              <a:buChar char="•"/>
            </a:pPr>
            <a:r>
              <a:rPr lang="en-US" sz="2960" dirty="0" smtClean="0"/>
              <a:t>IFQ starting in 1992, the oldest finfish ITQ in the US.  Because of its age, this ITQ is exempted from some later requirements.</a:t>
            </a:r>
            <a:endParaRPr lang="en-US" sz="2960" dirty="0"/>
          </a:p>
        </p:txBody>
      </p:sp>
      <p:pic>
        <p:nvPicPr>
          <p:cNvPr id="3" name="Shape 62" descr="wreckfish.jp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79700" y="1285500"/>
            <a:ext cx="2511898" cy="38009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838200" y="228600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Wreckfish History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63842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5"/>
          <p:cNvSpPr txBox="1">
            <a:spLocks/>
          </p:cNvSpPr>
          <p:nvPr/>
        </p:nvSpPr>
        <p:spPr>
          <a:xfrm>
            <a:off x="457200" y="457200"/>
            <a:ext cx="8229600" cy="675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buClr>
                <a:schemeClr val="accent1"/>
              </a:buClr>
              <a:buSzPct val="25000"/>
              <a:buFont typeface="Arial Narrow"/>
              <a:buNone/>
            </a:pPr>
            <a:r>
              <a:rPr lang="en-US" smtClean="0"/>
              <a:t>Decline in landings</a:t>
            </a:r>
            <a:endParaRPr lang="en-US" dirty="0"/>
          </a:p>
        </p:txBody>
      </p:sp>
      <p:pic>
        <p:nvPicPr>
          <p:cNvPr id="3" name="Shape 7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7204" y="1207237"/>
            <a:ext cx="7186296" cy="44435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hape 79"/>
          <p:cNvSpPr/>
          <p:nvPr/>
        </p:nvSpPr>
        <p:spPr>
          <a:xfrm>
            <a:off x="3947400" y="1978450"/>
            <a:ext cx="1150800" cy="32151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7420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04800" y="1981200"/>
            <a:ext cx="8763000" cy="4191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According to Status of Stocks, 3</a:t>
            </a:r>
            <a:r>
              <a:rPr lang="en-US" baseline="30000" dirty="0" smtClean="0"/>
              <a:t>rd</a:t>
            </a:r>
            <a:r>
              <a:rPr lang="en-US" dirty="0" smtClean="0"/>
              <a:t> quarter 2017 update:</a:t>
            </a:r>
          </a:p>
          <a:p>
            <a:pPr lvl="1"/>
            <a:r>
              <a:rPr lang="en-US" dirty="0" smtClean="0"/>
              <a:t>Overfished?			No</a:t>
            </a:r>
          </a:p>
          <a:p>
            <a:pPr lvl="1"/>
            <a:r>
              <a:rPr lang="en-US" dirty="0" smtClean="0"/>
              <a:t>Undergoing overfishing?	No</a:t>
            </a:r>
          </a:p>
          <a:p>
            <a:pPr marL="457200" indent="-457200"/>
            <a:r>
              <a:rPr lang="en-US" dirty="0" smtClean="0"/>
              <a:t>Most recent stock assessment: </a:t>
            </a:r>
            <a:r>
              <a:rPr lang="en-US" dirty="0" err="1" smtClean="0"/>
              <a:t>Rademeyer</a:t>
            </a:r>
            <a:r>
              <a:rPr lang="en-US" dirty="0" smtClean="0"/>
              <a:t> and Butterworth, 2014. (Based on recommendations from SAFMC SSC workshop in 2013)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685800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smtClean="0"/>
              <a:t>Stock Status of Wreckfish in the South Atlantic Region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13665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4"/>
          <p:cNvSpPr txBox="1">
            <a:spLocks/>
          </p:cNvSpPr>
          <p:nvPr/>
        </p:nvSpPr>
        <p:spPr>
          <a:xfrm>
            <a:off x="457200" y="457200"/>
            <a:ext cx="8229600" cy="6759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buClr>
                <a:schemeClr val="accent1"/>
              </a:buClr>
              <a:buSzPct val="25000"/>
              <a:buFont typeface="Arial Narrow"/>
              <a:buNone/>
            </a:pPr>
            <a:r>
              <a:rPr lang="en-US" sz="4000" dirty="0" smtClean="0"/>
              <a:t>Why they said they stopped harvesting (Yandle and Crosson, 2015)</a:t>
            </a:r>
            <a:endParaRPr lang="en-US" sz="4000" dirty="0"/>
          </a:p>
        </p:txBody>
      </p:sp>
      <p:sp>
        <p:nvSpPr>
          <p:cNvPr id="3" name="Shape 85"/>
          <p:cNvSpPr txBox="1">
            <a:spLocks/>
          </p:cNvSpPr>
          <p:nvPr/>
        </p:nvSpPr>
        <p:spPr>
          <a:xfrm>
            <a:off x="457200" y="17526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16560">
              <a:spcBef>
                <a:spcPts val="3000"/>
              </a:spcBef>
              <a:buSzPct val="98666"/>
            </a:pPr>
            <a:r>
              <a:rPr lang="en-US" sz="2960" dirty="0" smtClean="0"/>
              <a:t>Council records (1992-2005)</a:t>
            </a:r>
          </a:p>
          <a:p>
            <a:pPr marL="914400" lvl="1" indent="-416560">
              <a:spcBef>
                <a:spcPts val="0"/>
              </a:spcBef>
              <a:buSzPct val="98666"/>
            </a:pPr>
            <a:r>
              <a:rPr lang="en-US" sz="2960" dirty="0" smtClean="0"/>
              <a:t>other </a:t>
            </a:r>
            <a:r>
              <a:rPr lang="en-US" sz="2960" smtClean="0"/>
              <a:t>fisheries were more </a:t>
            </a:r>
            <a:r>
              <a:rPr lang="en-US" sz="2960" dirty="0" smtClean="0"/>
              <a:t>lucrative</a:t>
            </a:r>
          </a:p>
          <a:p>
            <a:pPr marL="914400" lvl="1" indent="-416560">
              <a:spcBef>
                <a:spcPts val="0"/>
              </a:spcBef>
              <a:buSzPct val="98666"/>
            </a:pPr>
            <a:r>
              <a:rPr lang="en-US" sz="2960" dirty="0" smtClean="0"/>
              <a:t>developing catch history in other fisheries</a:t>
            </a:r>
          </a:p>
          <a:p>
            <a:pPr marL="914400" lvl="1" indent="-416560">
              <a:spcBef>
                <a:spcPts val="0"/>
              </a:spcBef>
              <a:buSzPct val="98666"/>
            </a:pPr>
            <a:r>
              <a:rPr lang="en-US" sz="2960" dirty="0" smtClean="0"/>
              <a:t>waiting for share prices to go up before selling</a:t>
            </a:r>
          </a:p>
          <a:p>
            <a:pPr marL="457200" indent="-416560">
              <a:spcBef>
                <a:spcPts val="0"/>
              </a:spcBef>
              <a:buSzPct val="98666"/>
            </a:pPr>
            <a:r>
              <a:rPr lang="en-US" sz="2960" dirty="0" smtClean="0"/>
              <a:t>2013 survey results from former shareholders:</a:t>
            </a:r>
          </a:p>
          <a:p>
            <a:pPr marL="914400" lvl="1" indent="-416560">
              <a:spcBef>
                <a:spcPts val="0"/>
              </a:spcBef>
              <a:buSzPct val="98666"/>
            </a:pPr>
            <a:r>
              <a:rPr lang="en-US" sz="2960" dirty="0" smtClean="0"/>
              <a:t>better alternatives</a:t>
            </a:r>
          </a:p>
          <a:p>
            <a:pPr marL="914400" lvl="1" indent="-416560">
              <a:spcBef>
                <a:spcPts val="0"/>
              </a:spcBef>
              <a:buSzPct val="98666"/>
            </a:pPr>
            <a:r>
              <a:rPr lang="en-US" sz="2960" dirty="0" smtClean="0"/>
              <a:t>health/safety</a:t>
            </a:r>
          </a:p>
          <a:p>
            <a:pPr marL="914400" lvl="1" indent="-416560">
              <a:spcBef>
                <a:spcPts val="0"/>
              </a:spcBef>
              <a:buSzPct val="98666"/>
            </a:pPr>
            <a:r>
              <a:rPr lang="en-US" sz="2960" dirty="0" smtClean="0"/>
              <a:t>not enough allocation to be worth it</a:t>
            </a:r>
          </a:p>
          <a:p>
            <a:pPr marL="0" indent="0">
              <a:spcBef>
                <a:spcPts val="3000"/>
              </a:spcBef>
              <a:buFont typeface="Arial" pitchFamily="34" charset="0"/>
              <a:buNone/>
            </a:pPr>
            <a:endParaRPr lang="en-US" sz="2960" dirty="0"/>
          </a:p>
        </p:txBody>
      </p:sp>
    </p:spTree>
    <p:extLst>
      <p:ext uri="{BB962C8B-B14F-4D97-AF65-F5344CB8AC3E}">
        <p14:creationId xmlns:p14="http://schemas.microsoft.com/office/powerpoint/2010/main" val="864782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Wreckfish Management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1990: 2M lbs TAC introduced</a:t>
            </a:r>
          </a:p>
          <a:p>
            <a:pPr lvl="0">
              <a:spcBef>
                <a:spcPts val="0"/>
              </a:spcBef>
              <a:buNone/>
            </a:pPr>
            <a:r>
              <a:rPr lang="en-US" dirty="0" smtClean="0"/>
              <a:t>1991</a:t>
            </a:r>
            <a:r>
              <a:rPr lang="en-US" dirty="0"/>
              <a:t>: </a:t>
            </a:r>
            <a:r>
              <a:rPr lang="en-US" dirty="0" smtClean="0"/>
              <a:t>Banned </a:t>
            </a:r>
            <a:r>
              <a:rPr lang="en-US" dirty="0"/>
              <a:t>bottom </a:t>
            </a:r>
            <a:r>
              <a:rPr lang="en-US" dirty="0" smtClean="0"/>
              <a:t>longlines, started permits</a:t>
            </a:r>
            <a:endParaRPr lang="en-US" dirty="0"/>
          </a:p>
          <a:p>
            <a:pPr lvl="0">
              <a:spcBef>
                <a:spcPts val="0"/>
              </a:spcBef>
              <a:buNone/>
            </a:pPr>
            <a:r>
              <a:rPr lang="en-US" dirty="0" smtClean="0"/>
              <a:t>1992</a:t>
            </a:r>
            <a:r>
              <a:rPr lang="en-US" dirty="0"/>
              <a:t>: </a:t>
            </a:r>
            <a:r>
              <a:rPr lang="en-US" dirty="0" smtClean="0"/>
              <a:t>Price </a:t>
            </a:r>
            <a:r>
              <a:rPr lang="en-US" dirty="0"/>
              <a:t>declines, Council works on ITQ plan</a:t>
            </a:r>
          </a:p>
          <a:p>
            <a:pPr lvl="0">
              <a:spcBef>
                <a:spcPts val="0"/>
              </a:spcBef>
              <a:buNone/>
            </a:pPr>
            <a:r>
              <a:rPr lang="en-US" dirty="0" smtClean="0"/>
              <a:t>1993</a:t>
            </a:r>
            <a:r>
              <a:rPr lang="en-US" dirty="0"/>
              <a:t>: ITQ starts with 49 </a:t>
            </a:r>
            <a:r>
              <a:rPr lang="en-US" dirty="0" smtClean="0"/>
              <a:t>shareholders and a 2M lbs quota</a:t>
            </a:r>
          </a:p>
          <a:p>
            <a:pPr lvl="0">
              <a:spcBef>
                <a:spcPts val="0"/>
              </a:spcBef>
              <a:buNone/>
            </a:pPr>
            <a:r>
              <a:rPr lang="en-US" dirty="0" smtClean="0"/>
              <a:t>2011: SSC sets ABC </a:t>
            </a:r>
            <a:r>
              <a:rPr lang="en-US" smtClean="0"/>
              <a:t>to </a:t>
            </a:r>
            <a:r>
              <a:rPr lang="en-US" smtClean="0"/>
              <a:t>235,000 </a:t>
            </a:r>
            <a:r>
              <a:rPr lang="en-US" dirty="0" smtClean="0"/>
              <a:t>lbs in response to MSA requirement to establish ABC</a:t>
            </a:r>
          </a:p>
          <a:p>
            <a:pPr lvl="0">
              <a:spcBef>
                <a:spcPts val="0"/>
              </a:spcBef>
              <a:buNone/>
            </a:pPr>
            <a:r>
              <a:rPr lang="en-US" dirty="0" smtClean="0"/>
              <a:t>2012/2014: Independent stock assessment reviewed by SSC and reset ABC to 433,000 lbs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72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Cambria" panose="02040503050406030204" pitchFamily="18" charset="0"/>
              </a:rPr>
              <a:t>Current Catch Levels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09600"/>
            <a:ext cx="8763000" cy="5562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Regulatory Amendment 22 to the Snapper Grouper FMP implemented the following catch levels in 2015.  2020 catch levels will remain in place until modified.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6200" y="2584624"/>
          <a:ext cx="8915400" cy="3544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9955"/>
                <a:gridCol w="1796166"/>
                <a:gridCol w="1902653"/>
                <a:gridCol w="1902653"/>
                <a:gridCol w="1953973"/>
              </a:tblGrid>
              <a:tr h="98427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Year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ABC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</a:rPr>
                        <a:t>lbs</a:t>
                      </a:r>
                      <a:r>
                        <a:rPr lang="en-US" sz="2400" dirty="0" smtClean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ww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ACL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</a:rPr>
                        <a:t>lbs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400" dirty="0" err="1" smtClean="0">
                          <a:effectLst/>
                          <a:latin typeface="Times New Roman"/>
                          <a:ea typeface="Times New Roman"/>
                        </a:rPr>
                        <a:t>ww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Commercial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ACL </a:t>
                      </a:r>
                      <a:r>
                        <a:rPr lang="en-US" sz="2400" dirty="0">
                          <a:effectLst/>
                        </a:rPr>
                        <a:t>(95%)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Recreational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ACL </a:t>
                      </a:r>
                      <a:r>
                        <a:rPr lang="en-US" sz="2400" dirty="0">
                          <a:effectLst/>
                        </a:rPr>
                        <a:t>(5%)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256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2015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433,000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433,000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411,350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21,650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256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2016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423,700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423,700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402,515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21,185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256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2017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414,200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414,200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393,490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20,710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256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2018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406,300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406,300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385,985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20,315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256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2019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396,800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396,800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376,960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19,840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4256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2020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389,100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389,100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369,645</a:t>
                      </a:r>
                      <a:endParaRPr lang="en-US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19,455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34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Wreckfish ITQ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Council staff conducted an initial ITQ review in 2009.</a:t>
            </a:r>
          </a:p>
          <a:p>
            <a:r>
              <a:rPr lang="en-US" dirty="0" smtClean="0"/>
              <a:t>Since then, NOAA has issued several policies to assist Councils and RAs in reviewing ITQs.</a:t>
            </a:r>
          </a:p>
          <a:p>
            <a:r>
              <a:rPr lang="en-US" dirty="0" smtClean="0"/>
              <a:t>Subsequent reviews should be every 5-7 years.</a:t>
            </a:r>
          </a:p>
          <a:p>
            <a:r>
              <a:rPr lang="en-US" dirty="0" smtClean="0"/>
              <a:t>This is the first subsequent review.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135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SERO</a:t>
            </a:r>
          </a:p>
          <a:p>
            <a:pPr lvl="1"/>
            <a:r>
              <a:rPr lang="en-US" dirty="0" smtClean="0"/>
              <a:t>Manages permits and shareholdings</a:t>
            </a:r>
          </a:p>
          <a:p>
            <a:pPr lvl="1"/>
            <a:r>
              <a:rPr lang="en-US" dirty="0" smtClean="0"/>
              <a:t>Creates and distributes coupons</a:t>
            </a:r>
          </a:p>
          <a:p>
            <a:pPr lvl="1"/>
            <a:r>
              <a:rPr lang="en-US" dirty="0" smtClean="0"/>
              <a:t>Share transfers</a:t>
            </a:r>
          </a:p>
          <a:p>
            <a:r>
              <a:rPr lang="en-US" dirty="0" smtClean="0"/>
              <a:t>SEFSC</a:t>
            </a:r>
          </a:p>
          <a:p>
            <a:pPr lvl="1"/>
            <a:r>
              <a:rPr lang="en-US" dirty="0" smtClean="0"/>
              <a:t>Manages logbook and dealer reporting</a:t>
            </a:r>
          </a:p>
          <a:p>
            <a:pPr lvl="1"/>
            <a:r>
              <a:rPr lang="en-US" dirty="0" smtClean="0"/>
              <a:t>Receives coupons</a:t>
            </a:r>
          </a:p>
          <a:p>
            <a:r>
              <a:rPr lang="en-US" dirty="0" smtClean="0"/>
              <a:t>OLE</a:t>
            </a:r>
          </a:p>
          <a:p>
            <a:pPr lvl="1"/>
            <a:r>
              <a:rPr lang="en-US" dirty="0" smtClean="0"/>
              <a:t>Enforcement of program</a:t>
            </a:r>
          </a:p>
        </p:txBody>
      </p:sp>
    </p:spTree>
    <p:extLst>
      <p:ext uri="{BB962C8B-B14F-4D97-AF65-F5344CB8AC3E}">
        <p14:creationId xmlns:p14="http://schemas.microsoft.com/office/powerpoint/2010/main" val="1867371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</TotalTime>
  <Words>710</Words>
  <Application>Microsoft Macintosh PowerPoint</Application>
  <PresentationFormat>On-screen Show (4:3)</PresentationFormat>
  <Paragraphs>158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Adobe Garamond Pro Bold</vt:lpstr>
      <vt:lpstr>Arial</vt:lpstr>
      <vt:lpstr>Arial Narrow</vt:lpstr>
      <vt:lpstr>Calibri</vt:lpstr>
      <vt:lpstr>Californian FB</vt:lpstr>
      <vt:lpstr>Cambria</vt:lpstr>
      <vt:lpstr>Mangal</vt:lpstr>
      <vt:lpstr>Times New Roman</vt:lpstr>
      <vt:lpstr>Office Theme</vt:lpstr>
      <vt:lpstr>Custom Design</vt:lpstr>
      <vt:lpstr>2017/2018 Wreckfish ITQ Review</vt:lpstr>
      <vt:lpstr>PowerPoint Presentation</vt:lpstr>
      <vt:lpstr>PowerPoint Presentation</vt:lpstr>
      <vt:lpstr>PowerPoint Presentation</vt:lpstr>
      <vt:lpstr>PowerPoint Presentation</vt:lpstr>
      <vt:lpstr>Wreckfish Management Timeline</vt:lpstr>
      <vt:lpstr>Current Catch Levels </vt:lpstr>
      <vt:lpstr>Wreckfish ITQ Review</vt:lpstr>
      <vt:lpstr>Administration</vt:lpstr>
      <vt:lpstr>Issues encountered so far…</vt:lpstr>
      <vt:lpstr>Wreckfish Data Collection</vt:lpstr>
      <vt:lpstr>Wreckfish Logbooks</vt:lpstr>
      <vt:lpstr>Dealer Reports</vt:lpstr>
      <vt:lpstr>Dealer Data Collected</vt:lpstr>
      <vt:lpstr>Coupons</vt:lpstr>
      <vt:lpstr>PowerPoint Presentation</vt:lpstr>
      <vt:lpstr>PowerPoint Presentation</vt:lpstr>
      <vt:lpstr>Additional SSC recommendations</vt:lpstr>
      <vt:lpstr>Where we are now…</vt:lpstr>
    </vt:vector>
  </TitlesOfParts>
  <Company>HP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Amber Vonharten</dc:creator>
  <cp:lastModifiedBy>Brian Cheuvront</cp:lastModifiedBy>
  <cp:revision>48</cp:revision>
  <dcterms:created xsi:type="dcterms:W3CDTF">2012-10-18T15:24:16Z</dcterms:created>
  <dcterms:modified xsi:type="dcterms:W3CDTF">2017-11-20T17:55:24Z</dcterms:modified>
</cp:coreProperties>
</file>