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664" r:id="rId2"/>
    <p:sldMasterId id="2147483692" r:id="rId3"/>
    <p:sldMasterId id="2147483704" r:id="rId4"/>
    <p:sldMasterId id="2147483716" r:id="rId5"/>
    <p:sldMasterId id="2147483728" r:id="rId6"/>
    <p:sldMasterId id="2147483687" r:id="rId7"/>
  </p:sldMasterIdLst>
  <p:handoutMasterIdLst>
    <p:handoutMasterId r:id="rId18"/>
  </p:handoutMasterIdLst>
  <p:sldIdLst>
    <p:sldId id="256" r:id="rId8"/>
    <p:sldId id="258" r:id="rId9"/>
    <p:sldId id="265" r:id="rId10"/>
    <p:sldId id="266" r:id="rId11"/>
    <p:sldId id="270" r:id="rId12"/>
    <p:sldId id="271" r:id="rId13"/>
    <p:sldId id="262" r:id="rId14"/>
    <p:sldId id="269" r:id="rId15"/>
    <p:sldId id="25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2096A9-F76E-4269-A03E-3787C5AC46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4D32ED-680A-428D-B5E4-10F1A22ADE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803D2-A3AE-4304-8F9D-19EBD726F09E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1D401-8684-4737-8811-D7461B3AA2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46848-0953-4338-B1FB-4E6EE55A2F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BD6D3-306F-402A-88AC-3EDD9B773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6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al Title Slide">
    <p:bg>
      <p:bgPr>
        <a:solidFill>
          <a:srgbClr val="14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796483"/>
            <a:ext cx="9434400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569273"/>
            <a:ext cx="9434400" cy="165576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3BD4FA-08FD-B645-9A95-0C62F16578D8}"/>
              </a:ext>
            </a:extLst>
          </p:cNvPr>
          <p:cNvSpPr txBox="1">
            <a:spLocks/>
          </p:cNvSpPr>
          <p:nvPr/>
        </p:nvSpPr>
        <p:spPr>
          <a:xfrm>
            <a:off x="1957269" y="63705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tx2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63858EB-D335-0C46-9C26-C590590CBE62}"/>
              </a:ext>
            </a:extLst>
          </p:cNvPr>
          <p:cNvSpPr/>
          <p:nvPr/>
        </p:nvSpPr>
        <p:spPr>
          <a:xfrm rot="10800000">
            <a:off x="-1" y="-4"/>
            <a:ext cx="2178925" cy="6370522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DD111B-4E7C-1940-B347-33E4459F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8" y="291480"/>
            <a:ext cx="2155088" cy="981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895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3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0D8B-54F9-4933-9E4D-E67E77FF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4914F-08F4-4196-A909-2CB7F295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947DD-B0A8-4017-8F97-A87F26895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3C6F5-0C12-46DE-A59D-DBD732F1F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03C41-5E82-424F-B141-A105C10FE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494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918D-277C-4BA0-BFFB-C6A0161A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6671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18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A251-DC14-4273-B26D-14E1CF54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F38D-B240-4654-8052-E9E1B47E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1A18-174A-40A8-912E-7D6890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36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3625-9ED1-41FE-B772-D3AB4E22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5727-F6AB-41A2-8797-4111285C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1588-E7BC-4742-953D-21E64345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071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C54D-638A-49CA-B582-42FAD767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8C6-CA48-495C-A922-F84ACE01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3396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0D8B-54F9-4933-9E4D-E67E77FF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4914F-08F4-4196-A909-2CB7F295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947DD-B0A8-4017-8F97-A87F26895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3C6F5-0C12-46DE-A59D-DBD732F1F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03C41-5E82-424F-B141-A105C10FE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1375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918D-277C-4BA0-BFFB-C6A0161A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9409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04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A251-DC14-4273-B26D-14E1CF54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F38D-B240-4654-8052-E9E1B47E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1A18-174A-40A8-912E-7D6890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35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8955-1A51-44A9-A5C3-211F4B506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9F476-6F66-4630-AA0F-5A4B32B2B6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793D5-22D7-4504-A4CA-1870FDB83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40428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3625-9ED1-41FE-B772-D3AB4E22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5727-F6AB-41A2-8797-4111285C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1588-E7BC-4742-953D-21E64345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9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C54D-638A-49CA-B582-42FAD767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8C6-CA48-495C-A922-F84ACE01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005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0D8B-54F9-4933-9E4D-E67E77FF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4914F-08F4-4196-A909-2CB7F295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947DD-B0A8-4017-8F97-A87F26895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3C6F5-0C12-46DE-A59D-DBD732F1F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03C41-5E82-424F-B141-A105C10FE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27816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918D-277C-4BA0-BFFB-C6A0161A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477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5913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A251-DC14-4273-B26D-14E1CF54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F38D-B240-4654-8052-E9E1B47E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1A18-174A-40A8-912E-7D6890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1043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3625-9ED1-41FE-B772-D3AB4E22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5727-F6AB-41A2-8797-4111285C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1588-E7BC-4742-953D-21E64345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736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C54D-638A-49CA-B582-42FAD767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8C6-CA48-495C-A922-F84ACE01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83596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00D8B-54F9-4933-9E4D-E67E77FF9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04914F-08F4-4196-A909-2CB7F295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947DD-B0A8-4017-8F97-A87F26895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3C6F5-0C12-46DE-A59D-DBD732F1F4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03C41-5E82-424F-B141-A105C10FE3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6594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918D-277C-4BA0-BFFB-C6A0161A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76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37A9-D65A-4039-A8DE-3FFD1BF0C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46319-BA57-48DA-8C82-B990DA6D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4441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331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A251-DC14-4273-B26D-14E1CF544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F38D-B240-4654-8052-E9E1B47E0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1A18-174A-40A8-912E-7D6890ACE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7372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mage Divider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7269" y="1796484"/>
            <a:ext cx="9610731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 dirty="0"/>
              <a:t>Click to edit Divider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269" y="3569273"/>
            <a:ext cx="9610731" cy="165576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9C69EE-A4BD-6942-8D0F-E37726BE1E01}"/>
              </a:ext>
            </a:extLst>
          </p:cNvPr>
          <p:cNvSpPr/>
          <p:nvPr userDrawn="1"/>
        </p:nvSpPr>
        <p:spPr>
          <a:xfrm rot="10800000">
            <a:off x="-8" y="-3"/>
            <a:ext cx="2515205" cy="6758074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0FABCB-994C-B944-961D-2AA8FB46A111}"/>
              </a:ext>
            </a:extLst>
          </p:cNvPr>
          <p:cNvSpPr/>
          <p:nvPr userDrawn="1"/>
        </p:nvSpPr>
        <p:spPr>
          <a:xfrm>
            <a:off x="10395285" y="996095"/>
            <a:ext cx="1796716" cy="5861906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OAA Fisheries logo">
            <a:extLst>
              <a:ext uri="{FF2B5EF4-FFF2-40B4-BE49-F238E27FC236}">
                <a16:creationId xmlns:a16="http://schemas.microsoft.com/office/drawing/2014/main" id="{9D4331ED-C2B4-B94B-8F8B-227627C9A9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2" y="6075805"/>
            <a:ext cx="1497659" cy="6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1953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eal Divider">
    <p:bg>
      <p:bgPr>
        <a:solidFill>
          <a:srgbClr val="14B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57269" y="1796484"/>
            <a:ext cx="9610731" cy="1772793"/>
          </a:xfrm>
        </p:spPr>
        <p:txBody>
          <a:bodyPr lIns="0" tIns="0" rIns="0" bIns="0" anchor="b"/>
          <a:lstStyle>
            <a:lvl1pPr algn="l">
              <a:defRPr sz="7200"/>
            </a:lvl1pPr>
          </a:lstStyle>
          <a:p>
            <a:r>
              <a:rPr lang="en-US" dirty="0"/>
              <a:t>Click to edit Divider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7269" y="3569273"/>
            <a:ext cx="9610731" cy="165576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36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9C69EE-A4BD-6942-8D0F-E37726BE1E01}"/>
              </a:ext>
            </a:extLst>
          </p:cNvPr>
          <p:cNvSpPr/>
          <p:nvPr userDrawn="1"/>
        </p:nvSpPr>
        <p:spPr>
          <a:xfrm rot="10800000">
            <a:off x="-8" y="-3"/>
            <a:ext cx="2515205" cy="6758074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EA0FABCB-994C-B944-961D-2AA8FB46A111}"/>
              </a:ext>
            </a:extLst>
          </p:cNvPr>
          <p:cNvSpPr/>
          <p:nvPr userDrawn="1"/>
        </p:nvSpPr>
        <p:spPr>
          <a:xfrm>
            <a:off x="10395285" y="996095"/>
            <a:ext cx="1796716" cy="5861906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OAA Fisheries logo">
            <a:extLst>
              <a:ext uri="{FF2B5EF4-FFF2-40B4-BE49-F238E27FC236}">
                <a16:creationId xmlns:a16="http://schemas.microsoft.com/office/drawing/2014/main" id="{9D4331ED-C2B4-B94B-8F8B-227627C9A9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2" y="6075805"/>
            <a:ext cx="1497659" cy="6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99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668D9-F666-41A6-81A7-B4DDF717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0B6B0-4E02-4357-B829-57E4A9F7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B200A-4793-45DF-9A33-036F7B5E0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C1652-267E-4EE8-BCFF-1B848A959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576A26-F907-49E1-B285-13AF5A7CFB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0BD4-0BA6-493A-9133-767873C9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80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371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EA3A3-A233-4A49-A4B8-D1308A460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052A7-1C0E-4532-8D2E-47DFDD895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2ADC38-D7CB-46FF-BDD1-AB178D7EA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49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03625-9ED1-41FE-B772-D3AB4E22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35727-F6AB-41A2-8797-4111285C9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31588-E7BC-4742-953D-21E64345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99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C54D-638A-49CA-B582-42FAD767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948C6-CA48-495C-A922-F84ACE01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09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2437" y="1798797"/>
            <a:ext cx="10070512" cy="17727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438" y="3777557"/>
            <a:ext cx="10070513" cy="942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reeform 12"/>
          <p:cNvSpPr/>
          <p:nvPr/>
        </p:nvSpPr>
        <p:spPr>
          <a:xfrm rot="5400000" flipH="1">
            <a:off x="3089281" y="-2685623"/>
            <a:ext cx="3350194" cy="8700984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78000">
                <a:schemeClr val="bg1"/>
              </a:gs>
              <a:gs pos="0">
                <a:schemeClr val="accent1">
                  <a:lumMod val="78063"/>
                  <a:lumOff val="21938"/>
                  <a:alpha val="78555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2844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720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0" i="0" kern="1200">
          <a:solidFill>
            <a:schemeClr val="accent1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A9ED4E-756B-41CE-8D9E-F19FAE10D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2258A-BE87-4CED-99C1-AC7210A09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336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9134DD73-A44E-48D4-92D9-746AC2B44CAC}"/>
              </a:ext>
            </a:extLst>
          </p:cNvPr>
          <p:cNvSpPr/>
          <p:nvPr userDrawn="1"/>
        </p:nvSpPr>
        <p:spPr>
          <a:xfrm rot="5400000" flipV="1">
            <a:off x="8562624" y="3233304"/>
            <a:ext cx="2026084" cy="5223308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99000">
                <a:schemeClr val="bg2">
                  <a:lumMod val="75000"/>
                </a:schemeClr>
              </a:gs>
              <a:gs pos="0">
                <a:schemeClr val="bg2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EF20B75A-4C92-4797-96E0-2A7137D5E2B4}"/>
              </a:ext>
            </a:extLst>
          </p:cNvPr>
          <p:cNvSpPr/>
          <p:nvPr userDrawn="1"/>
        </p:nvSpPr>
        <p:spPr>
          <a:xfrm rot="16200000" flipH="1">
            <a:off x="9809076" y="4480823"/>
            <a:ext cx="1833614" cy="2922873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F42508-1D0A-4061-8AFB-A15FEB993762}"/>
              </a:ext>
            </a:extLst>
          </p:cNvPr>
          <p:cNvSpPr txBox="1">
            <a:spLocks/>
          </p:cNvSpPr>
          <p:nvPr userDrawn="1"/>
        </p:nvSpPr>
        <p:spPr>
          <a:xfrm>
            <a:off x="914402" y="63705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782772-941C-4043-B7EA-05C8A7084CFB}"/>
              </a:ext>
            </a:extLst>
          </p:cNvPr>
          <p:cNvSpPr txBox="1"/>
          <p:nvPr userDrawn="1"/>
        </p:nvSpPr>
        <p:spPr>
          <a:xfrm>
            <a:off x="168165" y="6357030"/>
            <a:ext cx="746235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05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6" name="Picture 15" descr="NOAA Fisheries logo">
            <a:extLst>
              <a:ext uri="{FF2B5EF4-FFF2-40B4-BE49-F238E27FC236}">
                <a16:creationId xmlns:a16="http://schemas.microsoft.com/office/drawing/2014/main" id="{897C51AB-E870-4C52-9C22-6296A39EB2B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2" y="6075805"/>
            <a:ext cx="1497659" cy="6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8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6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4B680-C1C4-40C9-A74D-A48F46FD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CB0D-5ACD-4B30-B9C0-D2712D23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FE5574-8C3A-480C-A20E-5CE7770ACA0F}"/>
              </a:ext>
            </a:extLst>
          </p:cNvPr>
          <p:cNvSpPr txBox="1">
            <a:spLocks/>
          </p:cNvSpPr>
          <p:nvPr userDrawn="1"/>
        </p:nvSpPr>
        <p:spPr>
          <a:xfrm>
            <a:off x="914402" y="63705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CE9CE-D1F2-4B48-B0D3-0A03A5001101}"/>
              </a:ext>
            </a:extLst>
          </p:cNvPr>
          <p:cNvSpPr txBox="1"/>
          <p:nvPr userDrawn="1"/>
        </p:nvSpPr>
        <p:spPr>
          <a:xfrm>
            <a:off x="168165" y="6357030"/>
            <a:ext cx="746235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05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2B6861F-80B2-471D-BB37-D8695197D2E7}"/>
              </a:ext>
            </a:extLst>
          </p:cNvPr>
          <p:cNvSpPr/>
          <p:nvPr userDrawn="1"/>
        </p:nvSpPr>
        <p:spPr>
          <a:xfrm rot="16200000" flipH="1">
            <a:off x="9882742" y="4548742"/>
            <a:ext cx="1217592" cy="3400925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>
            <a:gsLst>
              <a:gs pos="99000">
                <a:schemeClr val="bg2">
                  <a:lumMod val="75000"/>
                </a:schemeClr>
              </a:gs>
              <a:gs pos="49500">
                <a:srgbClr val="84C4CC">
                  <a:alpha val="30000"/>
                </a:srgbClr>
              </a:gs>
              <a:gs pos="0">
                <a:schemeClr val="bg2">
                  <a:lumMod val="75000"/>
                  <a:alpha val="0"/>
                </a:schemeClr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41761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4" r:id="rId2"/>
    <p:sldLayoutId id="2147483697" r:id="rId3"/>
    <p:sldLayoutId id="2147483698" r:id="rId4"/>
    <p:sldLayoutId id="2147483699" r:id="rId5"/>
    <p:sldLayoutId id="214748370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4B680-C1C4-40C9-A74D-A48F46FD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CB0D-5ACD-4B30-B9C0-D2712D23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08EAE5-4271-4ED5-9A21-6D6D708EEC1F}"/>
              </a:ext>
            </a:extLst>
          </p:cNvPr>
          <p:cNvSpPr txBox="1">
            <a:spLocks/>
          </p:cNvSpPr>
          <p:nvPr userDrawn="1"/>
        </p:nvSpPr>
        <p:spPr>
          <a:xfrm>
            <a:off x="914402" y="63705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5ABF8-1EE7-4032-835E-7EBCB50C1CD2}"/>
              </a:ext>
            </a:extLst>
          </p:cNvPr>
          <p:cNvSpPr txBox="1"/>
          <p:nvPr userDrawn="1"/>
        </p:nvSpPr>
        <p:spPr>
          <a:xfrm>
            <a:off x="168165" y="6357030"/>
            <a:ext cx="746235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05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2E375276-A930-45EB-9BAC-DB24F2C2B3AE}"/>
              </a:ext>
            </a:extLst>
          </p:cNvPr>
          <p:cNvSpPr/>
          <p:nvPr userDrawn="1"/>
        </p:nvSpPr>
        <p:spPr>
          <a:xfrm rot="5400000" flipV="1">
            <a:off x="8567304" y="3233304"/>
            <a:ext cx="2026084" cy="5223308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99000">
                <a:schemeClr val="bg2">
                  <a:lumMod val="75000"/>
                  <a:alpha val="8785"/>
                </a:schemeClr>
              </a:gs>
              <a:gs pos="0">
                <a:schemeClr val="bg2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552C76AB-C905-4BA2-B802-D25CC13FA939}"/>
              </a:ext>
            </a:extLst>
          </p:cNvPr>
          <p:cNvSpPr/>
          <p:nvPr userDrawn="1"/>
        </p:nvSpPr>
        <p:spPr>
          <a:xfrm rot="16200000" flipH="1">
            <a:off x="9813757" y="4479757"/>
            <a:ext cx="1833614" cy="2922873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NOAA Fisheries logo">
            <a:extLst>
              <a:ext uri="{FF2B5EF4-FFF2-40B4-BE49-F238E27FC236}">
                <a16:creationId xmlns:a16="http://schemas.microsoft.com/office/drawing/2014/main" id="{BD072902-7D05-4119-99B4-4620B2467E6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2" y="6075805"/>
            <a:ext cx="1497659" cy="6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3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9" r:id="rId3"/>
    <p:sldLayoutId id="2147483710" r:id="rId4"/>
    <p:sldLayoutId id="2147483711" r:id="rId5"/>
    <p:sldLayoutId id="214748371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4B680-C1C4-40C9-A74D-A48F46FD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CB0D-5ACD-4B30-B9C0-D2712D23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0838A6-8CD1-4BF2-B8B8-CE99A5E28FFF}"/>
              </a:ext>
            </a:extLst>
          </p:cNvPr>
          <p:cNvSpPr/>
          <p:nvPr userDrawn="1"/>
        </p:nvSpPr>
        <p:spPr>
          <a:xfrm>
            <a:off x="0" y="6391374"/>
            <a:ext cx="12192000" cy="466627"/>
          </a:xfrm>
          <a:prstGeom prst="rect">
            <a:avLst/>
          </a:prstGeom>
          <a:gradFill flip="none" rotWithShape="1">
            <a:gsLst>
              <a:gs pos="100000">
                <a:schemeClr val="bg2">
                  <a:lumMod val="90000"/>
                </a:schemeClr>
              </a:gs>
              <a:gs pos="8000">
                <a:schemeClr val="bg2">
                  <a:lumMod val="75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23554C-9447-4697-B1D4-84710B287B41}"/>
              </a:ext>
            </a:extLst>
          </p:cNvPr>
          <p:cNvSpPr txBox="1">
            <a:spLocks/>
          </p:cNvSpPr>
          <p:nvPr userDrawn="1"/>
        </p:nvSpPr>
        <p:spPr>
          <a:xfrm>
            <a:off x="914402" y="63705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10829-F23B-40F8-9E8A-0EC59ADF761C}"/>
              </a:ext>
            </a:extLst>
          </p:cNvPr>
          <p:cNvSpPr txBox="1"/>
          <p:nvPr userDrawn="1"/>
        </p:nvSpPr>
        <p:spPr>
          <a:xfrm>
            <a:off x="168165" y="6357030"/>
            <a:ext cx="746235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05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F8F1F095-DD72-47FE-AD96-A2CCB13C1A3E}"/>
              </a:ext>
            </a:extLst>
          </p:cNvPr>
          <p:cNvSpPr/>
          <p:nvPr userDrawn="1"/>
        </p:nvSpPr>
        <p:spPr>
          <a:xfrm rot="5400000" flipV="1">
            <a:off x="8567305" y="3233304"/>
            <a:ext cx="2026084" cy="5223308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BAD99DC-EDAC-476C-9CD3-AB8E8CE0E36D}"/>
              </a:ext>
            </a:extLst>
          </p:cNvPr>
          <p:cNvSpPr/>
          <p:nvPr userDrawn="1"/>
        </p:nvSpPr>
        <p:spPr>
          <a:xfrm rot="16200000" flipH="1">
            <a:off x="9813757" y="4479757"/>
            <a:ext cx="1833614" cy="2922873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NOAA Fisheries logo">
            <a:extLst>
              <a:ext uri="{FF2B5EF4-FFF2-40B4-BE49-F238E27FC236}">
                <a16:creationId xmlns:a16="http://schemas.microsoft.com/office/drawing/2014/main" id="{EA4A4DE0-9A8F-4EAF-BEAD-9C58A4A35A7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2" y="6075805"/>
            <a:ext cx="1497659" cy="6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6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21" r:id="rId3"/>
    <p:sldLayoutId id="2147483722" r:id="rId4"/>
    <p:sldLayoutId id="2147483723" r:id="rId5"/>
    <p:sldLayoutId id="214748372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74B680-C1C4-40C9-A74D-A48F46FD7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E3CB0D-5ACD-4B30-B9C0-D2712D236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62628-E5BD-4C1C-9775-C1E118075F40}"/>
              </a:ext>
            </a:extLst>
          </p:cNvPr>
          <p:cNvSpPr/>
          <p:nvPr userDrawn="1"/>
        </p:nvSpPr>
        <p:spPr>
          <a:xfrm>
            <a:off x="0" y="6391374"/>
            <a:ext cx="12192000" cy="466627"/>
          </a:xfrm>
          <a:prstGeom prst="rect">
            <a:avLst/>
          </a:prstGeom>
          <a:solidFill>
            <a:schemeClr val="bg2">
              <a:lumMod val="9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F21E1C0-73B6-4585-B811-B31DF6586B42}"/>
              </a:ext>
            </a:extLst>
          </p:cNvPr>
          <p:cNvSpPr txBox="1">
            <a:spLocks/>
          </p:cNvSpPr>
          <p:nvPr userDrawn="1"/>
        </p:nvSpPr>
        <p:spPr>
          <a:xfrm>
            <a:off x="914402" y="6370518"/>
            <a:ext cx="8930391" cy="540383"/>
          </a:xfrm>
          <a:prstGeom prst="rect">
            <a:avLst/>
          </a:prstGeom>
          <a:ln>
            <a:noFill/>
          </a:ln>
          <a:effectLst/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00" dirty="0">
                <a:solidFill>
                  <a:schemeClr val="accent1"/>
                </a:solidFill>
              </a:rPr>
              <a:t>U.S. Department of Commerce | National Oceanic and Atmospheric Administration | National Marine Fisheries Service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E671E-F67E-4C20-ACD8-88A4F36B448B}"/>
              </a:ext>
            </a:extLst>
          </p:cNvPr>
          <p:cNvSpPr txBox="1"/>
          <p:nvPr userDrawn="1"/>
        </p:nvSpPr>
        <p:spPr>
          <a:xfrm>
            <a:off x="168165" y="6357030"/>
            <a:ext cx="746235" cy="55387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b="1" i="0" dirty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t>Page </a:t>
            </a:r>
            <a:fld id="{632D3AEB-7CBE-3049-91AC-335C6B4F5BF6}" type="slidenum">
              <a:rPr lang="en-US" sz="1050" b="1" i="0" smtClean="0">
                <a:solidFill>
                  <a:schemeClr val="tx2"/>
                </a:solidFill>
                <a:latin typeface="Arial Narrow" charset="0"/>
                <a:ea typeface="Arial Narrow" charset="0"/>
                <a:cs typeface="Arial Narrow" charset="0"/>
              </a:rPr>
              <a:pPr marL="0" marR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50" b="1" i="0" dirty="0">
              <a:solidFill>
                <a:schemeClr val="tx2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7" name="Freeform 4">
            <a:extLst>
              <a:ext uri="{FF2B5EF4-FFF2-40B4-BE49-F238E27FC236}">
                <a16:creationId xmlns:a16="http://schemas.microsoft.com/office/drawing/2014/main" id="{409447B6-EA70-4855-A4AA-902AE6FA21A7}"/>
              </a:ext>
            </a:extLst>
          </p:cNvPr>
          <p:cNvSpPr/>
          <p:nvPr userDrawn="1"/>
        </p:nvSpPr>
        <p:spPr>
          <a:xfrm rot="10800000" flipH="1" flipV="1">
            <a:off x="9707592" y="-11455"/>
            <a:ext cx="2484408" cy="6857415"/>
          </a:xfrm>
          <a:custGeom>
            <a:avLst/>
            <a:gdLst>
              <a:gd name="connsiteX0" fmla="*/ 999997 w 1016530"/>
              <a:gd name="connsiteY0" fmla="*/ 5463677 h 5463677"/>
              <a:gd name="connsiteX1" fmla="*/ 0 w 1016530"/>
              <a:gd name="connsiteY1" fmla="*/ 5463677 h 5463677"/>
              <a:gd name="connsiteX2" fmla="*/ 16577 w 1016530"/>
              <a:gd name="connsiteY2" fmla="*/ 0 h 5463677"/>
              <a:gd name="connsiteX3" fmla="*/ 1016530 w 1016530"/>
              <a:gd name="connsiteY3" fmla="*/ 14211 h 5463677"/>
              <a:gd name="connsiteX4" fmla="*/ 999997 w 1016530"/>
              <a:gd name="connsiteY4" fmla="*/ 5463677 h 5463677"/>
              <a:gd name="connsiteX0" fmla="*/ 999997 w 1042361"/>
              <a:gd name="connsiteY0" fmla="*/ 5463677 h 5463677"/>
              <a:gd name="connsiteX1" fmla="*/ 0 w 1042361"/>
              <a:gd name="connsiteY1" fmla="*/ 5463677 h 5463677"/>
              <a:gd name="connsiteX2" fmla="*/ 16577 w 1042361"/>
              <a:gd name="connsiteY2" fmla="*/ 0 h 5463677"/>
              <a:gd name="connsiteX3" fmla="*/ 1042361 w 1042361"/>
              <a:gd name="connsiteY3" fmla="*/ 4620 h 5463677"/>
              <a:gd name="connsiteX4" fmla="*/ 999997 w 1042361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670959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34903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654379 w 1696743"/>
              <a:gd name="connsiteY0" fmla="*/ 5463677 h 5463677"/>
              <a:gd name="connsiteX1" fmla="*/ 0 w 1696743"/>
              <a:gd name="connsiteY1" fmla="*/ 5454085 h 5463677"/>
              <a:gd name="connsiteX2" fmla="*/ 980930 w 1696743"/>
              <a:gd name="connsiteY2" fmla="*/ 0 h 5463677"/>
              <a:gd name="connsiteX3" fmla="*/ 1696743 w 1696743"/>
              <a:gd name="connsiteY3" fmla="*/ 4620 h 5463677"/>
              <a:gd name="connsiteX4" fmla="*/ 1654379 w 1696743"/>
              <a:gd name="connsiteY4" fmla="*/ 5463677 h 5463677"/>
              <a:gd name="connsiteX0" fmla="*/ 1709112 w 1709112"/>
              <a:gd name="connsiteY0" fmla="*/ 5436187 h 5454085"/>
              <a:gd name="connsiteX1" fmla="*/ 0 w 1709112"/>
              <a:gd name="connsiteY1" fmla="*/ 5454085 h 5454085"/>
              <a:gd name="connsiteX2" fmla="*/ 980930 w 1709112"/>
              <a:gd name="connsiteY2" fmla="*/ 0 h 5454085"/>
              <a:gd name="connsiteX3" fmla="*/ 1696743 w 1709112"/>
              <a:gd name="connsiteY3" fmla="*/ 4620 h 5454085"/>
              <a:gd name="connsiteX4" fmla="*/ 1709112 w 1709112"/>
              <a:gd name="connsiteY4" fmla="*/ 5436187 h 5454085"/>
              <a:gd name="connsiteX0" fmla="*/ 1722796 w 1722796"/>
              <a:gd name="connsiteY0" fmla="*/ 5449933 h 5454085"/>
              <a:gd name="connsiteX1" fmla="*/ 0 w 1722796"/>
              <a:gd name="connsiteY1" fmla="*/ 5454085 h 5454085"/>
              <a:gd name="connsiteX2" fmla="*/ 980930 w 1722796"/>
              <a:gd name="connsiteY2" fmla="*/ 0 h 5454085"/>
              <a:gd name="connsiteX3" fmla="*/ 1696743 w 1722796"/>
              <a:gd name="connsiteY3" fmla="*/ 4620 h 5454085"/>
              <a:gd name="connsiteX4" fmla="*/ 1722796 w 1722796"/>
              <a:gd name="connsiteY4" fmla="*/ 5449933 h 5454085"/>
              <a:gd name="connsiteX0" fmla="*/ 1722796 w 1722796"/>
              <a:gd name="connsiteY0" fmla="*/ 5449933 h 5454085"/>
              <a:gd name="connsiteX1" fmla="*/ 0 w 1722796"/>
              <a:gd name="connsiteY1" fmla="*/ 5454085 h 5454085"/>
              <a:gd name="connsiteX2" fmla="*/ 980930 w 1722796"/>
              <a:gd name="connsiteY2" fmla="*/ 0 h 5454085"/>
              <a:gd name="connsiteX3" fmla="*/ 1712358 w 1722796"/>
              <a:gd name="connsiteY3" fmla="*/ 18365 h 5454085"/>
              <a:gd name="connsiteX4" fmla="*/ 1722796 w 1722796"/>
              <a:gd name="connsiteY4" fmla="*/ 5449933 h 5454085"/>
              <a:gd name="connsiteX0" fmla="*/ 1722796 w 1728606"/>
              <a:gd name="connsiteY0" fmla="*/ 5459058 h 5463210"/>
              <a:gd name="connsiteX1" fmla="*/ 0 w 1728606"/>
              <a:gd name="connsiteY1" fmla="*/ 5463210 h 5463210"/>
              <a:gd name="connsiteX2" fmla="*/ 980930 w 1728606"/>
              <a:gd name="connsiteY2" fmla="*/ 9125 h 5463210"/>
              <a:gd name="connsiteX3" fmla="*/ 1727973 w 1728606"/>
              <a:gd name="connsiteY3" fmla="*/ 0 h 5463210"/>
              <a:gd name="connsiteX4" fmla="*/ 1722796 w 1728606"/>
              <a:gd name="connsiteY4" fmla="*/ 5459058 h 54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606" h="5463210">
                <a:moveTo>
                  <a:pt x="1722796" y="5459058"/>
                </a:moveTo>
                <a:lnTo>
                  <a:pt x="0" y="5463210"/>
                </a:lnTo>
                <a:lnTo>
                  <a:pt x="980930" y="9125"/>
                </a:lnTo>
                <a:lnTo>
                  <a:pt x="1727973" y="0"/>
                </a:lnTo>
                <a:cubicBezTo>
                  <a:pt x="1731452" y="1810523"/>
                  <a:pt x="1719317" y="3648535"/>
                  <a:pt x="1722796" y="5459058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90000"/>
                </a:schemeClr>
              </a:gs>
              <a:gs pos="50000">
                <a:schemeClr val="bg2">
                  <a:alpha val="0"/>
                </a:schemeClr>
              </a:gs>
            </a:gsLst>
            <a:lin ang="720000" scaled="0"/>
            <a:tileRect/>
          </a:gradFill>
          <a:ln w="1397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ECEA9F1-853E-41CC-A173-DFF354B7B6DF}"/>
              </a:ext>
            </a:extLst>
          </p:cNvPr>
          <p:cNvSpPr/>
          <p:nvPr userDrawn="1"/>
        </p:nvSpPr>
        <p:spPr>
          <a:xfrm>
            <a:off x="10395285" y="996095"/>
            <a:ext cx="1796716" cy="5861906"/>
          </a:xfrm>
          <a:custGeom>
            <a:avLst/>
            <a:gdLst>
              <a:gd name="connsiteX0" fmla="*/ 2196089 w 2196089"/>
              <a:gd name="connsiteY0" fmla="*/ 0 h 6849789"/>
              <a:gd name="connsiteX1" fmla="*/ 2196089 w 2196089"/>
              <a:gd name="connsiteY1" fmla="*/ 6849789 h 6849789"/>
              <a:gd name="connsiteX2" fmla="*/ 0 w 2196089"/>
              <a:gd name="connsiteY2" fmla="*/ 6849789 h 6849789"/>
              <a:gd name="connsiteX3" fmla="*/ 169765 w 2196089"/>
              <a:gd name="connsiteY3" fmla="*/ 6755526 h 6849789"/>
              <a:gd name="connsiteX4" fmla="*/ 2161421 w 2196089"/>
              <a:gd name="connsiteY4" fmla="*/ 408410 h 6849789"/>
              <a:gd name="connsiteX5" fmla="*/ 2196089 w 2196089"/>
              <a:gd name="connsiteY5" fmla="*/ 0 h 684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96089" h="6849789">
                <a:moveTo>
                  <a:pt x="2196089" y="0"/>
                </a:moveTo>
                <a:lnTo>
                  <a:pt x="2196089" y="6849789"/>
                </a:lnTo>
                <a:lnTo>
                  <a:pt x="0" y="6849789"/>
                </a:lnTo>
                <a:lnTo>
                  <a:pt x="169765" y="6755526"/>
                </a:lnTo>
                <a:cubicBezTo>
                  <a:pt x="1099958" y="6063006"/>
                  <a:pt x="1854601" y="3617105"/>
                  <a:pt x="2161421" y="408410"/>
                </a:cubicBezTo>
                <a:lnTo>
                  <a:pt x="21960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OAA Fisheries logo">
            <a:extLst>
              <a:ext uri="{FF2B5EF4-FFF2-40B4-BE49-F238E27FC236}">
                <a16:creationId xmlns:a16="http://schemas.microsoft.com/office/drawing/2014/main" id="{F400DC5E-3F1D-4777-B8A0-EF0DC98FFE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12" y="6075805"/>
            <a:ext cx="1497659" cy="682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56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0" r:id="rId2"/>
    <p:sldLayoutId id="2147483733" r:id="rId3"/>
    <p:sldLayoutId id="2147483734" r:id="rId4"/>
    <p:sldLayoutId id="2147483735" r:id="rId5"/>
    <p:sldLayoutId id="214748373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2437" y="2685195"/>
            <a:ext cx="10070512" cy="886397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Divider Page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438" y="3777557"/>
            <a:ext cx="10070513" cy="942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81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7200" kern="1200">
          <a:solidFill>
            <a:schemeClr val="tx2"/>
          </a:solidFill>
          <a:latin typeface="Cambria" charset="0"/>
          <a:ea typeface="Cambria" charset="0"/>
          <a:cs typeface="Cambr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b="0" i="0" kern="1200">
          <a:solidFill>
            <a:schemeClr val="accent1">
              <a:lumMod val="20000"/>
              <a:lumOff val="80000"/>
            </a:schemeClr>
          </a:solidFill>
          <a:latin typeface="Cambria" charset="0"/>
          <a:ea typeface="Cambria" charset="0"/>
          <a:cs typeface="Cambria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FDD3-3C4E-466F-889B-329AB9D40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2682880"/>
            <a:ext cx="9434400" cy="886397"/>
          </a:xfrm>
        </p:spPr>
        <p:txBody>
          <a:bodyPr/>
          <a:lstStyle/>
          <a:p>
            <a:r>
              <a:rPr lang="en-US" dirty="0"/>
              <a:t>Tilefish Additions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7A57E-A816-484C-9A40-62F66EC7C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24 2024</a:t>
            </a:r>
          </a:p>
        </p:txBody>
      </p:sp>
    </p:spTree>
    <p:extLst>
      <p:ext uri="{BB962C8B-B14F-4D97-AF65-F5344CB8AC3E}">
        <p14:creationId xmlns:p14="http://schemas.microsoft.com/office/powerpoint/2010/main" val="51241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9E6D1-467E-4CF7-8395-21C5BCD7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P*=20%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0043F0-BA34-449F-A2E2-38D53DA1F5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998" y="0"/>
            <a:ext cx="6095002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1925B19-7A2C-4166-8156-C41B92D2A4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50665"/>
              </p:ext>
            </p:extLst>
          </p:nvPr>
        </p:nvGraphicFramePr>
        <p:xfrm>
          <a:off x="159774" y="2501900"/>
          <a:ext cx="58280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5614">
                  <a:extLst>
                    <a:ext uri="{9D8B030D-6E8A-4147-A177-3AD203B41FA5}">
                      <a16:colId xmlns:a16="http://schemas.microsoft.com/office/drawing/2014/main" val="3238522485"/>
                    </a:ext>
                  </a:extLst>
                </a:gridCol>
                <a:gridCol w="1165614">
                  <a:extLst>
                    <a:ext uri="{9D8B030D-6E8A-4147-A177-3AD203B41FA5}">
                      <a16:colId xmlns:a16="http://schemas.microsoft.com/office/drawing/2014/main" val="204626456"/>
                    </a:ext>
                  </a:extLst>
                </a:gridCol>
                <a:gridCol w="1165614">
                  <a:extLst>
                    <a:ext uri="{9D8B030D-6E8A-4147-A177-3AD203B41FA5}">
                      <a16:colId xmlns:a16="http://schemas.microsoft.com/office/drawing/2014/main" val="3878569715"/>
                    </a:ext>
                  </a:extLst>
                </a:gridCol>
                <a:gridCol w="1165614">
                  <a:extLst>
                    <a:ext uri="{9D8B030D-6E8A-4147-A177-3AD203B41FA5}">
                      <a16:colId xmlns:a16="http://schemas.microsoft.com/office/drawing/2014/main" val="3967204396"/>
                    </a:ext>
                  </a:extLst>
                </a:gridCol>
                <a:gridCol w="1165614">
                  <a:extLst>
                    <a:ext uri="{9D8B030D-6E8A-4147-A177-3AD203B41FA5}">
                      <a16:colId xmlns:a16="http://schemas.microsoft.com/office/drawing/2014/main" val="2233870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Base Model Deterministic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MCBE Median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78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Weight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Numbers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Weight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Numbers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224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789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04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903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32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C440-63D7-412C-ADA2-5B4DE0ED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Egg production vs. gonad weight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2E1F23-97C2-430C-8B96-9F452BDF6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765" y="1825625"/>
            <a:ext cx="909447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1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44C-F353-459D-A61A-9C6BE63D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Model vs. Domed Model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3AD4EC-47F4-4514-AA4B-23BF182B0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8765" y="1825625"/>
            <a:ext cx="909447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28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F44C-F353-459D-A61A-9C6BE63DE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Model vs. Domed Model Compare Values 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D4E2DE-C864-4AEE-8476-10D2A4F8C1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6181501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18294613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0764595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324759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Logistic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869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MSY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554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F</a:t>
                      </a:r>
                      <a:r>
                        <a:rPr lang="en-US" baseline="-25000" dirty="0" err="1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918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62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SSB</a:t>
                      </a:r>
                      <a:r>
                        <a:rPr lang="en-US" baseline="-25000" dirty="0"/>
                        <a:t>MSY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513589.3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596529.6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160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MSST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385192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447397.2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058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  <a:r>
                        <a:rPr lang="en-US" baseline="-25000" dirty="0"/>
                        <a:t>2020-2022</a:t>
                      </a:r>
                      <a:r>
                        <a:rPr lang="en-US" baseline="0" dirty="0"/>
                        <a:t>/F</a:t>
                      </a:r>
                      <a:r>
                        <a:rPr lang="en-US" baseline="-25000" dirty="0"/>
                        <a:t>MSY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517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SSB</a:t>
                      </a:r>
                      <a:r>
                        <a:rPr lang="en-US" baseline="-25000" dirty="0"/>
                        <a:t>2022</a:t>
                      </a:r>
                      <a:r>
                        <a:rPr lang="en-US" baseline="0" dirty="0"/>
                        <a:t>/SSB</a:t>
                      </a:r>
                      <a:r>
                        <a:rPr lang="en-US" baseline="-25000" dirty="0"/>
                        <a:t>MSY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281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SSB</a:t>
                      </a:r>
                      <a:r>
                        <a:rPr lang="en-US" baseline="-25000" dirty="0"/>
                        <a:t>2022</a:t>
                      </a:r>
                      <a:r>
                        <a:rPr lang="en-US" baseline="0" dirty="0"/>
                        <a:t>/MSST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494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23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B2847-ACEA-489F-B59E-A19CBC01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Domed					Logistic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D16BCE1-9120-4F3F-8305-06E664867D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785" y="1690688"/>
            <a:ext cx="3999142" cy="480218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6CE2896-D43A-4300-9B45-FF8316F78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52394" y="1690688"/>
            <a:ext cx="4785877" cy="47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5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1B2847-ACEA-489F-B59E-A19CBC01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Domed					Logistic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FA347BB-6C17-4D95-9B25-F2A40DD122A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785" y="1690688"/>
            <a:ext cx="3999142" cy="4802187"/>
          </a:xfrm>
          <a:prstGeom prst="rect">
            <a:avLst/>
          </a:prstGeom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7E8E9902-161E-41D0-9DAD-781388B807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49961" y="1688255"/>
            <a:ext cx="4807974" cy="480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60B65-69B1-4F38-83EF-741BC165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P*=30% Figure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1400FEA-2A28-47CE-A6F6-A1DB33111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0"/>
            <a:ext cx="6098593" cy="6858000"/>
          </a:xfrm>
          <a:prstGeom prst="rect">
            <a:avLst/>
          </a:prstGeom>
        </p:spPr>
      </p:pic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82212A40-AF86-4CFB-94F2-1DCD546494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986020"/>
              </p:ext>
            </p:extLst>
          </p:nvPr>
        </p:nvGraphicFramePr>
        <p:xfrm>
          <a:off x="130277" y="2232660"/>
          <a:ext cx="5808405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681">
                  <a:extLst>
                    <a:ext uri="{9D8B030D-6E8A-4147-A177-3AD203B41FA5}">
                      <a16:colId xmlns:a16="http://schemas.microsoft.com/office/drawing/2014/main" val="2710750330"/>
                    </a:ext>
                  </a:extLst>
                </a:gridCol>
                <a:gridCol w="1161681">
                  <a:extLst>
                    <a:ext uri="{9D8B030D-6E8A-4147-A177-3AD203B41FA5}">
                      <a16:colId xmlns:a16="http://schemas.microsoft.com/office/drawing/2014/main" val="3487506937"/>
                    </a:ext>
                  </a:extLst>
                </a:gridCol>
                <a:gridCol w="1161681">
                  <a:extLst>
                    <a:ext uri="{9D8B030D-6E8A-4147-A177-3AD203B41FA5}">
                      <a16:colId xmlns:a16="http://schemas.microsoft.com/office/drawing/2014/main" val="3278318020"/>
                    </a:ext>
                  </a:extLst>
                </a:gridCol>
                <a:gridCol w="1161681">
                  <a:extLst>
                    <a:ext uri="{9D8B030D-6E8A-4147-A177-3AD203B41FA5}">
                      <a16:colId xmlns:a16="http://schemas.microsoft.com/office/drawing/2014/main" val="2550997308"/>
                    </a:ext>
                  </a:extLst>
                </a:gridCol>
                <a:gridCol w="1161681">
                  <a:extLst>
                    <a:ext uri="{9D8B030D-6E8A-4147-A177-3AD203B41FA5}">
                      <a16:colId xmlns:a16="http://schemas.microsoft.com/office/drawing/2014/main" val="1420945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Base Model Deterministic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MCBE Median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27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Year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Weight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Numbers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Weight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Landings Numbers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5279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873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017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474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7978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3D8E3B-E8D5-48BE-B191-5A9FFDC9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uncertainty incorporated into management advice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FDF364C-7D93-4A99-B38E-BF4F74ACE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determination currently based on base model</a:t>
            </a:r>
          </a:p>
          <a:p>
            <a:r>
              <a:rPr lang="en-US" dirty="0"/>
              <a:t>ABC from the deterministic projections from the base model</a:t>
            </a:r>
          </a:p>
          <a:p>
            <a:r>
              <a:rPr lang="en-US" dirty="0"/>
              <a:t>P* criteria table to determine percentage uses base model biomass</a:t>
            </a:r>
          </a:p>
          <a:p>
            <a:endParaRPr lang="en-US" dirty="0"/>
          </a:p>
          <a:p>
            <a:r>
              <a:rPr lang="en-US" dirty="0"/>
              <a:t>MCBE uncertainty only used in determining P* of F</a:t>
            </a:r>
            <a:r>
              <a:rPr lang="en-US" baseline="-25000" dirty="0"/>
              <a:t>MSY</a:t>
            </a:r>
          </a:p>
          <a:p>
            <a:endParaRPr lang="en-US" dirty="0"/>
          </a:p>
          <a:p>
            <a:r>
              <a:rPr lang="en-US" dirty="0"/>
              <a:t>For tilefish if MCBE is used all steps would be different </a:t>
            </a:r>
          </a:p>
        </p:txBody>
      </p:sp>
    </p:spTree>
    <p:extLst>
      <p:ext uri="{BB962C8B-B14F-4D97-AF65-F5344CB8AC3E}">
        <p14:creationId xmlns:p14="http://schemas.microsoft.com/office/powerpoint/2010/main" val="426801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E4E4-7B9E-4759-9B70-1713050E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Model versus MCBE determination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79D7AD-0727-4A7C-924B-5879009752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B5DF74-2A71-4700-AB9A-1C0D05F691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F/F</a:t>
            </a:r>
            <a:r>
              <a:rPr lang="en-US" baseline="-25000" dirty="0"/>
              <a:t>MSY </a:t>
            </a:r>
            <a:r>
              <a:rPr lang="en-US" dirty="0"/>
              <a:t>= 0.9999</a:t>
            </a:r>
          </a:p>
          <a:p>
            <a:pPr lvl="1"/>
            <a:r>
              <a:rPr lang="en-US" dirty="0"/>
              <a:t>Not Overfishing?</a:t>
            </a:r>
          </a:p>
          <a:p>
            <a:r>
              <a:rPr lang="en-US" dirty="0"/>
              <a:t>SSB/MSST = 1.26</a:t>
            </a:r>
          </a:p>
          <a:p>
            <a:pPr lvl="1"/>
            <a:r>
              <a:rPr lang="en-US" dirty="0"/>
              <a:t>Not Overfished</a:t>
            </a:r>
          </a:p>
          <a:p>
            <a:r>
              <a:rPr lang="en-US" dirty="0"/>
              <a:t>Midpoint SSB</a:t>
            </a:r>
            <a:r>
              <a:rPr lang="en-US" baseline="-25000" dirty="0"/>
              <a:t>MSY</a:t>
            </a:r>
            <a:r>
              <a:rPr lang="en-US" dirty="0"/>
              <a:t> and MSST = 0.4495</a:t>
            </a:r>
          </a:p>
          <a:p>
            <a:r>
              <a:rPr lang="en-US" dirty="0"/>
              <a:t>SSB</a:t>
            </a:r>
            <a:r>
              <a:rPr lang="en-US" baseline="-25000" dirty="0"/>
              <a:t>2022</a:t>
            </a:r>
            <a:r>
              <a:rPr lang="en-US" dirty="0"/>
              <a:t> =0.507</a:t>
            </a:r>
          </a:p>
          <a:p>
            <a:r>
              <a:rPr lang="en-US" dirty="0"/>
              <a:t>SSB </a:t>
            </a:r>
            <a:r>
              <a:rPr lang="en-US" b="1" dirty="0"/>
              <a:t>ABOVE</a:t>
            </a:r>
            <a:r>
              <a:rPr lang="en-US" dirty="0"/>
              <a:t> Midpoint</a:t>
            </a:r>
          </a:p>
          <a:p>
            <a:r>
              <a:rPr lang="en-US" dirty="0"/>
              <a:t>P* = 30%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56BD37-A0D0-40F2-9A63-5E22447F2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MCBE Median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2046ED4-8AB4-4922-A6BC-1EF576C20D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F/F</a:t>
            </a:r>
            <a:r>
              <a:rPr lang="en-US" baseline="-25000" dirty="0"/>
              <a:t>MSY </a:t>
            </a:r>
            <a:r>
              <a:rPr lang="en-US" dirty="0"/>
              <a:t>= 1.16</a:t>
            </a:r>
          </a:p>
          <a:p>
            <a:pPr lvl="1"/>
            <a:r>
              <a:rPr lang="en-US" dirty="0"/>
              <a:t>Overfishing</a:t>
            </a:r>
          </a:p>
          <a:p>
            <a:r>
              <a:rPr lang="en-US" dirty="0"/>
              <a:t>SSB/MSST =  1.04</a:t>
            </a:r>
          </a:p>
          <a:p>
            <a:pPr lvl="1"/>
            <a:r>
              <a:rPr lang="en-US" dirty="0"/>
              <a:t>Not Overfished</a:t>
            </a:r>
          </a:p>
          <a:p>
            <a:r>
              <a:rPr lang="en-US" dirty="0"/>
              <a:t>Midpoint SSB</a:t>
            </a:r>
            <a:r>
              <a:rPr lang="en-US" baseline="-25000" dirty="0"/>
              <a:t>MSY</a:t>
            </a:r>
            <a:r>
              <a:rPr lang="en-US" dirty="0"/>
              <a:t> and MSST = 0.5695</a:t>
            </a:r>
          </a:p>
          <a:p>
            <a:r>
              <a:rPr lang="en-US" dirty="0"/>
              <a:t>SSB</a:t>
            </a:r>
            <a:r>
              <a:rPr lang="en-US" baseline="-25000" dirty="0"/>
              <a:t>2022</a:t>
            </a:r>
            <a:r>
              <a:rPr lang="en-US" dirty="0"/>
              <a:t> = 0.537</a:t>
            </a:r>
          </a:p>
          <a:p>
            <a:r>
              <a:rPr lang="en-US" dirty="0"/>
              <a:t>SSB </a:t>
            </a:r>
            <a:r>
              <a:rPr lang="en-US" b="1" dirty="0"/>
              <a:t>BELOW</a:t>
            </a:r>
            <a:r>
              <a:rPr lang="en-US" dirty="0"/>
              <a:t> midpoint</a:t>
            </a:r>
          </a:p>
          <a:p>
            <a:r>
              <a:rPr lang="en-US" dirty="0"/>
              <a:t>P* = 20%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70571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Slide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07D74C75-C3A6-4088-A37F-B5E8FC067EDE}"/>
    </a:ext>
  </a:extLst>
</a:theme>
</file>

<file path=ppt/theme/theme2.xml><?xml version="1.0" encoding="utf-8"?>
<a:theme xmlns:a="http://schemas.openxmlformats.org/drawingml/2006/main" name="NOAA Fisheries">
  <a:themeElements>
    <a:clrScheme name="NOAAColor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1EE35F31-5DCA-4092-956A-CEF01A157EE4}"/>
    </a:ext>
  </a:extLst>
</a:theme>
</file>

<file path=ppt/theme/theme3.xml><?xml version="1.0" encoding="utf-8"?>
<a:theme xmlns:a="http://schemas.openxmlformats.org/drawingml/2006/main" name="TealSwoop">
  <a:themeElements>
    <a:clrScheme name="NOAAColor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088E1E28-1B3C-4CF6-9D9D-3B68A946D481}"/>
    </a:ext>
  </a:extLst>
</a:theme>
</file>

<file path=ppt/theme/theme4.xml><?xml version="1.0" encoding="utf-8"?>
<a:theme xmlns:a="http://schemas.openxmlformats.org/drawingml/2006/main" name="NOAA Fisheries 2">
  <a:themeElements>
    <a:clrScheme name="NOAAColor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E9A16159-548E-4D98-B697-A9375C5C6938}"/>
    </a:ext>
  </a:extLst>
</a:theme>
</file>

<file path=ppt/theme/theme5.xml><?xml version="1.0" encoding="utf-8"?>
<a:theme xmlns:a="http://schemas.openxmlformats.org/drawingml/2006/main" name="NOAA Dark">
  <a:themeElements>
    <a:clrScheme name="NOAAColor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3723DA8F-BA91-47C4-B01C-B6130FCC6C05}"/>
    </a:ext>
  </a:extLst>
</a:theme>
</file>

<file path=ppt/theme/theme6.xml><?xml version="1.0" encoding="utf-8"?>
<a:theme xmlns:a="http://schemas.openxmlformats.org/drawingml/2006/main" name="NOAA Large">
  <a:themeElements>
    <a:clrScheme name="NOAAColor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C18E3A7E-651E-4C7D-8CF6-CE09208F7F22}"/>
    </a:ext>
  </a:extLst>
</a:theme>
</file>

<file path=ppt/theme/theme7.xml><?xml version="1.0" encoding="utf-8"?>
<a:theme xmlns:a="http://schemas.openxmlformats.org/drawingml/2006/main" name="Dividers">
  <a:themeElements>
    <a:clrScheme name="FISHERIES">
      <a:dk1>
        <a:srgbClr val="000000"/>
      </a:dk1>
      <a:lt1>
        <a:srgbClr val="FFFFFF"/>
      </a:lt1>
      <a:dk2>
        <a:srgbClr val="00467F"/>
      </a:dk2>
      <a:lt2>
        <a:srgbClr val="D3EAED"/>
      </a:lt2>
      <a:accent1>
        <a:srgbClr val="008998"/>
      </a:accent1>
      <a:accent2>
        <a:srgbClr val="4C9C2E"/>
      </a:accent2>
      <a:accent3>
        <a:srgbClr val="FF8300"/>
      </a:accent3>
      <a:accent4>
        <a:srgbClr val="615BC3"/>
      </a:accent4>
      <a:accent5>
        <a:srgbClr val="0093D0"/>
      </a:accent5>
      <a:accent6>
        <a:srgbClr val="FF4438"/>
      </a:accent6>
      <a:hlink>
        <a:srgbClr val="7F7FFF"/>
      </a:hlink>
      <a:folHlink>
        <a:srgbClr val="1ECAD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AATealTemplate.pptx" id="{38D8BB31-E80F-41A5-B967-F229564D6793}" vid="{B7809DA5-FF9A-4C71-A691-EC610248A05B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NOAATealTemplate</Template>
  <TotalTime>1141</TotalTime>
  <Words>265</Words>
  <Application>Microsoft Office PowerPoint</Application>
  <PresentationFormat>Widescreen</PresentationFormat>
  <Paragraphs>106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Cambria</vt:lpstr>
      <vt:lpstr>TitleSlide</vt:lpstr>
      <vt:lpstr>NOAA Fisheries</vt:lpstr>
      <vt:lpstr>TealSwoop</vt:lpstr>
      <vt:lpstr>NOAA Fisheries 2</vt:lpstr>
      <vt:lpstr>NOAA Dark</vt:lpstr>
      <vt:lpstr>NOAA Large</vt:lpstr>
      <vt:lpstr>Dividers</vt:lpstr>
      <vt:lpstr>Tilefish Additions</vt:lpstr>
      <vt:lpstr>Egg production vs. gonad weight</vt:lpstr>
      <vt:lpstr>Logistic Model vs. Domed Model</vt:lpstr>
      <vt:lpstr>Logistic Model vs. Domed Model Compare Values Table</vt:lpstr>
      <vt:lpstr>Domed     Logistic</vt:lpstr>
      <vt:lpstr>Domed     Logistic</vt:lpstr>
      <vt:lpstr>P*=30% Figure</vt:lpstr>
      <vt:lpstr>Where is uncertainty incorporated into management advice</vt:lpstr>
      <vt:lpstr>Base Model versus MCBE determination</vt:lpstr>
      <vt:lpstr>P*=20%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Tilefish Additions</dc:title>
  <dc:creator>Matthew Vincent</dc:creator>
  <cp:lastModifiedBy>Matthew Vincent</cp:lastModifiedBy>
  <cp:revision>14</cp:revision>
  <dcterms:created xsi:type="dcterms:W3CDTF">2024-10-23T19:11:33Z</dcterms:created>
  <dcterms:modified xsi:type="dcterms:W3CDTF">2024-10-24T14:13:21Z</dcterms:modified>
</cp:coreProperties>
</file>