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1" r:id="rId1"/>
    <p:sldMasterId id="2147483672" r:id="rId2"/>
  </p:sldMasterIdLst>
  <p:notesMasterIdLst>
    <p:notesMasterId r:id="rId16"/>
  </p:notesMasterIdLst>
  <p:sldIdLst>
    <p:sldId id="301" r:id="rId3"/>
    <p:sldId id="259" r:id="rId4"/>
    <p:sldId id="306" r:id="rId5"/>
    <p:sldId id="305" r:id="rId6"/>
    <p:sldId id="307" r:id="rId7"/>
    <p:sldId id="282" r:id="rId8"/>
    <p:sldId id="309" r:id="rId9"/>
    <p:sldId id="308" r:id="rId10"/>
    <p:sldId id="310" r:id="rId11"/>
    <p:sldId id="311" r:id="rId12"/>
    <p:sldId id="314" r:id="rId13"/>
    <p:sldId id="315" r:id="rId14"/>
    <p:sldId id="31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BEE418-B83E-41B4-CCB3-7DBDBE92A5E7}" name="John Hadley" initials="JH" userId="S::john.hadley@safmc.net::7fd29991-86d9-470b-b562-3b804ede6f83" providerId="AD"/>
  <p188:author id="{A32C0F30-52AE-CBEE-B024-4D4C282787B9}" name="Allie Iberle" initials="AI" userId="S::allie.iberle@safmc.net::90123198-72ef-47de-bc36-fab4c50340e0" providerId="AD"/>
  <p188:author id="{C185D1EC-A1FD-7E8D-44F7-6E9D4BAD414A}" name="Allie Iberle" initials="AI" userId="S-1-5-21-2223753655-3112163189-1664147566-1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E9F2F4"/>
    <a:srgbClr val="14213C"/>
    <a:srgbClr val="485B77"/>
    <a:srgbClr val="2B68C9"/>
    <a:srgbClr val="FAA252"/>
    <a:srgbClr val="17818F"/>
    <a:srgbClr val="B6F8B9"/>
    <a:srgbClr val="18438B"/>
    <a:srgbClr val="DEE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060" autoAdjust="0"/>
  </p:normalViewPr>
  <p:slideViewPr>
    <p:cSldViewPr snapToGrid="0">
      <p:cViewPr varScale="1">
        <p:scale>
          <a:sx n="104" d="100"/>
          <a:sy n="104" d="100"/>
        </p:scale>
        <p:origin x="180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85994-C956-44A6-950C-BC05C2A78404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B8144-E1BF-457D-9B9E-318919D6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7E545-3999-5932-4AF4-66B871DED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429451-4E68-91E1-6021-6CC79B42B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0AA4E-064C-726E-5956-79916E1DD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D9565-C25F-0B00-34CF-C1B4038D6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3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AE5C-7FA4-C631-0B2A-E8A05C65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4AFD07-10B6-06BD-735B-9FC6E8287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C84D06-51D6-CD41-7884-418C91BE4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D2416-4584-BA40-9AA0-3DB70BB56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06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ADABA-836B-74DA-B6F3-7B569F4BC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510FC-D55D-E4DD-6B7A-7F8DA1049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2A4F52-BF40-4CF0-1118-BC6AA1A7F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9528B-4F6C-FACB-6C3E-94215F699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1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4E7C6-37B9-9806-CFD1-5D198ECC3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A4C8D-7495-2650-3D90-7E2282D87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2FAD87-C372-9D22-C2E9-8A6FC8D2F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D3C07-6DEA-8F23-80F1-C59B9FFB90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7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6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63B74-1538-4772-2AEE-E611A1BD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65754-9961-C6B8-2401-1BA69CB90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DC33B-6CAB-6FAF-9EC4-254D5653A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119C8-1031-EFAF-06CB-6C9BE6F26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6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C12BD-F5A6-7DDF-202D-E4A35BD30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4C897A-91C9-D71A-5ABD-2B9DD02F3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F693C-97E9-F90A-66B4-4F34591C2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9670F-F71E-19F6-7E20-BFBC98706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34B40-1D81-614B-1717-D31B9AA3D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78559-D4B7-82D4-9CE4-50692366A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6C325-DC70-0125-811A-010DF720E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C5F11-F7DD-4A0B-5ED4-E318863AB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84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B63E0-7857-964D-1503-B039B71FB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282638-A42A-0571-AE1E-A7620FA19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2F1D6-635A-5C24-0179-91E52B132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7B722-9D1C-8DFA-8D4B-2139C1993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1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E95B7-60E7-E367-7689-5FEC8A458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070C4-F79A-8902-701E-59D9FC7AD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8770C-A836-7611-68E1-F40689301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69351-3FB8-5D61-EA55-1D8824512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1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D2BEE-3E64-47B7-152B-4B125719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6B954E-641F-7DA4-0AC4-9650863FA0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15E161-A461-3197-F79D-579AF61DA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872C9-14D0-2208-555F-3A409E2F6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0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clouds, cloudy&#10;&#10;Description automatically generated">
            <a:extLst>
              <a:ext uri="{FF2B5EF4-FFF2-40B4-BE49-F238E27FC236}">
                <a16:creationId xmlns:a16="http://schemas.microsoft.com/office/drawing/2014/main" id="{C90848A1-91DB-1F8B-049E-5DE9711B6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73" y="0"/>
            <a:ext cx="7716353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E40E7-8619-F8EE-8ECC-EF7E5D90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62123BD-608C-45E5-BB8E-7C72F6B5FA6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1836A-9E6A-4231-DE6E-00906C2F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6954" y="160827"/>
            <a:ext cx="9575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/>
            <a:r>
              <a:rPr lang="en-US" dirty="0"/>
              <a:t>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CB131-E5E4-FF0C-16EB-26B90840F271}"/>
              </a:ext>
            </a:extLst>
          </p:cNvPr>
          <p:cNvSpPr/>
          <p:nvPr userDrawn="1"/>
        </p:nvSpPr>
        <p:spPr>
          <a:xfrm>
            <a:off x="2" y="0"/>
            <a:ext cx="2867111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40F826-508B-5F34-D124-0F8EBA6CA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95" y="0"/>
            <a:ext cx="2648123" cy="353083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EE4120F-DCC6-4771-40DB-C0D7CFFDDC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8940" y="4559849"/>
            <a:ext cx="1721126" cy="1610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Add name and contact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B4BF5-121C-5A54-B771-F3E14914DE16}"/>
              </a:ext>
            </a:extLst>
          </p:cNvPr>
          <p:cNvSpPr/>
          <p:nvPr userDrawn="1"/>
        </p:nvSpPr>
        <p:spPr>
          <a:xfrm>
            <a:off x="2419004" y="3790604"/>
            <a:ext cx="6096347" cy="209480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8A46366D-6A2A-1D9B-4037-41E1BC3E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004" y="4559852"/>
            <a:ext cx="60963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6F866-AC4D-72DB-1926-B8CFA20F4E1B}"/>
              </a:ext>
            </a:extLst>
          </p:cNvPr>
          <p:cNvSpPr txBox="1"/>
          <p:nvPr userDrawn="1"/>
        </p:nvSpPr>
        <p:spPr>
          <a:xfrm>
            <a:off x="2419002" y="3930745"/>
            <a:ext cx="55526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  <a:latin typeface="Work Sans Light" pitchFamily="2" charset="0"/>
              </a:rPr>
              <a:t>THE SOUTH ATLANTIC FISHERY MANAGEMENT COUNCIL</a:t>
            </a:r>
          </a:p>
        </p:txBody>
      </p:sp>
    </p:spTree>
    <p:extLst>
      <p:ext uri="{BB962C8B-B14F-4D97-AF65-F5344CB8AC3E}">
        <p14:creationId xmlns:p14="http://schemas.microsoft.com/office/powerpoint/2010/main" val="10887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9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7090045-F634-767C-99AD-F14708260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5" y="1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67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40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4AB17CC-31D0-9ECE-1EF3-2BB822A03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5" y="1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2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F074F49-CCA2-46CE-5B68-02FFDFB4DC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5" y="1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4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A4C51A-9F9A-BAC6-7015-C5802C02F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5" y="1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55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72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9177E7B-4810-1BCA-FF3E-AE1DECBF8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5" y="1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16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454F72E-0FE8-8A6C-3498-7D8E9E768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5" y="1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5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5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567C-4862-073E-9BC4-0FED9AB7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E1E5A-607C-BB02-595F-C997B5FE7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262C02A-5CF9-F3E1-649F-5E8AA4244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6" y="3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9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8386-6A8C-19FB-6E24-CB62B701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501CE-800D-5F3D-9A95-154B13FDE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36629-B50B-E7B5-1675-83CE7CC2E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038C74-EEB8-18DA-46EB-A436A01BD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6" y="3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3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BD653-6A28-CBBF-6FFA-B9480D50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6CB4D-3BF7-D943-A42B-96379FBBD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C94B0-EEC8-03C4-D683-4636EE9D0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F8A44-312F-40C5-76A5-0A9337597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EE1F6-B3D5-6372-A199-7417531F84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BE21A16-3509-743F-F7F2-7B8F6AD921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6" y="3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4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CF87C-E8F1-3953-080F-73C40B463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7B9B03D-9198-B03E-2D17-3BEDA08EC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6" y="3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0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50EC-1C11-3000-BFEB-8F16643F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C1DD7-5D5D-12EF-3BB7-F51875E69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6A6EB-CF7F-67FD-709F-D64B4C46B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1FAE542-2994-F8ED-778F-362A86A0A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6" y="3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0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B3567-45F1-1A59-FF5F-17227FAC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60607-F22A-51B5-F402-3588BD652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26187-3B8C-F581-DF88-D0F2580C6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4035A60-254C-2B06-4F01-760223AA2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466" y="3"/>
            <a:ext cx="964535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CBCB1-B28F-7768-2978-51FC6C95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77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8576-B126-DE7F-8181-F43BF99FB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078F9-6F71-08A3-B66A-C965C0F15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161C6-42C1-43CA-667D-E09E6C69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23C4-39B1-479B-887E-25E9EBF82DE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36BAB-36BA-CF20-BC41-33107032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40F30-AEB2-6ABE-7C77-1343C92F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090-6AC1-4B8E-B5A2-C6AE562F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B46C4A-AD5D-553D-BE55-D82C66DA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57670-8EF1-BB91-E237-F7E4ADB50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4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9" r:id="rId6"/>
    <p:sldLayoutId id="2147483670" r:id="rId7"/>
    <p:sldLayoutId id="2147483660" r:id="rId8"/>
    <p:sldLayoutId id="2147483671" r:id="rId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0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5.t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685E1-6465-B068-9A46-5E41EE367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E59BD6-8D51-1F35-5FA0-42A4B7724A9A}"/>
              </a:ext>
            </a:extLst>
          </p:cNvPr>
          <p:cNvSpPr txBox="1">
            <a:spLocks/>
          </p:cNvSpPr>
          <p:nvPr/>
        </p:nvSpPr>
        <p:spPr>
          <a:xfrm>
            <a:off x="688982" y="2285171"/>
            <a:ext cx="3210126" cy="26962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endParaRPr lang="en-US" sz="3000">
              <a:solidFill>
                <a:schemeClr val="bg2"/>
              </a:solidFill>
              <a:latin typeface="+mn-lt"/>
            </a:endParaRPr>
          </a:p>
          <a:p>
            <a:pPr algn="ctr">
              <a:spcAft>
                <a:spcPts val="450"/>
              </a:spcAft>
            </a:pPr>
            <a:endParaRPr lang="en-US" sz="3000">
              <a:solidFill>
                <a:schemeClr val="bg2"/>
              </a:solidFill>
              <a:latin typeface="+mn-lt"/>
            </a:endParaRPr>
          </a:p>
          <a:p>
            <a:pPr algn="ctr">
              <a:spcAft>
                <a:spcPts val="450"/>
              </a:spcAft>
            </a:pPr>
            <a:endParaRPr lang="en-US" sz="3000">
              <a:solidFill>
                <a:schemeClr val="bg2"/>
              </a:solidFill>
              <a:latin typeface="+mn-lt"/>
            </a:endParaRPr>
          </a:p>
          <a:p>
            <a:pPr algn="ctr">
              <a:spcAft>
                <a:spcPts val="450"/>
              </a:spcAft>
            </a:pPr>
            <a:endParaRPr lang="en-US" sz="3000">
              <a:solidFill>
                <a:schemeClr val="bg2"/>
              </a:solidFill>
              <a:latin typeface="+mn-lt"/>
            </a:endParaRPr>
          </a:p>
          <a:p>
            <a:pPr algn="ctr">
              <a:spcAft>
                <a:spcPts val="450"/>
              </a:spcAft>
            </a:pPr>
            <a:endParaRPr lang="en-US" sz="30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E0F32B-D145-9B31-15FD-DEC3E76052A7}"/>
              </a:ext>
            </a:extLst>
          </p:cNvPr>
          <p:cNvSpPr/>
          <p:nvPr/>
        </p:nvSpPr>
        <p:spPr>
          <a:xfrm>
            <a:off x="0" y="0"/>
            <a:ext cx="3433482" cy="6858000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2" name="Picture 21" descr="A person holding a fish&#10;&#10;AI-generated content may be incorrect.">
            <a:extLst>
              <a:ext uri="{FF2B5EF4-FFF2-40B4-BE49-F238E27FC236}">
                <a16:creationId xmlns:a16="http://schemas.microsoft.com/office/drawing/2014/main" id="{B859BB92-BFBD-28EA-1046-435AD5557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3"/>
          <a:stretch/>
        </p:blipFill>
        <p:spPr>
          <a:xfrm>
            <a:off x="3420719" y="-6350"/>
            <a:ext cx="6304305" cy="68643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488396-D44B-D93A-20C8-4A44F917B9FC}"/>
              </a:ext>
            </a:extLst>
          </p:cNvPr>
          <p:cNvSpPr/>
          <p:nvPr/>
        </p:nvSpPr>
        <p:spPr>
          <a:xfrm>
            <a:off x="2560726" y="4401083"/>
            <a:ext cx="6299588" cy="1546577"/>
          </a:xfrm>
          <a:prstGeom prst="rect">
            <a:avLst/>
          </a:prstGeom>
          <a:solidFill>
            <a:srgbClr val="2B68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287D5-DC37-D566-206F-63F0DCE17B29}"/>
              </a:ext>
            </a:extLst>
          </p:cNvPr>
          <p:cNvSpPr txBox="1"/>
          <p:nvPr/>
        </p:nvSpPr>
        <p:spPr>
          <a:xfrm>
            <a:off x="41639" y="4722901"/>
            <a:ext cx="241900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Work Sans ExtraBold" pitchFamily="2" charset="0"/>
              </a:rPr>
              <a:t>March Council Meeting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  <a:latin typeface="Work Sans ExtraBold" pitchFamily="2" charset="0"/>
              </a:rPr>
              <a:t>2025</a:t>
            </a:r>
          </a:p>
          <a:p>
            <a:endParaRPr lang="en-US" sz="1350" dirty="0">
              <a:solidFill>
                <a:schemeClr val="bg2"/>
              </a:solidFill>
              <a:latin typeface="Work Sans Extra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82993-F8C2-E7E0-8E51-02DB1352CDBC}"/>
              </a:ext>
            </a:extLst>
          </p:cNvPr>
          <p:cNvSpPr txBox="1"/>
          <p:nvPr/>
        </p:nvSpPr>
        <p:spPr>
          <a:xfrm>
            <a:off x="2662346" y="4564833"/>
            <a:ext cx="609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SOUTH ATLANTIC FISHERY MANAGEMENT COUNCIL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0D5690C-0956-B6C3-7379-E0447E03B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616" y="4837521"/>
            <a:ext cx="5975145" cy="994172"/>
          </a:xfrm>
        </p:spPr>
        <p:txBody>
          <a:bodyPr>
            <a:no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Work Sans ExtraBold" pitchFamily="2" charset="0"/>
              </a:rPr>
              <a:t>Snapper Grouper FMU Composition, Key Stocks, and Developing Amendments</a:t>
            </a:r>
            <a:endParaRPr lang="en-US" sz="2500" dirty="0"/>
          </a:p>
        </p:txBody>
      </p:sp>
      <p:pic>
        <p:nvPicPr>
          <p:cNvPr id="12" name="Picture 11" descr="A logo of a fish and a map&#10;&#10;AI-generated content may be incorrect.">
            <a:extLst>
              <a:ext uri="{FF2B5EF4-FFF2-40B4-BE49-F238E27FC236}">
                <a16:creationId xmlns:a16="http://schemas.microsoft.com/office/drawing/2014/main" id="{70131033-56E0-C2C1-770C-2655222ED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1" y="292505"/>
            <a:ext cx="2538697" cy="2538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0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56C785-6B90-42D9-F8C5-2809F6DD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88146AD-E5EB-2080-2F5E-28DB600DC982}"/>
              </a:ext>
            </a:extLst>
          </p:cNvPr>
          <p:cNvSpPr/>
          <p:nvPr/>
        </p:nvSpPr>
        <p:spPr>
          <a:xfrm>
            <a:off x="8218253" y="0"/>
            <a:ext cx="925747" cy="1280160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6D8070-DD27-D93E-D831-ECEE53379657}"/>
              </a:ext>
            </a:extLst>
          </p:cNvPr>
          <p:cNvSpPr/>
          <p:nvPr/>
        </p:nvSpPr>
        <p:spPr>
          <a:xfrm>
            <a:off x="0" y="1141"/>
            <a:ext cx="7105650" cy="87611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BEB8E2B-1415-4E4E-9688-46FC544C8D8D}"/>
              </a:ext>
            </a:extLst>
          </p:cNvPr>
          <p:cNvSpPr txBox="1">
            <a:spLocks/>
          </p:cNvSpPr>
          <p:nvPr/>
        </p:nvSpPr>
        <p:spPr>
          <a:xfrm>
            <a:off x="223588" y="171494"/>
            <a:ext cx="6478209" cy="5710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CHANGES TO THE SG FMU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DD0C5-6032-645C-5D12-7DF8CADC8D3E}"/>
              </a:ext>
            </a:extLst>
          </p:cNvPr>
          <p:cNvSpPr txBox="1"/>
          <p:nvPr/>
        </p:nvSpPr>
        <p:spPr>
          <a:xfrm>
            <a:off x="330000" y="1047610"/>
            <a:ext cx="8483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Stocks with species-specific ACLs (see Table 1) that have not had operational assessments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Removes up to 7 species from consideration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5AE6C-0BC5-BC02-5309-48109893B17D}"/>
              </a:ext>
            </a:extLst>
          </p:cNvPr>
          <p:cNvSpPr txBox="1"/>
          <p:nvPr/>
        </p:nvSpPr>
        <p:spPr>
          <a:xfrm>
            <a:off x="7199168" y="0"/>
            <a:ext cx="194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Species to be Evaluated: 32?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AF4E64-C978-17DB-2F8F-F91B74371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924045"/>
              </p:ext>
            </p:extLst>
          </p:nvPr>
        </p:nvGraphicFramePr>
        <p:xfrm>
          <a:off x="276795" y="2649218"/>
          <a:ext cx="8590404" cy="3699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4294">
                  <a:extLst>
                    <a:ext uri="{9D8B030D-6E8A-4147-A177-3AD203B41FA5}">
                      <a16:colId xmlns:a16="http://schemas.microsoft.com/office/drawing/2014/main" val="3990821290"/>
                    </a:ext>
                  </a:extLst>
                </a:gridCol>
                <a:gridCol w="1725640">
                  <a:extLst>
                    <a:ext uri="{9D8B030D-6E8A-4147-A177-3AD203B41FA5}">
                      <a16:colId xmlns:a16="http://schemas.microsoft.com/office/drawing/2014/main" val="2678712917"/>
                    </a:ext>
                  </a:extLst>
                </a:gridCol>
                <a:gridCol w="1327415">
                  <a:extLst>
                    <a:ext uri="{9D8B030D-6E8A-4147-A177-3AD203B41FA5}">
                      <a16:colId xmlns:a16="http://schemas.microsoft.com/office/drawing/2014/main" val="2024564641"/>
                    </a:ext>
                  </a:extLst>
                </a:gridCol>
                <a:gridCol w="1725640">
                  <a:extLst>
                    <a:ext uri="{9D8B030D-6E8A-4147-A177-3AD203B41FA5}">
                      <a16:colId xmlns:a16="http://schemas.microsoft.com/office/drawing/2014/main" val="651280900"/>
                    </a:ext>
                  </a:extLst>
                </a:gridCol>
                <a:gridCol w="1327415">
                  <a:extLst>
                    <a:ext uri="{9D8B030D-6E8A-4147-A177-3AD203B41FA5}">
                      <a16:colId xmlns:a16="http://schemas.microsoft.com/office/drawing/2014/main" val="4168291370"/>
                    </a:ext>
                  </a:extLst>
                </a:gridCol>
              </a:tblGrid>
              <a:tr h="3103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Snapper Grouper Species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Commercial ACL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Commercial Unit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Recreational ACL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Recreational Unit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extLst>
                  <a:ext uri="{0D108BD9-81ED-4DB2-BD59-A6C34878D82A}">
                    <a16:rowId xmlns:a16="http://schemas.microsoft.com/office/drawing/2014/main" val="1572245787"/>
                  </a:ext>
                </a:extLst>
              </a:tr>
              <a:tr h="1621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Atlantic Spadefish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150,552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661,926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CHTS 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extLst>
                  <a:ext uri="{0D108BD9-81ED-4DB2-BD59-A6C34878D82A}">
                    <a16:rowId xmlns:a16="http://schemas.microsoft.com/office/drawing/2014/main" val="2772484360"/>
                  </a:ext>
                </a:extLst>
              </a:tr>
              <a:tr h="1621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Bar Jack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13,228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49,021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CHTS 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extLst>
                  <a:ext uri="{0D108BD9-81ED-4DB2-BD59-A6C34878D82A}">
                    <a16:rowId xmlns:a16="http://schemas.microsoft.com/office/drawing/2014/main" val="2168806788"/>
                  </a:ext>
                </a:extLst>
              </a:tr>
              <a:tr h="3103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Goliath Grouper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MRFSS </a:t>
                      </a:r>
                      <a:r>
                        <a:rPr lang="en-US" sz="1800" dirty="0" err="1">
                          <a:effectLst/>
                        </a:rPr>
                        <a:t>lbs</a:t>
                      </a:r>
                      <a:r>
                        <a:rPr lang="en-US" sz="1800" dirty="0">
                          <a:effectLst/>
                        </a:rPr>
                        <a:t> ww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extLst>
                  <a:ext uri="{0D108BD9-81ED-4DB2-BD59-A6C34878D82A}">
                    <a16:rowId xmlns:a16="http://schemas.microsoft.com/office/drawing/2014/main" val="3726526783"/>
                  </a:ext>
                </a:extLst>
              </a:tr>
              <a:tr h="1621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Gray Triggerfish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312,324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404,675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CHTS 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extLst>
                  <a:ext uri="{0D108BD9-81ED-4DB2-BD59-A6C34878D82A}">
                    <a16:rowId xmlns:a16="http://schemas.microsoft.com/office/drawing/2014/main" val="3801173811"/>
                  </a:ext>
                </a:extLst>
              </a:tr>
              <a:tr h="1621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Nassau Grouper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effectLst/>
                        </a:rPr>
                        <a:t>lbs</a:t>
                      </a:r>
                      <a:r>
                        <a:rPr lang="en-US" sz="1800" dirty="0">
                          <a:effectLst/>
                        </a:rPr>
                        <a:t> ww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MRFSS </a:t>
                      </a:r>
                      <a:r>
                        <a:rPr lang="en-US" sz="1800" dirty="0" err="1">
                          <a:effectLst/>
                        </a:rPr>
                        <a:t>lbs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gw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extLst>
                  <a:ext uri="{0D108BD9-81ED-4DB2-BD59-A6C34878D82A}">
                    <a16:rowId xmlns:a16="http://schemas.microsoft.com/office/drawing/2014/main" val="1942392900"/>
                  </a:ext>
                </a:extLst>
              </a:tr>
              <a:tr h="3103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Speckled Hind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MRFSS </a:t>
                      </a:r>
                      <a:r>
                        <a:rPr lang="en-US" sz="1800" dirty="0" err="1">
                          <a:effectLst/>
                        </a:rPr>
                        <a:t>lbs</a:t>
                      </a:r>
                      <a:r>
                        <a:rPr lang="en-US" sz="1800" dirty="0">
                          <a:effectLst/>
                        </a:rPr>
                        <a:t> ww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extLst>
                  <a:ext uri="{0D108BD9-81ED-4DB2-BD59-A6C34878D82A}">
                    <a16:rowId xmlns:a16="http://schemas.microsoft.com/office/drawing/2014/main" val="3235559512"/>
                  </a:ext>
                </a:extLst>
              </a:tr>
              <a:tr h="3103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Warsaw Grouper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MRFSS </a:t>
                      </a:r>
                      <a:r>
                        <a:rPr lang="en-US" sz="1800" dirty="0" err="1">
                          <a:effectLst/>
                        </a:rPr>
                        <a:t>lbs</a:t>
                      </a:r>
                      <a:r>
                        <a:rPr lang="en-US" sz="1800" dirty="0">
                          <a:effectLst/>
                        </a:rPr>
                        <a:t> ww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7802" marR="47802" marT="0" marB="0" anchor="ctr"/>
                </a:tc>
                <a:extLst>
                  <a:ext uri="{0D108BD9-81ED-4DB2-BD59-A6C34878D82A}">
                    <a16:rowId xmlns:a16="http://schemas.microsoft.com/office/drawing/2014/main" val="3343159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61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7E9D9E-3807-2D36-AFB9-1C0AEBFB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1AA7DCE-D361-13CE-DE60-2B67BD3B1400}"/>
              </a:ext>
            </a:extLst>
          </p:cNvPr>
          <p:cNvSpPr/>
          <p:nvPr/>
        </p:nvSpPr>
        <p:spPr>
          <a:xfrm>
            <a:off x="8218253" y="0"/>
            <a:ext cx="925747" cy="1280160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CC26DE-1CCB-70F1-20AC-D4168055C413}"/>
              </a:ext>
            </a:extLst>
          </p:cNvPr>
          <p:cNvSpPr/>
          <p:nvPr/>
        </p:nvSpPr>
        <p:spPr>
          <a:xfrm>
            <a:off x="0" y="1141"/>
            <a:ext cx="7105650" cy="87611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5AC91F7-DF6D-4B52-6FD3-3BD31D3A1C68}"/>
              </a:ext>
            </a:extLst>
          </p:cNvPr>
          <p:cNvSpPr txBox="1">
            <a:spLocks/>
          </p:cNvSpPr>
          <p:nvPr/>
        </p:nvSpPr>
        <p:spPr>
          <a:xfrm>
            <a:off x="223588" y="171494"/>
            <a:ext cx="6478209" cy="5710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CHANGES TO THE SG FMU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3BD1A2-2A01-B52E-DDD3-0390428367B1}"/>
              </a:ext>
            </a:extLst>
          </p:cNvPr>
          <p:cNvSpPr txBox="1"/>
          <p:nvPr/>
        </p:nvSpPr>
        <p:spPr>
          <a:xfrm>
            <a:off x="330000" y="1047610"/>
            <a:ext cx="8483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Stocks in Complexes (Table 2; part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Italicized numbers are not effective ACLs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5C023-1090-3096-3447-0F4B53C243C1}"/>
              </a:ext>
            </a:extLst>
          </p:cNvPr>
          <p:cNvSpPr txBox="1"/>
          <p:nvPr/>
        </p:nvSpPr>
        <p:spPr>
          <a:xfrm>
            <a:off x="7199168" y="0"/>
            <a:ext cx="194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Species to be Evaluated: 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741B0D1-3D9B-D422-16B4-DAF268D58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071088"/>
              </p:ext>
            </p:extLst>
          </p:nvPr>
        </p:nvGraphicFramePr>
        <p:xfrm>
          <a:off x="226090" y="1984219"/>
          <a:ext cx="8691813" cy="4772279"/>
        </p:xfrm>
        <a:graphic>
          <a:graphicData uri="http://schemas.openxmlformats.org/drawingml/2006/table">
            <a:tbl>
              <a:tblPr firstRow="1" firstCol="1" bandRow="1"/>
              <a:tblGrid>
                <a:gridCol w="2513621">
                  <a:extLst>
                    <a:ext uri="{9D8B030D-6E8A-4147-A177-3AD203B41FA5}">
                      <a16:colId xmlns:a16="http://schemas.microsoft.com/office/drawing/2014/main" val="1355053043"/>
                    </a:ext>
                  </a:extLst>
                </a:gridCol>
                <a:gridCol w="1746010">
                  <a:extLst>
                    <a:ext uri="{9D8B030D-6E8A-4147-A177-3AD203B41FA5}">
                      <a16:colId xmlns:a16="http://schemas.microsoft.com/office/drawing/2014/main" val="3613672485"/>
                    </a:ext>
                  </a:extLst>
                </a:gridCol>
                <a:gridCol w="1343086">
                  <a:extLst>
                    <a:ext uri="{9D8B030D-6E8A-4147-A177-3AD203B41FA5}">
                      <a16:colId xmlns:a16="http://schemas.microsoft.com/office/drawing/2014/main" val="1262288837"/>
                    </a:ext>
                  </a:extLst>
                </a:gridCol>
                <a:gridCol w="1746010">
                  <a:extLst>
                    <a:ext uri="{9D8B030D-6E8A-4147-A177-3AD203B41FA5}">
                      <a16:colId xmlns:a16="http://schemas.microsoft.com/office/drawing/2014/main" val="4251663199"/>
                    </a:ext>
                  </a:extLst>
                </a:gridCol>
                <a:gridCol w="1343086">
                  <a:extLst>
                    <a:ext uri="{9D8B030D-6E8A-4147-A177-3AD203B41FA5}">
                      <a16:colId xmlns:a16="http://schemas.microsoft.com/office/drawing/2014/main" val="4118775630"/>
                    </a:ext>
                  </a:extLst>
                </a:gridCol>
              </a:tblGrid>
              <a:tr h="5561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Snapper Grouper Complex/Species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Commercial ACL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Commercial Unit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Recreational ACL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Recreational Unit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594137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Deep-water Complex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131,268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38,628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CHTS 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452729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Silk Snapper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66,794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23,529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812137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Yellowedge Grouper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50,464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5,132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173069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Queen Snapper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8,756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127117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Sand Tilefish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1,770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6,213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473288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Blackfin Snapper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1,096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2,569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31096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Misty Grouper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2,388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656489"/>
                  </a:ext>
                </a:extLst>
              </a:tr>
              <a:tr h="5658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Other Shallow Water Grouper Complex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55,542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48,648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CHTS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lbs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ww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476720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Rock Hind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22,833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14,660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797593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Red Hind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24,350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8,734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798332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Graysby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2,771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14,827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724641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Yellowfin Grouper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4,879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4,379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903723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strike="sng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Yellowmouth Grouper</a:t>
                      </a:r>
                      <a:endParaRPr lang="en-US" sz="1800" strike="sngStrik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 strike="sng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44</a:t>
                      </a:r>
                      <a:endParaRPr lang="en-US" sz="1800" strike="sngStrik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strike="sngStrike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 strike="sng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3,995</a:t>
                      </a:r>
                      <a:endParaRPr lang="en-US" sz="1800" strike="sngStrik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strike="sngStrike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51202"/>
                  </a:ext>
                </a:extLst>
              </a:tr>
              <a:tr h="2758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Coney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665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2,053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314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09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7F3C44-D584-2789-1449-64BC80DB1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5A5D707-9010-7AA0-D2A9-72A437780907}"/>
              </a:ext>
            </a:extLst>
          </p:cNvPr>
          <p:cNvSpPr/>
          <p:nvPr/>
        </p:nvSpPr>
        <p:spPr>
          <a:xfrm>
            <a:off x="8218253" y="0"/>
            <a:ext cx="925747" cy="1280160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88AD7E-991C-E102-C9F1-1DA2FC8D8D3F}"/>
              </a:ext>
            </a:extLst>
          </p:cNvPr>
          <p:cNvSpPr/>
          <p:nvPr/>
        </p:nvSpPr>
        <p:spPr>
          <a:xfrm>
            <a:off x="0" y="1141"/>
            <a:ext cx="7105650" cy="87611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C2443E2-5311-301A-0708-FE3E9516AA27}"/>
              </a:ext>
            </a:extLst>
          </p:cNvPr>
          <p:cNvSpPr txBox="1">
            <a:spLocks/>
          </p:cNvSpPr>
          <p:nvPr/>
        </p:nvSpPr>
        <p:spPr>
          <a:xfrm>
            <a:off x="223588" y="171494"/>
            <a:ext cx="6478209" cy="5710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CHANGES TO THE SG FMU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3E9CA-33E4-5064-FC03-90AD9239B3C4}"/>
              </a:ext>
            </a:extLst>
          </p:cNvPr>
          <p:cNvSpPr txBox="1"/>
          <p:nvPr/>
        </p:nvSpPr>
        <p:spPr>
          <a:xfrm>
            <a:off x="330000" y="1047610"/>
            <a:ext cx="8483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Stocks in Complexes (Table 2; part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Italicized numbers are not effective ACLs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2ADD8-B6C9-D429-E420-7B42A0BB659E}"/>
              </a:ext>
            </a:extLst>
          </p:cNvPr>
          <p:cNvSpPr txBox="1"/>
          <p:nvPr/>
        </p:nvSpPr>
        <p:spPr>
          <a:xfrm>
            <a:off x="7199168" y="0"/>
            <a:ext cx="194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Species to be Evaluated: ?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56A783-EA38-3C17-9CCE-D3F0E7044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831019"/>
              </p:ext>
            </p:extLst>
          </p:nvPr>
        </p:nvGraphicFramePr>
        <p:xfrm>
          <a:off x="226091" y="2007863"/>
          <a:ext cx="8691812" cy="4478782"/>
        </p:xfrm>
        <a:graphic>
          <a:graphicData uri="http://schemas.openxmlformats.org/drawingml/2006/table">
            <a:tbl>
              <a:tblPr firstRow="1" firstCol="1" bandRow="1"/>
              <a:tblGrid>
                <a:gridCol w="2513622">
                  <a:extLst>
                    <a:ext uri="{9D8B030D-6E8A-4147-A177-3AD203B41FA5}">
                      <a16:colId xmlns:a16="http://schemas.microsoft.com/office/drawing/2014/main" val="1355053043"/>
                    </a:ext>
                  </a:extLst>
                </a:gridCol>
                <a:gridCol w="1746009">
                  <a:extLst>
                    <a:ext uri="{9D8B030D-6E8A-4147-A177-3AD203B41FA5}">
                      <a16:colId xmlns:a16="http://schemas.microsoft.com/office/drawing/2014/main" val="3613672485"/>
                    </a:ext>
                  </a:extLst>
                </a:gridCol>
                <a:gridCol w="1343086">
                  <a:extLst>
                    <a:ext uri="{9D8B030D-6E8A-4147-A177-3AD203B41FA5}">
                      <a16:colId xmlns:a16="http://schemas.microsoft.com/office/drawing/2014/main" val="1262288837"/>
                    </a:ext>
                  </a:extLst>
                </a:gridCol>
                <a:gridCol w="1746009">
                  <a:extLst>
                    <a:ext uri="{9D8B030D-6E8A-4147-A177-3AD203B41FA5}">
                      <a16:colId xmlns:a16="http://schemas.microsoft.com/office/drawing/2014/main" val="4251663199"/>
                    </a:ext>
                  </a:extLst>
                </a:gridCol>
                <a:gridCol w="1343086">
                  <a:extLst>
                    <a:ext uri="{9D8B030D-6E8A-4147-A177-3AD203B41FA5}">
                      <a16:colId xmlns:a16="http://schemas.microsoft.com/office/drawing/2014/main" val="4118775630"/>
                    </a:ext>
                  </a:extLst>
                </a:gridCol>
              </a:tblGrid>
              <a:tr h="4032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Snapper Grouper Complex/Species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Commercial ACL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Commercial Unit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Recreational ACL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Recreational Unit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594137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Other Jacks Complex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189,422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267,799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CHTS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lbs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ww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203197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Almaco Jack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147,322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155,195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424115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Lesser Amberjack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37,829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107,605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153814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Banded Rudderfish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4,270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5,000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652799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Other Snappers Complex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344,575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1,169,308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CHTS 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14205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Gray Snapper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302,180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944,952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68490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Lane Snapper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30,014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173,472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426707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Cubera Snapper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12,381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50,884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348042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Other Porgies Complex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36,348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106,914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CHTS 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12326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Knobbed Porgy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34,515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32,926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716689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Jolthead Porgy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1,571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36,315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939974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Whitebone Porgy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24,762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4909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Scup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9,306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85556"/>
                  </a:ext>
                </a:extLst>
              </a:tr>
              <a:tr h="203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Saucereye Porgy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3,606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922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75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9D408-95EF-4979-500C-FBDCA2E14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5DB8D0-B0B3-7521-2DCD-99F7BF9E09CE}"/>
              </a:ext>
            </a:extLst>
          </p:cNvPr>
          <p:cNvSpPr/>
          <p:nvPr/>
        </p:nvSpPr>
        <p:spPr>
          <a:xfrm>
            <a:off x="8218253" y="0"/>
            <a:ext cx="925747" cy="1280160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82E649-FA6E-4196-F1F3-D80EFDFD3438}"/>
              </a:ext>
            </a:extLst>
          </p:cNvPr>
          <p:cNvSpPr/>
          <p:nvPr/>
        </p:nvSpPr>
        <p:spPr>
          <a:xfrm>
            <a:off x="0" y="1141"/>
            <a:ext cx="7105650" cy="87611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F6416C0-E224-883A-1773-F4B1484E3D48}"/>
              </a:ext>
            </a:extLst>
          </p:cNvPr>
          <p:cNvSpPr txBox="1">
            <a:spLocks/>
          </p:cNvSpPr>
          <p:nvPr/>
        </p:nvSpPr>
        <p:spPr>
          <a:xfrm>
            <a:off x="223588" y="171494"/>
            <a:ext cx="6478209" cy="5710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CHANGES TO THE SG FMU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CF237-2697-3502-2AD3-D2104F3F83AF}"/>
              </a:ext>
            </a:extLst>
          </p:cNvPr>
          <p:cNvSpPr txBox="1"/>
          <p:nvPr/>
        </p:nvSpPr>
        <p:spPr>
          <a:xfrm>
            <a:off x="330000" y="1047610"/>
            <a:ext cx="8483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Stocks in Complexes (Table 2; part 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Italicized numbers are not effective ACLs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D35B7-E66A-0D65-9C5A-5DDAFB97E477}"/>
              </a:ext>
            </a:extLst>
          </p:cNvPr>
          <p:cNvSpPr txBox="1"/>
          <p:nvPr/>
        </p:nvSpPr>
        <p:spPr>
          <a:xfrm>
            <a:off x="7199168" y="0"/>
            <a:ext cx="194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Species to be Evaluated: 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E6B92A-492E-3222-9216-EC7B28EA3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439073"/>
              </p:ext>
            </p:extLst>
          </p:nvPr>
        </p:nvGraphicFramePr>
        <p:xfrm>
          <a:off x="223588" y="2167768"/>
          <a:ext cx="8701336" cy="3834448"/>
        </p:xfrm>
        <a:graphic>
          <a:graphicData uri="http://schemas.openxmlformats.org/drawingml/2006/table">
            <a:tbl>
              <a:tblPr firstRow="1" firstCol="1" bandRow="1"/>
              <a:tblGrid>
                <a:gridCol w="2516376">
                  <a:extLst>
                    <a:ext uri="{9D8B030D-6E8A-4147-A177-3AD203B41FA5}">
                      <a16:colId xmlns:a16="http://schemas.microsoft.com/office/drawing/2014/main" val="1355053043"/>
                    </a:ext>
                  </a:extLst>
                </a:gridCol>
                <a:gridCol w="1747922">
                  <a:extLst>
                    <a:ext uri="{9D8B030D-6E8A-4147-A177-3AD203B41FA5}">
                      <a16:colId xmlns:a16="http://schemas.microsoft.com/office/drawing/2014/main" val="3613672485"/>
                    </a:ext>
                  </a:extLst>
                </a:gridCol>
                <a:gridCol w="1344558">
                  <a:extLst>
                    <a:ext uri="{9D8B030D-6E8A-4147-A177-3AD203B41FA5}">
                      <a16:colId xmlns:a16="http://schemas.microsoft.com/office/drawing/2014/main" val="1262288837"/>
                    </a:ext>
                  </a:extLst>
                </a:gridCol>
                <a:gridCol w="1747922">
                  <a:extLst>
                    <a:ext uri="{9D8B030D-6E8A-4147-A177-3AD203B41FA5}">
                      <a16:colId xmlns:a16="http://schemas.microsoft.com/office/drawing/2014/main" val="4251663199"/>
                    </a:ext>
                  </a:extLst>
                </a:gridCol>
                <a:gridCol w="1344558">
                  <a:extLst>
                    <a:ext uri="{9D8B030D-6E8A-4147-A177-3AD203B41FA5}">
                      <a16:colId xmlns:a16="http://schemas.microsoft.com/office/drawing/2014/main" val="4118775630"/>
                    </a:ext>
                  </a:extLst>
                </a:gridCol>
              </a:tblGrid>
              <a:tr h="746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Snapper Grouper Complex/Species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Commercial ACL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Commercial Unit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Recreational ACL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Recreational Unit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594137"/>
                  </a:ext>
                </a:extLst>
              </a:tr>
              <a:tr h="3901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Grunts Complex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217,903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lbs ww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618,122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CHTS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lbs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ww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85579"/>
                  </a:ext>
                </a:extLst>
              </a:tr>
              <a:tr h="3901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White Grunt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203,405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440,484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908149"/>
                  </a:ext>
                </a:extLst>
              </a:tr>
              <a:tr h="3901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Tomtate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92,670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315249"/>
                  </a:ext>
                </a:extLst>
              </a:tr>
              <a:tr h="3901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Margate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14,498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62,294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785136"/>
                  </a:ext>
                </a:extLst>
              </a:tr>
              <a:tr h="3901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Sailor's Choice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22,674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884923"/>
                  </a:ext>
                </a:extLst>
              </a:tr>
              <a:tr h="7466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Ecosystem Component Species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No ACL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No ACL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Work Sans Medium" pitchFamily="2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824093"/>
                  </a:ext>
                </a:extLst>
              </a:tr>
              <a:tr h="390192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Cottonwick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Longspine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Porgy, Bank Sea Bass, Rock Sea Bass, Ocean Triggerfish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120" marR="42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27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094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5426E44-E5E4-BE06-BB02-96B9C207A1CD}"/>
              </a:ext>
            </a:extLst>
          </p:cNvPr>
          <p:cNvSpPr/>
          <p:nvPr/>
        </p:nvSpPr>
        <p:spPr>
          <a:xfrm>
            <a:off x="-227781" y="373324"/>
            <a:ext cx="8304981" cy="318902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DDC98E-EDEA-C657-1BC7-64F2D53E7F16}"/>
              </a:ext>
            </a:extLst>
          </p:cNvPr>
          <p:cNvSpPr/>
          <p:nvPr/>
        </p:nvSpPr>
        <p:spPr>
          <a:xfrm>
            <a:off x="8153621" y="52747"/>
            <a:ext cx="925747" cy="1231705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9D0395-A00B-CAC8-2CCE-7F6E1D8FBDE0}"/>
              </a:ext>
            </a:extLst>
          </p:cNvPr>
          <p:cNvSpPr txBox="1">
            <a:spLocks/>
          </p:cNvSpPr>
          <p:nvPr/>
        </p:nvSpPr>
        <p:spPr>
          <a:xfrm>
            <a:off x="388814" y="1008435"/>
            <a:ext cx="7071790" cy="175381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rgbClr val="FAA252"/>
                </a:solidFill>
                <a:latin typeface="Work Sans ExtraBold" pitchFamily="2" charset="0"/>
                <a:cs typeface="Arial" panose="020B0604020202020204" pitchFamily="34" charset="0"/>
              </a:rPr>
              <a:t>CHALLENGE: </a:t>
            </a:r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The Council is considering changing the species composition in the snapper grouper management unit. The outcome of this process directly affects amendments under development.</a:t>
            </a:r>
          </a:p>
        </p:txBody>
      </p:sp>
      <p:pic>
        <p:nvPicPr>
          <p:cNvPr id="1030" name="Picture 6" descr="Everything Should Not Be A Blog Post: Start Using Silos">
            <a:extLst>
              <a:ext uri="{FF2B5EF4-FFF2-40B4-BE49-F238E27FC236}">
                <a16:creationId xmlns:a16="http://schemas.microsoft.com/office/drawing/2014/main" id="{9CD5BF27-8BD8-6961-ED14-AC0E8054F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086608"/>
            <a:ext cx="5715000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3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D8855-6AC7-9F45-94FD-6E086D443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FABE105-D41D-4012-F82A-B00192B76E5A}"/>
              </a:ext>
            </a:extLst>
          </p:cNvPr>
          <p:cNvSpPr/>
          <p:nvPr/>
        </p:nvSpPr>
        <p:spPr>
          <a:xfrm>
            <a:off x="8267700" y="101334"/>
            <a:ext cx="771525" cy="1089292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1A6110F3-995F-2F9F-59A4-E001AF240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8522F-8FEC-9016-7D26-F207CDF37983}"/>
              </a:ext>
            </a:extLst>
          </p:cNvPr>
          <p:cNvSpPr/>
          <p:nvPr/>
        </p:nvSpPr>
        <p:spPr>
          <a:xfrm rot="16200000">
            <a:off x="-2605894" y="2605894"/>
            <a:ext cx="6858003" cy="1646212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9" name="Picture 6" descr="Everything Should Not Be A Blog Post: Start Using Silos">
            <a:extLst>
              <a:ext uri="{FF2B5EF4-FFF2-40B4-BE49-F238E27FC236}">
                <a16:creationId xmlns:a16="http://schemas.microsoft.com/office/drawing/2014/main" id="{DB301569-0463-BF7B-2860-9F40241AA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12366"/>
          <a:stretch/>
        </p:blipFill>
        <p:spPr bwMode="auto">
          <a:xfrm>
            <a:off x="319136" y="2456866"/>
            <a:ext cx="2361825" cy="231244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5FAF587-9543-34AA-1141-FE394BAB805F}"/>
              </a:ext>
            </a:extLst>
          </p:cNvPr>
          <p:cNvGrpSpPr/>
          <p:nvPr/>
        </p:nvGrpSpPr>
        <p:grpSpPr>
          <a:xfrm>
            <a:off x="2283808" y="190953"/>
            <a:ext cx="3322813" cy="3332961"/>
            <a:chOff x="2283808" y="190953"/>
            <a:chExt cx="3322813" cy="3332961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9C1BD551-0169-DE59-A901-90806650B08A}"/>
                </a:ext>
              </a:extLst>
            </p:cNvPr>
            <p:cNvSpPr/>
            <p:nvPr/>
          </p:nvSpPr>
          <p:spPr>
            <a:xfrm>
              <a:off x="2283808" y="619492"/>
              <a:ext cx="2694926" cy="2710974"/>
            </a:xfrm>
            <a:prstGeom prst="flowChartConnector">
              <a:avLst/>
            </a:prstGeom>
            <a:solidFill>
              <a:srgbClr val="142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2AC73A-53E5-C3E5-1E79-4933F8DA9B7F}"/>
                </a:ext>
              </a:extLst>
            </p:cNvPr>
            <p:cNvSpPr txBox="1"/>
            <p:nvPr/>
          </p:nvSpPr>
          <p:spPr>
            <a:xfrm>
              <a:off x="2354389" y="1449387"/>
              <a:ext cx="24746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Work Sans ExtraBold" pitchFamily="2" charset="0"/>
                </a:rPr>
                <a:t>FMU Composition</a:t>
              </a:r>
            </a:p>
          </p:txBody>
        </p:sp>
        <p:pic>
          <p:nvPicPr>
            <p:cNvPr id="9" name="Picture 12" descr="8,100+ Fish Bucket Stock Photos ...">
              <a:extLst>
                <a:ext uri="{FF2B5EF4-FFF2-40B4-BE49-F238E27FC236}">
                  <a16:creationId xmlns:a16="http://schemas.microsoft.com/office/drawing/2014/main" id="{46B460D4-B04B-9F90-918C-444783CEE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125" y="480097"/>
              <a:ext cx="1946785" cy="2700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449C714-12E8-74C6-A8FD-2B4024426A69}"/>
                </a:ext>
              </a:extLst>
            </p:cNvPr>
            <p:cNvGrpSpPr/>
            <p:nvPr/>
          </p:nvGrpSpPr>
          <p:grpSpPr>
            <a:xfrm>
              <a:off x="3100615" y="190953"/>
              <a:ext cx="2474653" cy="938093"/>
              <a:chOff x="6355078" y="3172076"/>
              <a:chExt cx="2103120" cy="70425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F480516-1355-88DE-27C8-AE5CD070920F}"/>
                  </a:ext>
                </a:extLst>
              </p:cNvPr>
              <p:cNvSpPr/>
              <p:nvPr/>
            </p:nvSpPr>
            <p:spPr>
              <a:xfrm>
                <a:off x="6355078" y="3172076"/>
                <a:ext cx="2103120" cy="63322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9E22AC-7907-A8ED-9BC2-54E0CA6E6D29}"/>
                  </a:ext>
                </a:extLst>
              </p:cNvPr>
              <p:cNvSpPr txBox="1"/>
              <p:nvPr/>
            </p:nvSpPr>
            <p:spPr>
              <a:xfrm>
                <a:off x="6355078" y="3275582"/>
                <a:ext cx="2023719" cy="60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Which species need federal conservation and management under the FMP?</a:t>
                </a:r>
              </a:p>
              <a:p>
                <a:pPr algn="ctr"/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02911B-5A09-91B0-61F6-B079D1749C69}"/>
                </a:ext>
              </a:extLst>
            </p:cNvPr>
            <p:cNvGrpSpPr/>
            <p:nvPr/>
          </p:nvGrpSpPr>
          <p:grpSpPr>
            <a:xfrm>
              <a:off x="3485765" y="2806438"/>
              <a:ext cx="2120856" cy="717476"/>
              <a:chOff x="3447895" y="2806438"/>
              <a:chExt cx="2120856" cy="71747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083040A-B8D7-85D3-7FD3-B22384CDDA55}"/>
                  </a:ext>
                </a:extLst>
              </p:cNvPr>
              <p:cNvSpPr/>
              <p:nvPr/>
            </p:nvSpPr>
            <p:spPr>
              <a:xfrm>
                <a:off x="3447895" y="2806438"/>
                <a:ext cx="2120856" cy="71747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3C618B-A60F-7947-E009-1F132BC3A510}"/>
                  </a:ext>
                </a:extLst>
              </p:cNvPr>
              <p:cNvSpPr txBox="1"/>
              <p:nvPr/>
            </p:nvSpPr>
            <p:spPr>
              <a:xfrm>
                <a:off x="3567478" y="2818254"/>
                <a:ext cx="19271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Which species could be removed and which designated as EC species?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D69EF8-B5E9-373A-A0A8-350453ABA5AF}"/>
              </a:ext>
            </a:extLst>
          </p:cNvPr>
          <p:cNvGrpSpPr/>
          <p:nvPr/>
        </p:nvGrpSpPr>
        <p:grpSpPr>
          <a:xfrm>
            <a:off x="5916787" y="469047"/>
            <a:ext cx="3043265" cy="2832970"/>
            <a:chOff x="5822982" y="517820"/>
            <a:chExt cx="3043265" cy="283297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5C58075-A2A1-DD48-9EBA-6BC2FF91B605}"/>
                </a:ext>
              </a:extLst>
            </p:cNvPr>
            <p:cNvGrpSpPr/>
            <p:nvPr/>
          </p:nvGrpSpPr>
          <p:grpSpPr>
            <a:xfrm>
              <a:off x="5822982" y="517820"/>
              <a:ext cx="2778072" cy="2832970"/>
              <a:chOff x="647250" y="52098"/>
              <a:chExt cx="3186483" cy="3075574"/>
            </a:xfrm>
          </p:grpSpPr>
          <p:sp>
            <p:nvSpPr>
              <p:cNvPr id="36" name="Flowchart: Connector 35">
                <a:extLst>
                  <a:ext uri="{FF2B5EF4-FFF2-40B4-BE49-F238E27FC236}">
                    <a16:creationId xmlns:a16="http://schemas.microsoft.com/office/drawing/2014/main" id="{81628784-A30D-E98C-A2CA-D5DB91C3F816}"/>
                  </a:ext>
                </a:extLst>
              </p:cNvPr>
              <p:cNvSpPr/>
              <p:nvPr/>
            </p:nvSpPr>
            <p:spPr>
              <a:xfrm>
                <a:off x="647250" y="135395"/>
                <a:ext cx="3151079" cy="2990846"/>
              </a:xfrm>
              <a:prstGeom prst="flowChartConnector">
                <a:avLst/>
              </a:prstGeom>
              <a:solidFill>
                <a:srgbClr val="1421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2" descr="Extra Set of Registered Keys ...">
                <a:extLst>
                  <a:ext uri="{FF2B5EF4-FFF2-40B4-BE49-F238E27FC236}">
                    <a16:creationId xmlns:a16="http://schemas.microsoft.com/office/drawing/2014/main" id="{A6202014-8024-2E83-9E44-84D8EDC4E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alphaModFix amt="2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2222" y1="47111" x2="22222" y2="47111"/>
                            <a14:foregroundMark x1="21778" y1="29778" x2="21778" y2="29778"/>
                            <a14:foregroundMark x1="23111" y1="25778" x2="23111" y2="25778"/>
                            <a14:foregroundMark x1="24889" y1="24444" x2="24889" y2="24444"/>
                            <a14:foregroundMark x1="19556" y1="38667" x2="19556" y2="38667"/>
                            <a14:backgroundMark x1="31556" y1="25778" x2="31556" y2="25778"/>
                            <a14:backgroundMark x1="28000" y1="26222" x2="28000" y2="26222"/>
                            <a14:backgroundMark x1="41333" y1="22667" x2="41333" y2="22667"/>
                            <a14:backgroundMark x1="68444" y1="33333" x2="68444" y2="33333"/>
                            <a14:backgroundMark x1="49333" y1="59111" x2="49333" y2="59111"/>
                            <a14:backgroundMark x1="66667" y1="69778" x2="66667" y2="69778"/>
                            <a14:backgroundMark x1="81778" y1="65778" x2="81778" y2="65778"/>
                            <a14:backgroundMark x1="74667" y1="61333" x2="74667" y2="61333"/>
                            <a14:backgroundMark x1="69333" y1="56444" x2="69333" y2="56444"/>
                            <a14:backgroundMark x1="72889" y1="60444" x2="72889" y2="60444"/>
                            <a14:backgroundMark x1="71111" y1="58222" x2="71111" y2="58222"/>
                            <a14:backgroundMark x1="70667" y1="49333" x2="70667" y2="49333"/>
                            <a14:backgroundMark x1="68889" y1="47556" x2="68889" y2="47556"/>
                            <a14:backgroundMark x1="49333" y1="59556" x2="49333" y2="59556"/>
                            <a14:backgroundMark x1="68000" y1="47111" x2="68000" y2="47111"/>
                            <a14:backgroundMark x1="50222" y1="68889" x2="50222" y2="68889"/>
                            <a14:backgroundMark x1="65778" y1="67556" x2="65778" y2="67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159" y="52098"/>
                <a:ext cx="3075574" cy="3075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E766006-7940-981D-91D6-EC7C308E116F}"/>
                  </a:ext>
                </a:extLst>
              </p:cNvPr>
              <p:cNvSpPr txBox="1"/>
              <p:nvPr/>
            </p:nvSpPr>
            <p:spPr>
              <a:xfrm>
                <a:off x="826821" y="882991"/>
                <a:ext cx="2791938" cy="1169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Work Sans ExtraBold" pitchFamily="2" charset="0"/>
                  </a:rPr>
                  <a:t>Key Stocks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4784CA-B763-FFC0-D4BC-172E74281856}"/>
                </a:ext>
              </a:extLst>
            </p:cNvPr>
            <p:cNvGrpSpPr/>
            <p:nvPr/>
          </p:nvGrpSpPr>
          <p:grpSpPr>
            <a:xfrm>
              <a:off x="6708683" y="519883"/>
              <a:ext cx="2157564" cy="731397"/>
              <a:chOff x="1789103" y="570598"/>
              <a:chExt cx="2157564" cy="731397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11A5B53A-C677-940F-28E6-F48988B65BF6}"/>
                  </a:ext>
                </a:extLst>
              </p:cNvPr>
              <p:cNvSpPr/>
              <p:nvPr/>
            </p:nvSpPr>
            <p:spPr>
              <a:xfrm>
                <a:off x="1834479" y="570598"/>
                <a:ext cx="2112188" cy="73139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D3D37AA-1FEB-372F-A3ED-4CAEBC5EC3A9}"/>
                  </a:ext>
                </a:extLst>
              </p:cNvPr>
              <p:cNvSpPr txBox="1"/>
              <p:nvPr/>
            </p:nvSpPr>
            <p:spPr>
              <a:xfrm>
                <a:off x="1789103" y="648519"/>
                <a:ext cx="2112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Which species need to be prioritized for stock assessments?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A04D7B-A496-6C9F-F25E-10AB6630DBBA}"/>
              </a:ext>
            </a:extLst>
          </p:cNvPr>
          <p:cNvGrpSpPr/>
          <p:nvPr/>
        </p:nvGrpSpPr>
        <p:grpSpPr>
          <a:xfrm>
            <a:off x="1797948" y="3570173"/>
            <a:ext cx="3334919" cy="3071578"/>
            <a:chOff x="2150373" y="3570173"/>
            <a:chExt cx="3334919" cy="30715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6BC6E97-CA8C-6128-DC90-7ABF293CB8C7}"/>
                </a:ext>
              </a:extLst>
            </p:cNvPr>
            <p:cNvGrpSpPr/>
            <p:nvPr/>
          </p:nvGrpSpPr>
          <p:grpSpPr>
            <a:xfrm>
              <a:off x="2614303" y="3570173"/>
              <a:ext cx="2870989" cy="2857952"/>
              <a:chOff x="2914200" y="5131178"/>
              <a:chExt cx="2870989" cy="2857952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A5B792F7-F422-1FCC-2792-3591423391E8}"/>
                  </a:ext>
                </a:extLst>
              </p:cNvPr>
              <p:cNvGrpSpPr/>
              <p:nvPr/>
            </p:nvGrpSpPr>
            <p:grpSpPr>
              <a:xfrm>
                <a:off x="2914200" y="5131178"/>
                <a:ext cx="2851103" cy="2857952"/>
                <a:chOff x="2914200" y="5131178"/>
                <a:chExt cx="2851103" cy="2857952"/>
              </a:xfrm>
            </p:grpSpPr>
            <p:sp>
              <p:nvSpPr>
                <p:cNvPr id="62" name="Flowchart: Connector 61">
                  <a:extLst>
                    <a:ext uri="{FF2B5EF4-FFF2-40B4-BE49-F238E27FC236}">
                      <a16:creationId xmlns:a16="http://schemas.microsoft.com/office/drawing/2014/main" id="{347C1184-B445-0976-8892-B47755DA07D5}"/>
                    </a:ext>
                  </a:extLst>
                </p:cNvPr>
                <p:cNvSpPr/>
                <p:nvPr/>
              </p:nvSpPr>
              <p:spPr>
                <a:xfrm>
                  <a:off x="3118597" y="5298545"/>
                  <a:ext cx="2646706" cy="2690585"/>
                </a:xfrm>
                <a:prstGeom prst="flowChartConnector">
                  <a:avLst/>
                </a:prstGeom>
                <a:solidFill>
                  <a:srgbClr val="14213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77" name="Picture 3076" descr="A white silhouette of a boat&#10;&#10;AI-generated content may be incorrect.">
                  <a:extLst>
                    <a:ext uri="{FF2B5EF4-FFF2-40B4-BE49-F238E27FC236}">
                      <a16:creationId xmlns:a16="http://schemas.microsoft.com/office/drawing/2014/main" id="{A67D12C5-F496-9E1D-47D5-14AB7827DA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 amt="20000"/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14200" y="5131178"/>
                  <a:ext cx="2806314" cy="2352527"/>
                </a:xfrm>
                <a:prstGeom prst="rect">
                  <a:avLst/>
                </a:prstGeom>
              </p:spPr>
            </p:pic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5A72BBA-0D83-EE82-9ED4-62C36B87CAC9}"/>
                  </a:ext>
                </a:extLst>
              </p:cNvPr>
              <p:cNvSpPr txBox="1"/>
              <p:nvPr/>
            </p:nvSpPr>
            <p:spPr>
              <a:xfrm>
                <a:off x="3037421" y="5747803"/>
                <a:ext cx="2747768" cy="1603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Work Sans ExtraBold" pitchFamily="2" charset="0"/>
                  </a:rPr>
                  <a:t>Private Recreational Permit and Education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758E418-432B-FDB8-F796-EF6D7B2F78EA}"/>
                </a:ext>
              </a:extLst>
            </p:cNvPr>
            <p:cNvGrpSpPr/>
            <p:nvPr/>
          </p:nvGrpSpPr>
          <p:grpSpPr>
            <a:xfrm>
              <a:off x="2150373" y="5898359"/>
              <a:ext cx="1917071" cy="743392"/>
              <a:chOff x="2150373" y="5898359"/>
              <a:chExt cx="1917071" cy="743392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F44AAD3B-0AAA-1946-FEB9-1EC32FC4404B}"/>
                  </a:ext>
                </a:extLst>
              </p:cNvPr>
              <p:cNvSpPr/>
              <p:nvPr/>
            </p:nvSpPr>
            <p:spPr>
              <a:xfrm>
                <a:off x="2182953" y="5898359"/>
                <a:ext cx="1837670" cy="74339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5344F25-5948-DD43-EF5B-1863E11C82BB}"/>
                  </a:ext>
                </a:extLst>
              </p:cNvPr>
              <p:cNvSpPr txBox="1"/>
              <p:nvPr/>
            </p:nvSpPr>
            <p:spPr>
              <a:xfrm>
                <a:off x="2150373" y="5954713"/>
                <a:ext cx="19170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Which species would be covered under federal permit? 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76BFEE-AF21-3921-60AA-91E9FBACD025}"/>
              </a:ext>
            </a:extLst>
          </p:cNvPr>
          <p:cNvGrpSpPr/>
          <p:nvPr/>
        </p:nvGrpSpPr>
        <p:grpSpPr>
          <a:xfrm>
            <a:off x="5678911" y="3560282"/>
            <a:ext cx="3187681" cy="3007980"/>
            <a:chOff x="5678911" y="3560282"/>
            <a:chExt cx="3187681" cy="30079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FDDA26A-8F52-F8D1-873B-6BBCB3AF5061}"/>
                </a:ext>
              </a:extLst>
            </p:cNvPr>
            <p:cNvGrpSpPr/>
            <p:nvPr/>
          </p:nvGrpSpPr>
          <p:grpSpPr>
            <a:xfrm>
              <a:off x="5945597" y="3729256"/>
              <a:ext cx="2778071" cy="2746207"/>
              <a:chOff x="5945597" y="3729256"/>
              <a:chExt cx="2778071" cy="2746207"/>
            </a:xfrm>
          </p:grpSpPr>
          <p:sp>
            <p:nvSpPr>
              <p:cNvPr id="3090" name="Flowchart: Connector 3089">
                <a:extLst>
                  <a:ext uri="{FF2B5EF4-FFF2-40B4-BE49-F238E27FC236}">
                    <a16:creationId xmlns:a16="http://schemas.microsoft.com/office/drawing/2014/main" id="{0B9BC370-8637-B55B-6486-4850193169D4}"/>
                  </a:ext>
                </a:extLst>
              </p:cNvPr>
              <p:cNvSpPr/>
              <p:nvPr/>
            </p:nvSpPr>
            <p:spPr>
              <a:xfrm>
                <a:off x="5945597" y="3729256"/>
                <a:ext cx="2778071" cy="2670033"/>
              </a:xfrm>
              <a:prstGeom prst="flowChartConnector">
                <a:avLst/>
              </a:prstGeom>
              <a:solidFill>
                <a:srgbClr val="1421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88" name="Picture 6" descr="eTrips/mobile 2 - Apps on Google Play">
                <a:extLst>
                  <a:ext uri="{FF2B5EF4-FFF2-40B4-BE49-F238E27FC236}">
                    <a16:creationId xmlns:a16="http://schemas.microsoft.com/office/drawing/2014/main" id="{D5997D35-B78E-F27B-62B7-72351B7529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alphaModFix am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9574" y="3881580"/>
                <a:ext cx="949008" cy="955489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9" name="Picture 4" descr="VESL - Apps on Google Play">
                <a:extLst>
                  <a:ext uri="{FF2B5EF4-FFF2-40B4-BE49-F238E27FC236}">
                    <a16:creationId xmlns:a16="http://schemas.microsoft.com/office/drawing/2014/main" id="{83EA3524-DDB9-55D0-07A1-13BC7AE6E8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alphaModFix amt="20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2231" y="5062777"/>
                <a:ext cx="1403104" cy="1412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91" name="TextBox 3090">
                <a:extLst>
                  <a:ext uri="{FF2B5EF4-FFF2-40B4-BE49-F238E27FC236}">
                    <a16:creationId xmlns:a16="http://schemas.microsoft.com/office/drawing/2014/main" id="{8A42A721-79AA-9E65-C02D-36480329CE5A}"/>
                  </a:ext>
                </a:extLst>
              </p:cNvPr>
              <p:cNvSpPr txBox="1"/>
              <p:nvPr/>
            </p:nvSpPr>
            <p:spPr>
              <a:xfrm>
                <a:off x="6153357" y="4501178"/>
                <a:ext cx="246144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Work Sans ExtraBold" pitchFamily="2" charset="0"/>
                  </a:rPr>
                  <a:t>For-Hire Reporting</a:t>
                </a:r>
              </a:p>
            </p:txBody>
          </p:sp>
        </p:grpSp>
        <p:sp>
          <p:nvSpPr>
            <p:cNvPr id="3082" name="Rectangle: Rounded Corners 3081">
              <a:extLst>
                <a:ext uri="{FF2B5EF4-FFF2-40B4-BE49-F238E27FC236}">
                  <a16:creationId xmlns:a16="http://schemas.microsoft.com/office/drawing/2014/main" id="{38D58711-365B-65B9-3B64-C171520E8D28}"/>
                </a:ext>
              </a:extLst>
            </p:cNvPr>
            <p:cNvSpPr/>
            <p:nvPr/>
          </p:nvSpPr>
          <p:spPr>
            <a:xfrm>
              <a:off x="5678911" y="5672240"/>
              <a:ext cx="2286529" cy="89602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3" name="TextBox 3082">
              <a:extLst>
                <a:ext uri="{FF2B5EF4-FFF2-40B4-BE49-F238E27FC236}">
                  <a16:creationId xmlns:a16="http://schemas.microsoft.com/office/drawing/2014/main" id="{AEFF2B38-E543-D5E3-D9B1-9E7513531280}"/>
                </a:ext>
              </a:extLst>
            </p:cNvPr>
            <p:cNvSpPr txBox="1"/>
            <p:nvPr/>
          </p:nvSpPr>
          <p:spPr>
            <a:xfrm>
              <a:off x="5712244" y="5799357"/>
              <a:ext cx="2109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Includes DW, CMP, HMS, Other Council, state managed, unmanaged species</a:t>
              </a:r>
            </a:p>
          </p:txBody>
        </p:sp>
        <p:grpSp>
          <p:nvGrpSpPr>
            <p:cNvPr id="3081" name="Group 3080">
              <a:extLst>
                <a:ext uri="{FF2B5EF4-FFF2-40B4-BE49-F238E27FC236}">
                  <a16:creationId xmlns:a16="http://schemas.microsoft.com/office/drawing/2014/main" id="{672D019A-18DA-BDBE-FA5B-B4195A892836}"/>
                </a:ext>
              </a:extLst>
            </p:cNvPr>
            <p:cNvGrpSpPr/>
            <p:nvPr/>
          </p:nvGrpSpPr>
          <p:grpSpPr>
            <a:xfrm>
              <a:off x="6675429" y="3560282"/>
              <a:ext cx="2191163" cy="689772"/>
              <a:chOff x="6198256" y="540195"/>
              <a:chExt cx="2191163" cy="689772"/>
            </a:xfrm>
          </p:grpSpPr>
          <p:sp>
            <p:nvSpPr>
              <p:cNvPr id="3085" name="Rectangle: Rounded Corners 3084">
                <a:extLst>
                  <a:ext uri="{FF2B5EF4-FFF2-40B4-BE49-F238E27FC236}">
                    <a16:creationId xmlns:a16="http://schemas.microsoft.com/office/drawing/2014/main" id="{85C144D0-340C-B7C7-A1C1-F1D9915A3075}"/>
                  </a:ext>
                </a:extLst>
              </p:cNvPr>
              <p:cNvSpPr/>
              <p:nvPr/>
            </p:nvSpPr>
            <p:spPr>
              <a:xfrm>
                <a:off x="6198256" y="540195"/>
                <a:ext cx="2191163" cy="6803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6" name="TextBox 3085">
                <a:extLst>
                  <a:ext uri="{FF2B5EF4-FFF2-40B4-BE49-F238E27FC236}">
                    <a16:creationId xmlns:a16="http://schemas.microsoft.com/office/drawing/2014/main" id="{A1A3EA5E-3E50-60D1-10E2-C50402D702AD}"/>
                  </a:ext>
                </a:extLst>
              </p:cNvPr>
              <p:cNvSpPr txBox="1"/>
              <p:nvPr/>
            </p:nvSpPr>
            <p:spPr>
              <a:xfrm>
                <a:off x="6227057" y="583636"/>
                <a:ext cx="21090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ALL species are required to be reported regardless of where they are caught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31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10F6F-F502-10B9-92DB-EB2121BAB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618F218-0EC0-BEA9-D13F-D746680ACB7A}"/>
              </a:ext>
            </a:extLst>
          </p:cNvPr>
          <p:cNvSpPr/>
          <p:nvPr/>
        </p:nvSpPr>
        <p:spPr>
          <a:xfrm>
            <a:off x="8218253" y="0"/>
            <a:ext cx="925747" cy="1280160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907EDD-8652-DBA9-0676-63C301862523}"/>
              </a:ext>
            </a:extLst>
          </p:cNvPr>
          <p:cNvGrpSpPr/>
          <p:nvPr/>
        </p:nvGrpSpPr>
        <p:grpSpPr>
          <a:xfrm>
            <a:off x="5407387" y="1359535"/>
            <a:ext cx="2588820" cy="2601885"/>
            <a:chOff x="647250" y="52098"/>
            <a:chExt cx="3186483" cy="3075574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A2507AF8-F421-5FEB-425C-1D8581E8A64E}"/>
                </a:ext>
              </a:extLst>
            </p:cNvPr>
            <p:cNvSpPr/>
            <p:nvPr/>
          </p:nvSpPr>
          <p:spPr>
            <a:xfrm>
              <a:off x="647250" y="135395"/>
              <a:ext cx="3151079" cy="2990846"/>
            </a:xfrm>
            <a:prstGeom prst="flowChartConnector">
              <a:avLst/>
            </a:prstGeom>
            <a:solidFill>
              <a:srgbClr val="14213C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Extra Set of Registered Keys ...">
              <a:extLst>
                <a:ext uri="{FF2B5EF4-FFF2-40B4-BE49-F238E27FC236}">
                  <a16:creationId xmlns:a16="http://schemas.microsoft.com/office/drawing/2014/main" id="{8EB14F5B-C032-E8CC-50D0-5E7357C72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2222" y1="47111" x2="22222" y2="47111"/>
                          <a14:foregroundMark x1="21778" y1="29778" x2="21778" y2="29778"/>
                          <a14:foregroundMark x1="23111" y1="25778" x2="23111" y2="25778"/>
                          <a14:foregroundMark x1="24889" y1="24444" x2="24889" y2="24444"/>
                          <a14:foregroundMark x1="19556" y1="38667" x2="19556" y2="38667"/>
                          <a14:backgroundMark x1="31556" y1="25778" x2="31556" y2="25778"/>
                          <a14:backgroundMark x1="28000" y1="26222" x2="28000" y2="26222"/>
                          <a14:backgroundMark x1="41333" y1="22667" x2="41333" y2="22667"/>
                          <a14:backgroundMark x1="68444" y1="33333" x2="68444" y2="33333"/>
                          <a14:backgroundMark x1="49333" y1="59111" x2="49333" y2="59111"/>
                          <a14:backgroundMark x1="66667" y1="69778" x2="66667" y2="69778"/>
                          <a14:backgroundMark x1="81778" y1="65778" x2="81778" y2="65778"/>
                          <a14:backgroundMark x1="74667" y1="61333" x2="74667" y2="61333"/>
                          <a14:backgroundMark x1="69333" y1="56444" x2="69333" y2="56444"/>
                          <a14:backgroundMark x1="72889" y1="60444" x2="72889" y2="60444"/>
                          <a14:backgroundMark x1="71111" y1="58222" x2="71111" y2="58222"/>
                          <a14:backgroundMark x1="70667" y1="49333" x2="70667" y2="49333"/>
                          <a14:backgroundMark x1="68889" y1="47556" x2="68889" y2="47556"/>
                          <a14:backgroundMark x1="49333" y1="59556" x2="49333" y2="59556"/>
                          <a14:backgroundMark x1="68000" y1="47111" x2="68000" y2="47111"/>
                          <a14:backgroundMark x1="50222" y1="68889" x2="50222" y2="68889"/>
                          <a14:backgroundMark x1="65778" y1="67556" x2="65778" y2="6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59" y="52098"/>
              <a:ext cx="3075574" cy="3075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441CDE-AA24-A1D1-4CC0-EB521F8DE7D4}"/>
                </a:ext>
              </a:extLst>
            </p:cNvPr>
            <p:cNvSpPr txBox="1"/>
            <p:nvPr/>
          </p:nvSpPr>
          <p:spPr>
            <a:xfrm>
              <a:off x="820071" y="1295463"/>
              <a:ext cx="2791938" cy="6184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Work Sans ExtraBold" pitchFamily="2" charset="0"/>
                </a:rPr>
                <a:t>Key Stocks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789B95-F848-FDD1-B84B-E62FF1CEB587}"/>
              </a:ext>
            </a:extLst>
          </p:cNvPr>
          <p:cNvGrpSpPr/>
          <p:nvPr/>
        </p:nvGrpSpPr>
        <p:grpSpPr>
          <a:xfrm>
            <a:off x="796167" y="4160910"/>
            <a:ext cx="1559834" cy="1574393"/>
            <a:chOff x="2772020" y="3639735"/>
            <a:chExt cx="2783194" cy="28611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C753-3505-8B50-DDA3-878FA14A208C}"/>
                </a:ext>
              </a:extLst>
            </p:cNvPr>
            <p:cNvGrpSpPr/>
            <p:nvPr/>
          </p:nvGrpSpPr>
          <p:grpSpPr>
            <a:xfrm>
              <a:off x="2851777" y="3639735"/>
              <a:ext cx="2703437" cy="2861118"/>
              <a:chOff x="2851777" y="3639735"/>
              <a:chExt cx="2703437" cy="2861118"/>
            </a:xfrm>
          </p:grpSpPr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61243A74-A7A9-81FA-966E-7138F53D6A4F}"/>
                  </a:ext>
                </a:extLst>
              </p:cNvPr>
              <p:cNvSpPr/>
              <p:nvPr/>
            </p:nvSpPr>
            <p:spPr>
              <a:xfrm>
                <a:off x="2851777" y="3810268"/>
                <a:ext cx="2646706" cy="2690585"/>
              </a:xfrm>
              <a:prstGeom prst="flowChartConnector">
                <a:avLst/>
              </a:prstGeom>
              <a:solidFill>
                <a:srgbClr val="14213C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 descr="A white silhouette of a boat&#10;&#10;AI-generated content may be incorrect.">
                <a:extLst>
                  <a:ext uri="{FF2B5EF4-FFF2-40B4-BE49-F238E27FC236}">
                    <a16:creationId xmlns:a16="http://schemas.microsoft.com/office/drawing/2014/main" id="{C5C0211A-B73E-BA4F-433F-E181CB723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0288" y="3639735"/>
                <a:ext cx="2694926" cy="2259151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6B4825-FB94-CA70-DA18-B1E6914E2D45}"/>
                </a:ext>
              </a:extLst>
            </p:cNvPr>
            <p:cNvSpPr txBox="1"/>
            <p:nvPr/>
          </p:nvSpPr>
          <p:spPr>
            <a:xfrm>
              <a:off x="2772020" y="4902967"/>
              <a:ext cx="2764712" cy="9508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Work Sans ExtraBold" pitchFamily="2" charset="0"/>
                </a:rPr>
                <a:t>Rec Permit &amp; education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D43C83-3E2D-F968-D440-BD98466CE1C9}"/>
              </a:ext>
            </a:extLst>
          </p:cNvPr>
          <p:cNvGrpSpPr/>
          <p:nvPr/>
        </p:nvGrpSpPr>
        <p:grpSpPr>
          <a:xfrm>
            <a:off x="3246918" y="4214720"/>
            <a:ext cx="1510364" cy="1557508"/>
            <a:chOff x="5007312" y="196655"/>
            <a:chExt cx="3188734" cy="313077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D81D47-785D-638C-2DFD-6D19FF32F5DD}"/>
                </a:ext>
              </a:extLst>
            </p:cNvPr>
            <p:cNvGrpSpPr/>
            <p:nvPr/>
          </p:nvGrpSpPr>
          <p:grpSpPr>
            <a:xfrm>
              <a:off x="5007312" y="196655"/>
              <a:ext cx="3188734" cy="3043937"/>
              <a:chOff x="647250" y="135395"/>
              <a:chExt cx="3151079" cy="2990846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FD3DF400-DF06-D4E2-CEFD-C7C04F4CBBCD}"/>
                  </a:ext>
                </a:extLst>
              </p:cNvPr>
              <p:cNvSpPr/>
              <p:nvPr/>
            </p:nvSpPr>
            <p:spPr>
              <a:xfrm>
                <a:off x="647250" y="135395"/>
                <a:ext cx="3151079" cy="2990846"/>
              </a:xfrm>
              <a:prstGeom prst="flowChartConnector">
                <a:avLst/>
              </a:prstGeom>
              <a:solidFill>
                <a:srgbClr val="14213C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65F7BB3-2BAA-8F55-F2F4-940FFDCD7105}"/>
                  </a:ext>
                </a:extLst>
              </p:cNvPr>
              <p:cNvSpPr txBox="1"/>
              <p:nvPr/>
            </p:nvSpPr>
            <p:spPr>
              <a:xfrm>
                <a:off x="821369" y="1171133"/>
                <a:ext cx="2791938" cy="1205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Work Sans ExtraBold" pitchFamily="2" charset="0"/>
                  </a:rPr>
                  <a:t>For-Hire Reporting</a:t>
                </a:r>
              </a:p>
            </p:txBody>
          </p:sp>
        </p:grpSp>
        <p:pic>
          <p:nvPicPr>
            <p:cNvPr id="14" name="Picture 6" descr="eTrips/mobile 2 - Apps on Google Play">
              <a:extLst>
                <a:ext uri="{FF2B5EF4-FFF2-40B4-BE49-F238E27FC236}">
                  <a16:creationId xmlns:a16="http://schemas.microsoft.com/office/drawing/2014/main" id="{96C9EF9E-A618-C5EF-C29E-E43EEE89D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787" y="370310"/>
              <a:ext cx="1089293" cy="108929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VESL - Apps on Google Play">
              <a:extLst>
                <a:ext uri="{FF2B5EF4-FFF2-40B4-BE49-F238E27FC236}">
                  <a16:creationId xmlns:a16="http://schemas.microsoft.com/office/drawing/2014/main" id="{24FCD792-E1C9-067B-B5E3-98264EF56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272" y="1716918"/>
              <a:ext cx="1610515" cy="161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5B14C0-4409-5EE7-818F-DD1AFFF6B92C}"/>
              </a:ext>
            </a:extLst>
          </p:cNvPr>
          <p:cNvGrpSpPr/>
          <p:nvPr/>
        </p:nvGrpSpPr>
        <p:grpSpPr>
          <a:xfrm>
            <a:off x="1461999" y="1234873"/>
            <a:ext cx="2646288" cy="2590904"/>
            <a:chOff x="479806" y="1335012"/>
            <a:chExt cx="2206009" cy="2262279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2E683DB8-2163-4E9F-72C7-EADDC9B7D19C}"/>
                </a:ext>
              </a:extLst>
            </p:cNvPr>
            <p:cNvSpPr/>
            <p:nvPr/>
          </p:nvSpPr>
          <p:spPr>
            <a:xfrm>
              <a:off x="479806" y="1397947"/>
              <a:ext cx="2206009" cy="2199344"/>
            </a:xfrm>
            <a:prstGeom prst="flowChartConnector">
              <a:avLst/>
            </a:prstGeom>
            <a:solidFill>
              <a:srgbClr val="14213C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12" descr="8,100+ Fish Bucket Stock Photos ...">
              <a:extLst>
                <a:ext uri="{FF2B5EF4-FFF2-40B4-BE49-F238E27FC236}">
                  <a16:creationId xmlns:a16="http://schemas.microsoft.com/office/drawing/2014/main" id="{42F3A97C-F45C-9CB6-8FBC-CBDAE52D7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628" y="1335012"/>
              <a:ext cx="1593596" cy="2190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E6ECF40-37B3-9614-C926-7C60B19DDCD8}"/>
              </a:ext>
            </a:extLst>
          </p:cNvPr>
          <p:cNvSpPr/>
          <p:nvPr/>
        </p:nvSpPr>
        <p:spPr>
          <a:xfrm>
            <a:off x="0" y="1141"/>
            <a:ext cx="7105650" cy="87611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E7FC40-01B9-C15B-51F2-F7C9414FA086}"/>
              </a:ext>
            </a:extLst>
          </p:cNvPr>
          <p:cNvSpPr txBox="1">
            <a:spLocks/>
          </p:cNvSpPr>
          <p:nvPr/>
        </p:nvSpPr>
        <p:spPr>
          <a:xfrm>
            <a:off x="223588" y="171494"/>
            <a:ext cx="6478209" cy="5710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POSSIBLE WORKFLOW SHORT TERM</a:t>
            </a:r>
          </a:p>
        </p:txBody>
      </p:sp>
      <p:pic>
        <p:nvPicPr>
          <p:cNvPr id="28" name="Picture 27" descr="A blue arrow pointing to the left&#10;&#10;AI-generated content may be incorrect.">
            <a:extLst>
              <a:ext uri="{FF2B5EF4-FFF2-40B4-BE49-F238E27FC236}">
                <a16:creationId xmlns:a16="http://schemas.microsoft.com/office/drawing/2014/main" id="{CBC4CA6D-0C07-7AC0-73E9-10BBB7655C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2" b="89975" l="9468" r="92979">
                        <a14:foregroundMark x1="9574" y1="62563" x2="9574" y2="62563"/>
                        <a14:foregroundMark x1="92979" y1="60787" x2="92979" y2="6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3">
            <a:off x="3801521" y="1266497"/>
            <a:ext cx="1975695" cy="16674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D63A64-91F5-375A-9D11-C5BD8CC537C2}"/>
              </a:ext>
            </a:extLst>
          </p:cNvPr>
          <p:cNvSpPr txBox="1"/>
          <p:nvPr/>
        </p:nvSpPr>
        <p:spPr>
          <a:xfrm>
            <a:off x="1611294" y="2093874"/>
            <a:ext cx="2215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Work Sans ExtraBold" pitchFamily="2" charset="0"/>
              </a:rPr>
              <a:t>FMU Composition</a:t>
            </a:r>
          </a:p>
        </p:txBody>
      </p:sp>
      <p:pic>
        <p:nvPicPr>
          <p:cNvPr id="27" name="Picture 26" descr="A blue arrow pointing to the left&#10;&#10;AI-generated content may be incorrect.">
            <a:extLst>
              <a:ext uri="{FF2B5EF4-FFF2-40B4-BE49-F238E27FC236}">
                <a16:creationId xmlns:a16="http://schemas.microsoft.com/office/drawing/2014/main" id="{2DEC4859-4791-B7ED-FC25-5E0B7E1EAB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2" b="89975" l="9468" r="92979">
                        <a14:foregroundMark x1="9574" y1="62563" x2="9574" y2="62563"/>
                        <a14:foregroundMark x1="92979" y1="60787" x2="92979" y2="6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235" flipV="1">
            <a:off x="3558841" y="2412794"/>
            <a:ext cx="2178399" cy="182614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70E9CE2-8CBF-ED27-CE05-2550ADB02E0C}"/>
              </a:ext>
            </a:extLst>
          </p:cNvPr>
          <p:cNvSpPr txBox="1"/>
          <p:nvPr/>
        </p:nvSpPr>
        <p:spPr>
          <a:xfrm>
            <a:off x="531382" y="5809152"/>
            <a:ext cx="467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5D5D"/>
                </a:solidFill>
              </a:rPr>
              <a:t>Actions in these amendments are directly tied to the SG FMU composition. </a:t>
            </a:r>
          </a:p>
          <a:p>
            <a:pPr algn="ctr"/>
            <a:r>
              <a:rPr lang="en-US" b="1" dirty="0">
                <a:solidFill>
                  <a:srgbClr val="FF5D5D"/>
                </a:solidFill>
              </a:rPr>
              <a:t>Both being discussed at this meeting.</a:t>
            </a:r>
          </a:p>
        </p:txBody>
      </p:sp>
      <p:pic>
        <p:nvPicPr>
          <p:cNvPr id="18" name="Picture 17" descr="A blue arrow pointing to the left&#10;&#10;AI-generated content may be incorrect.">
            <a:extLst>
              <a:ext uri="{FF2B5EF4-FFF2-40B4-BE49-F238E27FC236}">
                <a16:creationId xmlns:a16="http://schemas.microsoft.com/office/drawing/2014/main" id="{ACA21964-BC4F-346C-6084-B7E99BFF58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2" b="89975" l="9468" r="92979">
                        <a14:foregroundMark x1="9574" y1="62563" x2="9574" y2="62563"/>
                        <a14:foregroundMark x1="92979" y1="60787" x2="92979" y2="6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1477" flipV="1">
            <a:off x="863743" y="3184174"/>
            <a:ext cx="1457035" cy="1221430"/>
          </a:xfrm>
          <a:prstGeom prst="rect">
            <a:avLst/>
          </a:prstGeom>
        </p:spPr>
      </p:pic>
      <p:pic>
        <p:nvPicPr>
          <p:cNvPr id="21" name="Picture 20" descr="A blue arrow pointing to the left&#10;&#10;AI-generated content may be incorrect.">
            <a:extLst>
              <a:ext uri="{FF2B5EF4-FFF2-40B4-BE49-F238E27FC236}">
                <a16:creationId xmlns:a16="http://schemas.microsoft.com/office/drawing/2014/main" id="{DE080F95-B0F8-3416-86F6-8C5BC8432A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2" b="89975" l="9468" r="92979">
                        <a14:foregroundMark x1="9574" y1="62563" x2="9574" y2="62563"/>
                        <a14:foregroundMark x1="92979" y1="60787" x2="92979" y2="6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8523" flipH="1" flipV="1">
            <a:off x="3008097" y="3174153"/>
            <a:ext cx="1457035" cy="12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741AD-CB16-4DD0-8272-EB5E025AE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F24B1A1-6489-E96A-4341-328723ABC473}"/>
              </a:ext>
            </a:extLst>
          </p:cNvPr>
          <p:cNvSpPr/>
          <p:nvPr/>
        </p:nvSpPr>
        <p:spPr>
          <a:xfrm>
            <a:off x="8218253" y="0"/>
            <a:ext cx="925747" cy="1280160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AF0BF6-619D-4CD2-60D8-B68A66C0DCFA}"/>
              </a:ext>
            </a:extLst>
          </p:cNvPr>
          <p:cNvSpPr/>
          <p:nvPr/>
        </p:nvSpPr>
        <p:spPr>
          <a:xfrm>
            <a:off x="0" y="1141"/>
            <a:ext cx="7105650" cy="87611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DB2DABC-4707-1D53-1FCE-BFC6BA2E5567}"/>
              </a:ext>
            </a:extLst>
          </p:cNvPr>
          <p:cNvSpPr txBox="1">
            <a:spLocks/>
          </p:cNvSpPr>
          <p:nvPr/>
        </p:nvSpPr>
        <p:spPr>
          <a:xfrm>
            <a:off x="223588" y="171494"/>
            <a:ext cx="6478209" cy="5710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POSSIBLE WORKFLOW LONG TERM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7BB3CB-F123-5292-0A4B-B14610D22F60}"/>
              </a:ext>
            </a:extLst>
          </p:cNvPr>
          <p:cNvGrpSpPr/>
          <p:nvPr/>
        </p:nvGrpSpPr>
        <p:grpSpPr>
          <a:xfrm>
            <a:off x="1752941" y="1158822"/>
            <a:ext cx="3248372" cy="3360689"/>
            <a:chOff x="1488832" y="1377499"/>
            <a:chExt cx="2206009" cy="22622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08C76AC-38C5-385A-8C72-CC66E22AE7D0}"/>
                </a:ext>
              </a:extLst>
            </p:cNvPr>
            <p:cNvGrpSpPr/>
            <p:nvPr/>
          </p:nvGrpSpPr>
          <p:grpSpPr>
            <a:xfrm>
              <a:off x="1488832" y="1377499"/>
              <a:ext cx="2206009" cy="2262279"/>
              <a:chOff x="479806" y="1335012"/>
              <a:chExt cx="2206009" cy="2262279"/>
            </a:xfrm>
          </p:grpSpPr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ADD230DF-5E7F-8DAC-EFA0-67574EA7B194}"/>
                  </a:ext>
                </a:extLst>
              </p:cNvPr>
              <p:cNvSpPr/>
              <p:nvPr/>
            </p:nvSpPr>
            <p:spPr>
              <a:xfrm>
                <a:off x="479806" y="1397947"/>
                <a:ext cx="2206009" cy="2199344"/>
              </a:xfrm>
              <a:prstGeom prst="flowChartConnector">
                <a:avLst/>
              </a:prstGeom>
              <a:solidFill>
                <a:srgbClr val="14213C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12" descr="8,100+ Fish Bucket Stock Photos ...">
                <a:extLst>
                  <a:ext uri="{FF2B5EF4-FFF2-40B4-BE49-F238E27FC236}">
                    <a16:creationId xmlns:a16="http://schemas.microsoft.com/office/drawing/2014/main" id="{F452AAB7-D97B-DBB7-B7F9-25657CD2EF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alphaModFix amt="2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628" y="1335012"/>
                <a:ext cx="1593596" cy="2190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23AF62-7891-A668-8A30-6856A48A31E7}"/>
                </a:ext>
              </a:extLst>
            </p:cNvPr>
            <p:cNvSpPr txBox="1"/>
            <p:nvPr/>
          </p:nvSpPr>
          <p:spPr>
            <a:xfrm>
              <a:off x="1643207" y="2169465"/>
              <a:ext cx="1976211" cy="72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Work Sans ExtraBold" pitchFamily="2" charset="0"/>
                </a:rPr>
                <a:t>Reduced FMU in place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6E256A2-4EC5-0AF1-C0EF-BAD7E5422199}"/>
              </a:ext>
            </a:extLst>
          </p:cNvPr>
          <p:cNvSpPr txBox="1"/>
          <p:nvPr/>
        </p:nvSpPr>
        <p:spPr>
          <a:xfrm>
            <a:off x="6205626" y="1260987"/>
            <a:ext cx="23019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The Council should consider the timing of amendment development to optimize efficiency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3A7086-95CF-9166-8D87-46DB82EC9D3F}"/>
              </a:ext>
            </a:extLst>
          </p:cNvPr>
          <p:cNvGrpSpPr/>
          <p:nvPr/>
        </p:nvGrpSpPr>
        <p:grpSpPr>
          <a:xfrm>
            <a:off x="312980" y="4237593"/>
            <a:ext cx="2975545" cy="2410310"/>
            <a:chOff x="312980" y="4237593"/>
            <a:chExt cx="2975545" cy="24103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64ED40-8BBE-FF15-CAE1-C7B2FD9D784A}"/>
                </a:ext>
              </a:extLst>
            </p:cNvPr>
            <p:cNvGrpSpPr/>
            <p:nvPr/>
          </p:nvGrpSpPr>
          <p:grpSpPr>
            <a:xfrm>
              <a:off x="312980" y="4237593"/>
              <a:ext cx="2186998" cy="2200557"/>
              <a:chOff x="2792772" y="3639735"/>
              <a:chExt cx="2847613" cy="272967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878C13D-ACF5-4383-DC9A-3823C724D8AD}"/>
                  </a:ext>
                </a:extLst>
              </p:cNvPr>
              <p:cNvGrpSpPr/>
              <p:nvPr/>
            </p:nvGrpSpPr>
            <p:grpSpPr>
              <a:xfrm>
                <a:off x="2836881" y="3639735"/>
                <a:ext cx="2803504" cy="2729670"/>
                <a:chOff x="2836881" y="3639735"/>
                <a:chExt cx="2803504" cy="2729670"/>
              </a:xfrm>
            </p:grpSpPr>
            <p:sp>
              <p:nvSpPr>
                <p:cNvPr id="10" name="Flowchart: Connector 9">
                  <a:extLst>
                    <a:ext uri="{FF2B5EF4-FFF2-40B4-BE49-F238E27FC236}">
                      <a16:creationId xmlns:a16="http://schemas.microsoft.com/office/drawing/2014/main" id="{4A6561E9-6680-0EFB-C93C-6FFB05784C99}"/>
                    </a:ext>
                  </a:extLst>
                </p:cNvPr>
                <p:cNvSpPr/>
                <p:nvPr/>
              </p:nvSpPr>
              <p:spPr>
                <a:xfrm>
                  <a:off x="2836881" y="3678820"/>
                  <a:ext cx="2803504" cy="2690585"/>
                </a:xfrm>
                <a:prstGeom prst="flowChartConnector">
                  <a:avLst/>
                </a:prstGeom>
                <a:solidFill>
                  <a:srgbClr val="14213C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 descr="A white silhouette of a boat&#10;&#10;AI-generated content may be incorrect.">
                  <a:extLst>
                    <a:ext uri="{FF2B5EF4-FFF2-40B4-BE49-F238E27FC236}">
                      <a16:creationId xmlns:a16="http://schemas.microsoft.com/office/drawing/2014/main" id="{B9683A4E-0306-9824-5401-13765430AA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20000"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0288" y="3639735"/>
                  <a:ext cx="2694926" cy="2259151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D3A634-8165-D4FA-3875-CB8176FFA8C2}"/>
                  </a:ext>
                </a:extLst>
              </p:cNvPr>
              <p:cNvSpPr txBox="1"/>
              <p:nvPr/>
            </p:nvSpPr>
            <p:spPr>
              <a:xfrm>
                <a:off x="2792772" y="4931971"/>
                <a:ext cx="2764712" cy="8017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Work Sans ExtraBold" pitchFamily="2" charset="0"/>
                  </a:rPr>
                  <a:t>For-Hire Limited Access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AB038B3-8DF9-375B-90FE-018D3E737B75}"/>
                </a:ext>
              </a:extLst>
            </p:cNvPr>
            <p:cNvSpPr/>
            <p:nvPr/>
          </p:nvSpPr>
          <p:spPr>
            <a:xfrm>
              <a:off x="1484992" y="5982242"/>
              <a:ext cx="1803533" cy="66566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C902CD-72F8-21B2-4F2C-FE07A0947255}"/>
                </a:ext>
              </a:extLst>
            </p:cNvPr>
            <p:cNvSpPr txBox="1"/>
            <p:nvPr/>
          </p:nvSpPr>
          <p:spPr>
            <a:xfrm>
              <a:off x="1647983" y="6069822"/>
              <a:ext cx="14775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Would include SG, DW and CMP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3838C8D-BD00-4AD9-2262-64B1C954BD87}"/>
              </a:ext>
            </a:extLst>
          </p:cNvPr>
          <p:cNvGrpSpPr/>
          <p:nvPr/>
        </p:nvGrpSpPr>
        <p:grpSpPr>
          <a:xfrm>
            <a:off x="4515997" y="4237592"/>
            <a:ext cx="2185800" cy="2138862"/>
            <a:chOff x="4021288" y="4547644"/>
            <a:chExt cx="2185800" cy="2138862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57B9F4EC-8235-D3D5-5CE1-3E2BE545BE13}"/>
                </a:ext>
              </a:extLst>
            </p:cNvPr>
            <p:cNvSpPr/>
            <p:nvPr/>
          </p:nvSpPr>
          <p:spPr>
            <a:xfrm>
              <a:off x="4021288" y="4547644"/>
              <a:ext cx="2185800" cy="2138862"/>
            </a:xfrm>
            <a:prstGeom prst="flowChartConnector">
              <a:avLst/>
            </a:prstGeom>
            <a:solidFill>
              <a:srgbClr val="14213C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6" descr="eTrips/mobile 2 - Apps on Google Play">
              <a:extLst>
                <a:ext uri="{FF2B5EF4-FFF2-40B4-BE49-F238E27FC236}">
                  <a16:creationId xmlns:a16="http://schemas.microsoft.com/office/drawing/2014/main" id="{DEAC2F58-FB19-9BE8-4796-F99E5EA4E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0641" y="4553720"/>
              <a:ext cx="746684" cy="7654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VESL - Apps on Google Play">
              <a:extLst>
                <a:ext uri="{FF2B5EF4-FFF2-40B4-BE49-F238E27FC236}">
                  <a16:creationId xmlns:a16="http://schemas.microsoft.com/office/drawing/2014/main" id="{4324E523-A5A8-4D25-5BA9-CBAB9288D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5546283"/>
              <a:ext cx="1103969" cy="113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053C5C-41CB-F3BF-6A0E-AFF610F430FF}"/>
                </a:ext>
              </a:extLst>
            </p:cNvPr>
            <p:cNvSpPr txBox="1"/>
            <p:nvPr/>
          </p:nvSpPr>
          <p:spPr>
            <a:xfrm>
              <a:off x="4155645" y="5001958"/>
              <a:ext cx="1936676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Work Sans ExtraBold" pitchFamily="2" charset="0"/>
                </a:rPr>
                <a:t>Amendment to implement results of Snapper Grouper MSE</a:t>
              </a:r>
            </a:p>
          </p:txBody>
        </p:sp>
      </p:grpSp>
      <p:pic>
        <p:nvPicPr>
          <p:cNvPr id="5" name="Picture 4" descr="A blue arrow pointing to the left&#10;&#10;AI-generated content may be incorrect.">
            <a:extLst>
              <a:ext uri="{FF2B5EF4-FFF2-40B4-BE49-F238E27FC236}">
                <a16:creationId xmlns:a16="http://schemas.microsoft.com/office/drawing/2014/main" id="{E8708D69-17D1-9A53-4FEF-D180D2EA4C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2" b="89975" l="9468" r="92979">
                        <a14:foregroundMark x1="9574" y1="62563" x2="9574" y2="62563"/>
                        <a14:foregroundMark x1="92979" y1="60787" x2="92979" y2="6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1477" flipV="1">
            <a:off x="863743" y="3184174"/>
            <a:ext cx="1457035" cy="1221430"/>
          </a:xfrm>
          <a:prstGeom prst="rect">
            <a:avLst/>
          </a:prstGeom>
        </p:spPr>
      </p:pic>
      <p:pic>
        <p:nvPicPr>
          <p:cNvPr id="6" name="Picture 5" descr="A blue arrow pointing to the left&#10;&#10;AI-generated content may be incorrect.">
            <a:extLst>
              <a:ext uri="{FF2B5EF4-FFF2-40B4-BE49-F238E27FC236}">
                <a16:creationId xmlns:a16="http://schemas.microsoft.com/office/drawing/2014/main" id="{C24CE4ED-1468-6DB8-A59D-BD20C2E0A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2" b="89975" l="9468" r="92979">
                        <a14:foregroundMark x1="9574" y1="62563" x2="9574" y2="62563"/>
                        <a14:foregroundMark x1="92979" y1="60787" x2="92979" y2="60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8523" flipH="1" flipV="1">
            <a:off x="4207078" y="3484313"/>
            <a:ext cx="1457035" cy="12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E947100-7B15-7F63-83DA-ABF83E532BBC}"/>
              </a:ext>
            </a:extLst>
          </p:cNvPr>
          <p:cNvSpPr txBox="1">
            <a:spLocks/>
          </p:cNvSpPr>
          <p:nvPr/>
        </p:nvSpPr>
        <p:spPr>
          <a:xfrm>
            <a:off x="2146672" y="1591048"/>
            <a:ext cx="6487298" cy="4163360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825" dirty="0"/>
          </a:p>
          <a:p>
            <a:pPr algn="l"/>
            <a:endParaRPr lang="en-US" sz="3000" b="1" dirty="0">
              <a:solidFill>
                <a:schemeClr val="bg1">
                  <a:lumMod val="95000"/>
                </a:schemeClr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575" b="1" dirty="0">
              <a:solidFill>
                <a:srgbClr val="14213C"/>
              </a:solidFill>
              <a:latin typeface="Bierstadt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73B179-DE07-4050-2353-8B3C00DC3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4955"/>
            <a:ext cx="9144000" cy="69229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EE4826-4FC8-0F0E-B74F-2E4BCF5C28C6}"/>
              </a:ext>
            </a:extLst>
          </p:cNvPr>
          <p:cNvSpPr/>
          <p:nvPr/>
        </p:nvSpPr>
        <p:spPr>
          <a:xfrm>
            <a:off x="5391150" y="4638928"/>
            <a:ext cx="3886200" cy="851282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B28512-EA08-D9F4-33D3-2B239A0DB03E}"/>
              </a:ext>
            </a:extLst>
          </p:cNvPr>
          <p:cNvSpPr txBox="1">
            <a:spLocks/>
          </p:cNvSpPr>
          <p:nvPr/>
        </p:nvSpPr>
        <p:spPr>
          <a:xfrm>
            <a:off x="5965759" y="4567483"/>
            <a:ext cx="296869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Work Sans ExtraBold" pitchFamily="2" charset="0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3578697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059F3-32B2-2348-11C5-392DDCA8F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E314ED1-984A-D5C6-B4B5-576A71D83992}"/>
              </a:ext>
            </a:extLst>
          </p:cNvPr>
          <p:cNvSpPr/>
          <p:nvPr/>
        </p:nvSpPr>
        <p:spPr>
          <a:xfrm>
            <a:off x="8218253" y="0"/>
            <a:ext cx="925747" cy="1280160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D54A4F-6D55-5551-FEFE-B0D3D8B61079}"/>
              </a:ext>
            </a:extLst>
          </p:cNvPr>
          <p:cNvSpPr/>
          <p:nvPr/>
        </p:nvSpPr>
        <p:spPr>
          <a:xfrm>
            <a:off x="0" y="1141"/>
            <a:ext cx="7105650" cy="87611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FAC0208-40C6-48D7-D67F-0CD72B696576}"/>
              </a:ext>
            </a:extLst>
          </p:cNvPr>
          <p:cNvSpPr txBox="1">
            <a:spLocks/>
          </p:cNvSpPr>
          <p:nvPr/>
        </p:nvSpPr>
        <p:spPr>
          <a:xfrm>
            <a:off x="223588" y="171494"/>
            <a:ext cx="6478209" cy="5710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CHANGES TO THE SG FMU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09B53-56DA-90F1-01DF-C0F84F1ECA3A}"/>
              </a:ext>
            </a:extLst>
          </p:cNvPr>
          <p:cNvSpPr txBox="1"/>
          <p:nvPr/>
        </p:nvSpPr>
        <p:spPr>
          <a:xfrm>
            <a:off x="330000" y="1047610"/>
            <a:ext cx="8483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Beginning with 55 stocks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does NOT need to be evaluated?</a:t>
            </a:r>
          </a:p>
        </p:txBody>
      </p:sp>
      <p:pic>
        <p:nvPicPr>
          <p:cNvPr id="2345" name="Picture 2344">
            <a:extLst>
              <a:ext uri="{FF2B5EF4-FFF2-40B4-BE49-F238E27FC236}">
                <a16:creationId xmlns:a16="http://schemas.microsoft.com/office/drawing/2014/main" id="{A869D02B-F7EC-9896-9FE8-CCE403369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702" y="2106082"/>
            <a:ext cx="6708590" cy="47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1C0431-310E-6B77-3630-893DDD66C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66228FD-BD75-8996-ADA9-295457588656}"/>
              </a:ext>
            </a:extLst>
          </p:cNvPr>
          <p:cNvSpPr/>
          <p:nvPr/>
        </p:nvSpPr>
        <p:spPr>
          <a:xfrm>
            <a:off x="8218253" y="0"/>
            <a:ext cx="925747" cy="1280160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6A3BB3-B951-EF9D-2D80-188541ADA8DC}"/>
              </a:ext>
            </a:extLst>
          </p:cNvPr>
          <p:cNvSpPr/>
          <p:nvPr/>
        </p:nvSpPr>
        <p:spPr>
          <a:xfrm>
            <a:off x="0" y="1141"/>
            <a:ext cx="7105650" cy="87611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DE5801F-CE9F-EEB1-3836-444E04DBD5E8}"/>
              </a:ext>
            </a:extLst>
          </p:cNvPr>
          <p:cNvSpPr txBox="1">
            <a:spLocks/>
          </p:cNvSpPr>
          <p:nvPr/>
        </p:nvSpPr>
        <p:spPr>
          <a:xfrm>
            <a:off x="223588" y="171494"/>
            <a:ext cx="6478209" cy="5710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CHANGES TO THE SG FMU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C3398-B7F8-3D0A-764C-399D03375C73}"/>
              </a:ext>
            </a:extLst>
          </p:cNvPr>
          <p:cNvSpPr txBox="1"/>
          <p:nvPr/>
        </p:nvSpPr>
        <p:spPr>
          <a:xfrm>
            <a:off x="330000" y="1047610"/>
            <a:ext cx="8483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Stocks that are overfished or experiencing overfishing must stay in the FMU (see Table 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Removes 10 species from consideration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2960C5E-F7C3-F5D7-FDD3-A868B11D3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610856"/>
              </p:ext>
            </p:extLst>
          </p:nvPr>
        </p:nvGraphicFramePr>
        <p:xfrm>
          <a:off x="223588" y="2247939"/>
          <a:ext cx="8691812" cy="4257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6963">
                  <a:extLst>
                    <a:ext uri="{9D8B030D-6E8A-4147-A177-3AD203B41FA5}">
                      <a16:colId xmlns:a16="http://schemas.microsoft.com/office/drawing/2014/main" val="4241835161"/>
                    </a:ext>
                  </a:extLst>
                </a:gridCol>
                <a:gridCol w="2201307">
                  <a:extLst>
                    <a:ext uri="{9D8B030D-6E8A-4147-A177-3AD203B41FA5}">
                      <a16:colId xmlns:a16="http://schemas.microsoft.com/office/drawing/2014/main" val="3609433390"/>
                    </a:ext>
                  </a:extLst>
                </a:gridCol>
                <a:gridCol w="2201307">
                  <a:extLst>
                    <a:ext uri="{9D8B030D-6E8A-4147-A177-3AD203B41FA5}">
                      <a16:colId xmlns:a16="http://schemas.microsoft.com/office/drawing/2014/main" val="429066548"/>
                    </a:ext>
                  </a:extLst>
                </a:gridCol>
                <a:gridCol w="2202235">
                  <a:extLst>
                    <a:ext uri="{9D8B030D-6E8A-4147-A177-3AD203B41FA5}">
                      <a16:colId xmlns:a16="http://schemas.microsoft.com/office/drawing/2014/main" val="3459645702"/>
                    </a:ext>
                  </a:extLst>
                </a:gridCol>
              </a:tblGrid>
              <a:tr h="5548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Snapper Grouper Species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Most Recent Operational Stock Assessment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Biomass Status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Exploitation Status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2819161456"/>
                  </a:ext>
                </a:extLst>
              </a:tr>
              <a:tr h="1917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Black Sea Bass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SEDAR 76 (2023)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Overfished*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Not Overfishing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1280948227"/>
                  </a:ext>
                </a:extLst>
              </a:tr>
              <a:tr h="1917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Blueline Tilefish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50 (2016)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Overfished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Overfishing**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2251791570"/>
                  </a:ext>
                </a:extLst>
              </a:tr>
              <a:tr h="1917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Gag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SEDAR 71 (2020)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Overfished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831744077"/>
                  </a:ext>
                </a:extLst>
              </a:tr>
              <a:tr h="1917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Hogfish (FLK/EFL)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37 (2014)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Overfished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Overfishing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3133000264"/>
                  </a:ext>
                </a:extLst>
              </a:tr>
              <a:tr h="1917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Red Grouper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53 (2016)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Overfished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Overfishing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4185658603"/>
                  </a:ext>
                </a:extLst>
              </a:tr>
              <a:tr h="1917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Red Porgy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60 (2018)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Overfished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1717454394"/>
                  </a:ext>
                </a:extLst>
              </a:tr>
              <a:tr h="1917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Red Snapper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73 (2020)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Overfished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3685878796"/>
                  </a:ext>
                </a:extLst>
              </a:tr>
              <a:tr h="5548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Scamp &amp; Yellowmouth Grouper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68 (2022)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Overfished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2138344689"/>
                  </a:ext>
                </a:extLst>
              </a:tr>
              <a:tr h="3668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Snowy Grouper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36 Update (2019)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Overfished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Overfishing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440" marR="46440" marT="0" marB="0" anchor="ctr"/>
                </a:tc>
                <a:extLst>
                  <a:ext uri="{0D108BD9-81ED-4DB2-BD59-A6C34878D82A}">
                    <a16:rowId xmlns:a16="http://schemas.microsoft.com/office/drawing/2014/main" val="357038564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D4652C21-FF56-F257-68B3-85AF8AFC8A70}"/>
              </a:ext>
            </a:extLst>
          </p:cNvPr>
          <p:cNvSpPr txBox="1"/>
          <p:nvPr/>
        </p:nvSpPr>
        <p:spPr>
          <a:xfrm>
            <a:off x="7199168" y="0"/>
            <a:ext cx="194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Species to be Evaluated: 45</a:t>
            </a:r>
          </a:p>
        </p:txBody>
      </p:sp>
    </p:spTree>
    <p:extLst>
      <p:ext uri="{BB962C8B-B14F-4D97-AF65-F5344CB8AC3E}">
        <p14:creationId xmlns:p14="http://schemas.microsoft.com/office/powerpoint/2010/main" val="2078286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B66576-2CC9-6ED6-A243-2535A9964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E7315A-6545-4592-BC3C-8A4C5FAA9C4E}"/>
              </a:ext>
            </a:extLst>
          </p:cNvPr>
          <p:cNvSpPr/>
          <p:nvPr/>
        </p:nvSpPr>
        <p:spPr>
          <a:xfrm>
            <a:off x="8218253" y="0"/>
            <a:ext cx="925747" cy="1280160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979105-17FF-4609-36E6-882C95EA9671}"/>
              </a:ext>
            </a:extLst>
          </p:cNvPr>
          <p:cNvSpPr/>
          <p:nvPr/>
        </p:nvSpPr>
        <p:spPr>
          <a:xfrm>
            <a:off x="0" y="1141"/>
            <a:ext cx="7105650" cy="876116"/>
          </a:xfrm>
          <a:prstGeom prst="rect">
            <a:avLst/>
          </a:prstGeom>
          <a:solidFill>
            <a:srgbClr val="14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CF2A865-59A7-1533-635E-98C102A215BC}"/>
              </a:ext>
            </a:extLst>
          </p:cNvPr>
          <p:cNvSpPr txBox="1">
            <a:spLocks/>
          </p:cNvSpPr>
          <p:nvPr/>
        </p:nvSpPr>
        <p:spPr>
          <a:xfrm>
            <a:off x="223588" y="171494"/>
            <a:ext cx="6478209" cy="5710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chemeClr val="bg1"/>
                </a:solidFill>
                <a:latin typeface="Work Sans ExtraBold" pitchFamily="2" charset="0"/>
                <a:cs typeface="Arial" panose="020B0604020202020204" pitchFamily="34" charset="0"/>
              </a:rPr>
              <a:t>CHANGES TO THE SG FMU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CBF89-0F6C-C25A-CAF1-07991058C94C}"/>
              </a:ext>
            </a:extLst>
          </p:cNvPr>
          <p:cNvSpPr txBox="1"/>
          <p:nvPr/>
        </p:nvSpPr>
        <p:spPr>
          <a:xfrm>
            <a:off x="330000" y="1047610"/>
            <a:ext cx="8483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Assessed stocks have typically been viewed as high priorities for management (see Table 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Removes up to 6 species from consideration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284333-5D98-74E7-FF31-697E42D6B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076996"/>
              </p:ext>
            </p:extLst>
          </p:nvPr>
        </p:nvGraphicFramePr>
        <p:xfrm>
          <a:off x="215699" y="2259980"/>
          <a:ext cx="8712595" cy="3950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1954">
                  <a:extLst>
                    <a:ext uri="{9D8B030D-6E8A-4147-A177-3AD203B41FA5}">
                      <a16:colId xmlns:a16="http://schemas.microsoft.com/office/drawing/2014/main" val="2306598918"/>
                    </a:ext>
                  </a:extLst>
                </a:gridCol>
                <a:gridCol w="2206570">
                  <a:extLst>
                    <a:ext uri="{9D8B030D-6E8A-4147-A177-3AD203B41FA5}">
                      <a16:colId xmlns:a16="http://schemas.microsoft.com/office/drawing/2014/main" val="3078436242"/>
                    </a:ext>
                  </a:extLst>
                </a:gridCol>
                <a:gridCol w="2206570">
                  <a:extLst>
                    <a:ext uri="{9D8B030D-6E8A-4147-A177-3AD203B41FA5}">
                      <a16:colId xmlns:a16="http://schemas.microsoft.com/office/drawing/2014/main" val="3013542090"/>
                    </a:ext>
                  </a:extLst>
                </a:gridCol>
                <a:gridCol w="2207501">
                  <a:extLst>
                    <a:ext uri="{9D8B030D-6E8A-4147-A177-3AD203B41FA5}">
                      <a16:colId xmlns:a16="http://schemas.microsoft.com/office/drawing/2014/main" val="3644403484"/>
                    </a:ext>
                  </a:extLst>
                </a:gridCol>
              </a:tblGrid>
              <a:tr h="10079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Snapper Grouper Species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Most Recent Operational Stock Assessment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Biomass Status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Exploitation Status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extLst>
                  <a:ext uri="{0D108BD9-81ED-4DB2-BD59-A6C34878D82A}">
                    <a16:rowId xmlns:a16="http://schemas.microsoft.com/office/drawing/2014/main" val="2693089534"/>
                  </a:ext>
                </a:extLst>
              </a:tr>
              <a:tr h="455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Black Grouper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19 (2009)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Overfished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extLst>
                  <a:ext uri="{0D108BD9-81ED-4DB2-BD59-A6C34878D82A}">
                    <a16:rowId xmlns:a16="http://schemas.microsoft.com/office/drawing/2014/main" val="1313220729"/>
                  </a:ext>
                </a:extLst>
              </a:tr>
              <a:tr h="455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Golden Tilefish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89 (2024)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Overfished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Not Overfishing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extLst>
                  <a:ext uri="{0D108BD9-81ED-4DB2-BD59-A6C34878D82A}">
                    <a16:rowId xmlns:a16="http://schemas.microsoft.com/office/drawing/2014/main" val="3599654633"/>
                  </a:ext>
                </a:extLst>
              </a:tr>
              <a:tr h="455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Greater Amberjack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59 (2018)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Not Overfished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extLst>
                  <a:ext uri="{0D108BD9-81ED-4DB2-BD59-A6C34878D82A}">
                    <a16:rowId xmlns:a16="http://schemas.microsoft.com/office/drawing/2014/main" val="3988808828"/>
                  </a:ext>
                </a:extLst>
              </a:tr>
              <a:tr h="455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Vermilion Snapper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55 (2017)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Overfished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Not Overfishing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extLst>
                  <a:ext uri="{0D108BD9-81ED-4DB2-BD59-A6C34878D82A}">
                    <a16:rowId xmlns:a16="http://schemas.microsoft.com/office/drawing/2014/main" val="3630344429"/>
                  </a:ext>
                </a:extLst>
              </a:tr>
              <a:tr h="4552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Wreckfish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2014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Not Overfished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extLst>
                  <a:ext uri="{0D108BD9-81ED-4DB2-BD59-A6C34878D82A}">
                    <a16:rowId xmlns:a16="http://schemas.microsoft.com/office/drawing/2014/main" val="1450687041"/>
                  </a:ext>
                </a:extLst>
              </a:tr>
              <a:tr h="6663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Yellowtail Snapper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SEDAR 64 Interim Analysis (2022)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Not Overfished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Not Overfishing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4352" marR="64352" marT="0" marB="0" anchor="ctr"/>
                </a:tc>
                <a:extLst>
                  <a:ext uri="{0D108BD9-81ED-4DB2-BD59-A6C34878D82A}">
                    <a16:rowId xmlns:a16="http://schemas.microsoft.com/office/drawing/2014/main" val="36279902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2D18345-2791-11D5-510C-03CD1D2B0DA4}"/>
              </a:ext>
            </a:extLst>
          </p:cNvPr>
          <p:cNvSpPr txBox="1"/>
          <p:nvPr/>
        </p:nvSpPr>
        <p:spPr>
          <a:xfrm>
            <a:off x="7199168" y="0"/>
            <a:ext cx="194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Species to be Evaluated: 39?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EE40-AA03-2418-533D-2D92FE03559E}"/>
              </a:ext>
            </a:extLst>
          </p:cNvPr>
          <p:cNvSpPr txBox="1"/>
          <p:nvPr/>
        </p:nvSpPr>
        <p:spPr>
          <a:xfrm>
            <a:off x="215699" y="6210528"/>
            <a:ext cx="8598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*Hogfish (GA-NC) are not overfished or overfishing, but the species is already counted among overfished stocks due to the status of the FLK/EFL stock</a:t>
            </a:r>
          </a:p>
        </p:txBody>
      </p:sp>
    </p:spTree>
    <p:extLst>
      <p:ext uri="{BB962C8B-B14F-4D97-AF65-F5344CB8AC3E}">
        <p14:creationId xmlns:p14="http://schemas.microsoft.com/office/powerpoint/2010/main" val="8125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2.6|6.8|6.6|7.5|6|7.7"/>
</p:tagLst>
</file>

<file path=ppt/theme/theme1.xml><?xml version="1.0" encoding="utf-8"?>
<a:theme xmlns:a="http://schemas.openxmlformats.org/drawingml/2006/main" name="Custom Design">
  <a:themeElements>
    <a:clrScheme name="Custom 1">
      <a:dk1>
        <a:srgbClr val="14213C"/>
      </a:dk1>
      <a:lt1>
        <a:srgbClr val="E9F2F4"/>
      </a:lt1>
      <a:dk2>
        <a:srgbClr val="000000"/>
      </a:dk2>
      <a:lt2>
        <a:srgbClr val="FFFFFF"/>
      </a:lt2>
      <a:accent1>
        <a:srgbClr val="18438B"/>
      </a:accent1>
      <a:accent2>
        <a:srgbClr val="485B77"/>
      </a:accent2>
      <a:accent3>
        <a:srgbClr val="2B68C9"/>
      </a:accent3>
      <a:accent4>
        <a:srgbClr val="17818F"/>
      </a:accent4>
      <a:accent5>
        <a:srgbClr val="FAA252"/>
      </a:accent5>
      <a:accent6>
        <a:srgbClr val="B6F8B9"/>
      </a:accent6>
      <a:hlink>
        <a:srgbClr val="18438B"/>
      </a:hlink>
      <a:folHlink>
        <a:srgbClr val="17818F"/>
      </a:folHlink>
    </a:clrScheme>
    <a:fontScheme name="SAFMC Website">
      <a:majorFont>
        <a:latin typeface="Work Sans ExtraBold"/>
        <a:ea typeface=""/>
        <a:cs typeface=""/>
      </a:majorFont>
      <a:minorFont>
        <a:latin typeface="Work San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57134</TotalTime>
  <Words>924</Words>
  <Application>Microsoft Office PowerPoint</Application>
  <PresentationFormat>On-screen Show (4:3)</PresentationFormat>
  <Paragraphs>311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Bierstadt</vt:lpstr>
      <vt:lpstr>Calibri</vt:lpstr>
      <vt:lpstr>Calibri Light</vt:lpstr>
      <vt:lpstr>Kalinga</vt:lpstr>
      <vt:lpstr>Times New Roman</vt:lpstr>
      <vt:lpstr>Work Sans ExtraBold</vt:lpstr>
      <vt:lpstr>Work Sans Light</vt:lpstr>
      <vt:lpstr>Work Sans Medium</vt:lpstr>
      <vt:lpstr>Custom Design</vt:lpstr>
      <vt:lpstr>Office 2013 - 2022 Theme</vt:lpstr>
      <vt:lpstr>Snapper Grouper FMU Composition, Key Stocks, and Developing Amendments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Smillie</dc:creator>
  <cp:lastModifiedBy>Nick Smillie</cp:lastModifiedBy>
  <cp:revision>166</cp:revision>
  <dcterms:created xsi:type="dcterms:W3CDTF">2022-07-14T20:21:36Z</dcterms:created>
  <dcterms:modified xsi:type="dcterms:W3CDTF">2025-03-05T14:09:20Z</dcterms:modified>
</cp:coreProperties>
</file>