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D899E3-B684-41B4-B251-0170BEEC6BAE}" v="1" dt="2024-07-26T17:00:03.2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85" d="100"/>
          <a:sy n="85" d="100"/>
        </p:scale>
        <p:origin x="59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6514FCC-D289-47F0-ABD4-09F6C9E33341}"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40826-293D-495B-9823-06854B7A8CE5}" type="slidenum">
              <a:rPr lang="en-US" smtClean="0"/>
              <a:t>‹#›</a:t>
            </a:fld>
            <a:endParaRPr lang="en-US"/>
          </a:p>
        </p:txBody>
      </p:sp>
    </p:spTree>
    <p:extLst>
      <p:ext uri="{BB962C8B-B14F-4D97-AF65-F5344CB8AC3E}">
        <p14:creationId xmlns:p14="http://schemas.microsoft.com/office/powerpoint/2010/main" val="3527835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514FCC-D289-47F0-ABD4-09F6C9E33341}"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40826-293D-495B-9823-06854B7A8CE5}" type="slidenum">
              <a:rPr lang="en-US" smtClean="0"/>
              <a:t>‹#›</a:t>
            </a:fld>
            <a:endParaRPr lang="en-US"/>
          </a:p>
        </p:txBody>
      </p:sp>
    </p:spTree>
    <p:extLst>
      <p:ext uri="{BB962C8B-B14F-4D97-AF65-F5344CB8AC3E}">
        <p14:creationId xmlns:p14="http://schemas.microsoft.com/office/powerpoint/2010/main" val="2452299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514FCC-D289-47F0-ABD4-09F6C9E33341}"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40826-293D-495B-9823-06854B7A8CE5}" type="slidenum">
              <a:rPr lang="en-US" smtClean="0"/>
              <a:t>‹#›</a:t>
            </a:fld>
            <a:endParaRPr lang="en-US"/>
          </a:p>
        </p:txBody>
      </p:sp>
    </p:spTree>
    <p:extLst>
      <p:ext uri="{BB962C8B-B14F-4D97-AF65-F5344CB8AC3E}">
        <p14:creationId xmlns:p14="http://schemas.microsoft.com/office/powerpoint/2010/main" val="1109513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514FCC-D289-47F0-ABD4-09F6C9E33341}"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40826-293D-495B-9823-06854B7A8CE5}" type="slidenum">
              <a:rPr lang="en-US" smtClean="0"/>
              <a:t>‹#›</a:t>
            </a:fld>
            <a:endParaRPr lang="en-US"/>
          </a:p>
        </p:txBody>
      </p:sp>
    </p:spTree>
    <p:extLst>
      <p:ext uri="{BB962C8B-B14F-4D97-AF65-F5344CB8AC3E}">
        <p14:creationId xmlns:p14="http://schemas.microsoft.com/office/powerpoint/2010/main" val="1789817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514FCC-D289-47F0-ABD4-09F6C9E33341}" type="datetimeFigureOut">
              <a:rPr lang="en-US" smtClean="0"/>
              <a:t>9/16/2024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40826-293D-495B-9823-06854B7A8CE5}" type="slidenum">
              <a:rPr lang="en-US" smtClean="0"/>
              <a:t>‹#›</a:t>
            </a:fld>
            <a:endParaRPr lang="en-US"/>
          </a:p>
        </p:txBody>
      </p:sp>
    </p:spTree>
    <p:extLst>
      <p:ext uri="{BB962C8B-B14F-4D97-AF65-F5344CB8AC3E}">
        <p14:creationId xmlns:p14="http://schemas.microsoft.com/office/powerpoint/2010/main" val="1435065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514FCC-D289-47F0-ABD4-09F6C9E33341}"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40826-293D-495B-9823-06854B7A8CE5}" type="slidenum">
              <a:rPr lang="en-US" smtClean="0"/>
              <a:t>‹#›</a:t>
            </a:fld>
            <a:endParaRPr lang="en-US"/>
          </a:p>
        </p:txBody>
      </p:sp>
    </p:spTree>
    <p:extLst>
      <p:ext uri="{BB962C8B-B14F-4D97-AF65-F5344CB8AC3E}">
        <p14:creationId xmlns:p14="http://schemas.microsoft.com/office/powerpoint/2010/main" val="3896378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514FCC-D289-47F0-ABD4-09F6C9E33341}" type="datetimeFigureOut">
              <a:rPr lang="en-US" smtClean="0"/>
              <a:t>9/16/2024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A40826-293D-495B-9823-06854B7A8CE5}" type="slidenum">
              <a:rPr lang="en-US" smtClean="0"/>
              <a:t>‹#›</a:t>
            </a:fld>
            <a:endParaRPr lang="en-US"/>
          </a:p>
        </p:txBody>
      </p:sp>
    </p:spTree>
    <p:extLst>
      <p:ext uri="{BB962C8B-B14F-4D97-AF65-F5344CB8AC3E}">
        <p14:creationId xmlns:p14="http://schemas.microsoft.com/office/powerpoint/2010/main" val="429815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514FCC-D289-47F0-ABD4-09F6C9E33341}" type="datetimeFigureOut">
              <a:rPr lang="en-US" smtClean="0"/>
              <a:t>9/16/2024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A40826-293D-495B-9823-06854B7A8CE5}" type="slidenum">
              <a:rPr lang="en-US" smtClean="0"/>
              <a:t>‹#›</a:t>
            </a:fld>
            <a:endParaRPr lang="en-US"/>
          </a:p>
        </p:txBody>
      </p:sp>
    </p:spTree>
    <p:extLst>
      <p:ext uri="{BB962C8B-B14F-4D97-AF65-F5344CB8AC3E}">
        <p14:creationId xmlns:p14="http://schemas.microsoft.com/office/powerpoint/2010/main" val="24114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514FCC-D289-47F0-ABD4-09F6C9E33341}" type="datetimeFigureOut">
              <a:rPr lang="en-US" smtClean="0"/>
              <a:t>9/16/2024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A40826-293D-495B-9823-06854B7A8CE5}" type="slidenum">
              <a:rPr lang="en-US" smtClean="0"/>
              <a:t>‹#›</a:t>
            </a:fld>
            <a:endParaRPr lang="en-US"/>
          </a:p>
        </p:txBody>
      </p:sp>
    </p:spTree>
    <p:extLst>
      <p:ext uri="{BB962C8B-B14F-4D97-AF65-F5344CB8AC3E}">
        <p14:creationId xmlns:p14="http://schemas.microsoft.com/office/powerpoint/2010/main" val="590779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514FCC-D289-47F0-ABD4-09F6C9E33341}"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40826-293D-495B-9823-06854B7A8CE5}" type="slidenum">
              <a:rPr lang="en-US" smtClean="0"/>
              <a:t>‹#›</a:t>
            </a:fld>
            <a:endParaRPr lang="en-US"/>
          </a:p>
        </p:txBody>
      </p:sp>
    </p:spTree>
    <p:extLst>
      <p:ext uri="{BB962C8B-B14F-4D97-AF65-F5344CB8AC3E}">
        <p14:creationId xmlns:p14="http://schemas.microsoft.com/office/powerpoint/2010/main" val="3896420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514FCC-D289-47F0-ABD4-09F6C9E33341}" type="datetimeFigureOut">
              <a:rPr lang="en-US" smtClean="0"/>
              <a:t>9/16/2024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40826-293D-495B-9823-06854B7A8CE5}" type="slidenum">
              <a:rPr lang="en-US" smtClean="0"/>
              <a:t>‹#›</a:t>
            </a:fld>
            <a:endParaRPr lang="en-US"/>
          </a:p>
        </p:txBody>
      </p:sp>
    </p:spTree>
    <p:extLst>
      <p:ext uri="{BB962C8B-B14F-4D97-AF65-F5344CB8AC3E}">
        <p14:creationId xmlns:p14="http://schemas.microsoft.com/office/powerpoint/2010/main" val="3166600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14FCC-D289-47F0-ABD4-09F6C9E33341}" type="datetimeFigureOut">
              <a:rPr lang="en-US" smtClean="0"/>
              <a:t>9/16/2024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A40826-293D-495B-9823-06854B7A8CE5}" type="slidenum">
              <a:rPr lang="en-US" smtClean="0"/>
              <a:t>‹#›</a:t>
            </a:fld>
            <a:endParaRPr lang="en-US"/>
          </a:p>
        </p:txBody>
      </p:sp>
    </p:spTree>
    <p:extLst>
      <p:ext uri="{BB962C8B-B14F-4D97-AF65-F5344CB8AC3E}">
        <p14:creationId xmlns:p14="http://schemas.microsoft.com/office/powerpoint/2010/main" val="2277292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p:nvSpPr>
        <p:spPr>
          <a:xfrm>
            <a:off x="-12264" y="6671022"/>
            <a:ext cx="12204264" cy="205184"/>
          </a:xfrm>
          <a:prstGeom prst="rect">
            <a:avLst/>
          </a:prstGeom>
          <a:solidFill>
            <a:srgbClr val="00B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13"/>
          <p:cNvSpPr/>
          <p:nvPr/>
        </p:nvSpPr>
        <p:spPr>
          <a:xfrm>
            <a:off x="0" y="0"/>
            <a:ext cx="12192000" cy="1191126"/>
          </a:xfrm>
          <a:prstGeom prst="rect">
            <a:avLst/>
          </a:prstGeom>
          <a:solidFill>
            <a:schemeClr val="accent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8" name="Straight Connector 7"/>
          <p:cNvCxnSpPr/>
          <p:nvPr/>
        </p:nvCxnSpPr>
        <p:spPr>
          <a:xfrm>
            <a:off x="6096000" y="1191126"/>
            <a:ext cx="0" cy="5390649"/>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flipH="1">
            <a:off x="0" y="3862933"/>
            <a:ext cx="12204264" cy="17113"/>
          </a:xfrm>
          <a:prstGeom prst="line">
            <a:avLst/>
          </a:prstGeom>
        </p:spPr>
        <p:style>
          <a:lnRef idx="3">
            <a:schemeClr val="dk1"/>
          </a:lnRef>
          <a:fillRef idx="0">
            <a:schemeClr val="dk1"/>
          </a:fillRef>
          <a:effectRef idx="2">
            <a:schemeClr val="dk1"/>
          </a:effectRef>
          <a:fontRef idx="minor">
            <a:schemeClr val="tx1"/>
          </a:fontRef>
        </p:style>
      </p:cxnSp>
      <p:sp>
        <p:nvSpPr>
          <p:cNvPr id="11" name="object 6"/>
          <p:cNvSpPr txBox="1">
            <a:spLocks/>
          </p:cNvSpPr>
          <p:nvPr/>
        </p:nvSpPr>
        <p:spPr>
          <a:xfrm>
            <a:off x="3782060" y="6652816"/>
            <a:ext cx="4627880" cy="205184"/>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rgbClr val="009900"/>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ctr" defTabSz="914400" rtl="0" eaLnBrk="1" fontAlgn="auto" latinLnBrk="0" hangingPunct="1">
              <a:lnSpc>
                <a:spcPts val="163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Times New Roman"/>
                <a:ea typeface="+mn-ea"/>
                <a:cs typeface="Times New Roman"/>
              </a:rPr>
              <a:t>UNCLASSIFIED//FOR OFFICIAL USE</a:t>
            </a:r>
            <a:r>
              <a:rPr kumimoji="0" lang="en-US" sz="1400" b="0" i="0" u="none" strike="noStrike" kern="1200" cap="none" spc="-180" normalizeH="0" baseline="0" noProof="0" dirty="0">
                <a:ln>
                  <a:noFill/>
                </a:ln>
                <a:solidFill>
                  <a:schemeClr val="bg1"/>
                </a:solidFill>
                <a:effectLst/>
                <a:uLnTx/>
                <a:uFillTx/>
                <a:latin typeface="Times New Roman"/>
                <a:ea typeface="+mn-ea"/>
                <a:cs typeface="Times New Roman"/>
              </a:rPr>
              <a:t> </a:t>
            </a:r>
            <a:r>
              <a:rPr kumimoji="0" lang="en-US" sz="1400" b="0" i="0" u="none" strike="noStrike" kern="1200" cap="none" spc="-40" normalizeH="0" baseline="0" noProof="0" dirty="0">
                <a:ln>
                  <a:noFill/>
                </a:ln>
                <a:solidFill>
                  <a:schemeClr val="bg1"/>
                </a:solidFill>
                <a:effectLst/>
                <a:uLnTx/>
                <a:uFillTx/>
                <a:latin typeface="Times New Roman"/>
                <a:ea typeface="+mn-ea"/>
                <a:cs typeface="Times New Roman"/>
              </a:rPr>
              <a:t>ONLY</a:t>
            </a:r>
          </a:p>
        </p:txBody>
      </p:sp>
      <p:sp>
        <p:nvSpPr>
          <p:cNvPr id="12" name="object 6"/>
          <p:cNvSpPr txBox="1">
            <a:spLocks/>
          </p:cNvSpPr>
          <p:nvPr/>
        </p:nvSpPr>
        <p:spPr>
          <a:xfrm>
            <a:off x="3785276" y="98893"/>
            <a:ext cx="4627880" cy="205184"/>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rgbClr val="009900"/>
                </a:solidFill>
                <a:latin typeface="Times New Roman"/>
                <a:ea typeface="+mn-ea"/>
                <a:cs typeface="Times New Roman"/>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0" lvl="0" indent="0" algn="ctr" defTabSz="914400" rtl="0" eaLnBrk="1" fontAlgn="auto" latinLnBrk="0" hangingPunct="1">
              <a:lnSpc>
                <a:spcPts val="163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9900"/>
                </a:solidFill>
                <a:effectLst/>
                <a:uLnTx/>
                <a:uFillTx/>
                <a:latin typeface="Times New Roman"/>
                <a:ea typeface="+mn-ea"/>
                <a:cs typeface="Times New Roman"/>
              </a:rPr>
              <a:t>UNCLASSIFIED//FOR OFFICIAL USE</a:t>
            </a:r>
            <a:r>
              <a:rPr kumimoji="0" lang="en-US" sz="1400" b="0" i="0" u="none" strike="noStrike" kern="1200" cap="none" spc="-180" normalizeH="0" baseline="0" noProof="0" dirty="0">
                <a:ln>
                  <a:noFill/>
                </a:ln>
                <a:solidFill>
                  <a:srgbClr val="009900"/>
                </a:solidFill>
                <a:effectLst/>
                <a:uLnTx/>
                <a:uFillTx/>
                <a:latin typeface="Times New Roman"/>
                <a:ea typeface="+mn-ea"/>
                <a:cs typeface="Times New Roman"/>
              </a:rPr>
              <a:t> </a:t>
            </a:r>
            <a:r>
              <a:rPr kumimoji="0" lang="en-US" sz="1400" b="0" i="0" u="none" strike="noStrike" kern="1200" cap="none" spc="-40" normalizeH="0" baseline="0" noProof="0" dirty="0">
                <a:ln>
                  <a:noFill/>
                </a:ln>
                <a:solidFill>
                  <a:srgbClr val="009900"/>
                </a:solidFill>
                <a:effectLst/>
                <a:uLnTx/>
                <a:uFillTx/>
                <a:latin typeface="Times New Roman"/>
                <a:ea typeface="+mn-ea"/>
                <a:cs typeface="Times New Roman"/>
              </a:rPr>
              <a:t>ONLY</a:t>
            </a:r>
          </a:p>
        </p:txBody>
      </p:sp>
      <p:sp>
        <p:nvSpPr>
          <p:cNvPr id="18" name="TextBox 17"/>
          <p:cNvSpPr txBox="1"/>
          <p:nvPr/>
        </p:nvSpPr>
        <p:spPr>
          <a:xfrm>
            <a:off x="1081637" y="1181252"/>
            <a:ext cx="3838353"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Operational Overview</a:t>
            </a:r>
          </a:p>
        </p:txBody>
      </p:sp>
      <p:sp>
        <p:nvSpPr>
          <p:cNvPr id="22" name="TextBox 21"/>
          <p:cNvSpPr txBox="1"/>
          <p:nvPr/>
        </p:nvSpPr>
        <p:spPr>
          <a:xfrm>
            <a:off x="3382879" y="276225"/>
            <a:ext cx="5426242" cy="1261884"/>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USCG Sector Key West </a:t>
            </a:r>
          </a:p>
          <a:p>
            <a:pPr algn="ctr"/>
            <a:r>
              <a:rPr lang="en-US" sz="2800" b="1" dirty="0">
                <a:solidFill>
                  <a:schemeClr val="bg1"/>
                </a:solidFill>
                <a:latin typeface="Times New Roman" panose="02020603050405020304" pitchFamily="18" charset="0"/>
                <a:cs typeface="Times New Roman" panose="02020603050405020304" pitchFamily="18" charset="0"/>
              </a:rPr>
              <a:t>Operation Carapace 2024</a:t>
            </a:r>
          </a:p>
          <a:p>
            <a:pPr algn="ctr"/>
            <a:r>
              <a:rPr lang="en-US" sz="2000" b="1" dirty="0">
                <a:solidFill>
                  <a:schemeClr val="bg1"/>
                </a:solidFill>
                <a:latin typeface="Times New Roman" panose="02020603050405020304" pitchFamily="18" charset="0"/>
                <a:cs typeface="Times New Roman" panose="02020603050405020304" pitchFamily="18" charset="0"/>
              </a:rPr>
              <a:t>01 JUL – 03 JUL 2023</a:t>
            </a:r>
          </a:p>
        </p:txBody>
      </p:sp>
      <p:sp>
        <p:nvSpPr>
          <p:cNvPr id="23" name="TextBox 22"/>
          <p:cNvSpPr txBox="1"/>
          <p:nvPr/>
        </p:nvSpPr>
        <p:spPr>
          <a:xfrm>
            <a:off x="0" y="1559503"/>
            <a:ext cx="6002859" cy="2292935"/>
          </a:xfrm>
          <a:prstGeom prst="rect">
            <a:avLst/>
          </a:prstGeom>
          <a:noFill/>
        </p:spPr>
        <p:txBody>
          <a:bodyPr wrap="square" rtlCol="0">
            <a:spAutoFit/>
          </a:bodyPr>
          <a:lstStyle/>
          <a:p>
            <a:pPr marL="285750" indent="-285750">
              <a:buFont typeface="Arial" panose="020B0604020202020204" pitchFamily="34" charset="0"/>
              <a:buChar char="•"/>
            </a:pPr>
            <a:r>
              <a:rPr lang="en-US" sz="1300" dirty="0">
                <a:latin typeface="Times New Roman" panose="02020603050405020304" pitchFamily="18" charset="0"/>
                <a:cs typeface="Times New Roman" panose="02020603050405020304" pitchFamily="18" charset="0"/>
              </a:rPr>
              <a:t>Coast Guards units partnered with Florida Fish and Wildlife agencies in a joint surge operation targeting recreational vessels during 14JUL, 24JUL, and 25JUL for mini spiny lobster season.</a:t>
            </a:r>
          </a:p>
          <a:p>
            <a:pPr marL="285750" indent="-285750">
              <a:buFont typeface="Arial" panose="020B0604020202020204" pitchFamily="34" charset="0"/>
              <a:buChar char="•"/>
            </a:pPr>
            <a:r>
              <a:rPr lang="en-US" sz="1300" dirty="0">
                <a:latin typeface="Times New Roman" panose="02020603050405020304" pitchFamily="18" charset="0"/>
                <a:cs typeface="Times New Roman" panose="02020603050405020304" pitchFamily="18" charset="0"/>
              </a:rPr>
              <a:t>Sector Key West sub-units, including Station Key West, Station Marathon, and Station Islamorada integrated with FWC and utilized 56 boarding team members to conduct </a:t>
            </a:r>
            <a:r>
              <a:rPr lang="en-US" sz="1300" b="1" dirty="0">
                <a:latin typeface="Times New Roman" panose="02020603050405020304" pitchFamily="18" charset="0"/>
                <a:cs typeface="Times New Roman" panose="02020603050405020304" pitchFamily="18" charset="0"/>
              </a:rPr>
              <a:t>92 boardings </a:t>
            </a:r>
            <a:r>
              <a:rPr lang="en-US" sz="1300" dirty="0">
                <a:latin typeface="Times New Roman" panose="02020603050405020304" pitchFamily="18" charset="0"/>
                <a:cs typeface="Times New Roman" panose="02020603050405020304" pitchFamily="18" charset="0"/>
              </a:rPr>
              <a:t>that resulted in </a:t>
            </a:r>
            <a:r>
              <a:rPr lang="en-US" sz="1300" b="1" dirty="0">
                <a:latin typeface="Times New Roman" panose="02020603050405020304" pitchFamily="18" charset="0"/>
                <a:cs typeface="Times New Roman" panose="02020603050405020304" pitchFamily="18" charset="0"/>
              </a:rPr>
              <a:t>21 safety violations</a:t>
            </a:r>
            <a:r>
              <a:rPr lang="en-US" sz="1300" dirty="0">
                <a:latin typeface="Times New Roman" panose="02020603050405020304" pitchFamily="18" charset="0"/>
                <a:cs typeface="Times New Roman" panose="02020603050405020304" pitchFamily="18" charset="0"/>
              </a:rPr>
              <a:t>, </a:t>
            </a:r>
            <a:r>
              <a:rPr lang="en-US" sz="1300" b="1" dirty="0">
                <a:latin typeface="Times New Roman" panose="02020603050405020304" pitchFamily="18" charset="0"/>
                <a:cs typeface="Times New Roman" panose="02020603050405020304" pitchFamily="18" charset="0"/>
              </a:rPr>
              <a:t>10 recreational vessel terminations</a:t>
            </a:r>
            <a:r>
              <a:rPr lang="en-US" sz="1300" dirty="0">
                <a:latin typeface="Times New Roman" panose="02020603050405020304" pitchFamily="18" charset="0"/>
                <a:cs typeface="Times New Roman" panose="02020603050405020304" pitchFamily="18" charset="0"/>
              </a:rPr>
              <a:t>, </a:t>
            </a:r>
            <a:r>
              <a:rPr lang="en-US" sz="1300" b="1" dirty="0">
                <a:latin typeface="Times New Roman" panose="02020603050405020304" pitchFamily="18" charset="0"/>
                <a:cs typeface="Times New Roman" panose="02020603050405020304" pitchFamily="18" charset="0"/>
              </a:rPr>
              <a:t>5 FWC violations</a:t>
            </a:r>
            <a:r>
              <a:rPr lang="en-US" sz="1300" dirty="0">
                <a:latin typeface="Times New Roman" panose="02020603050405020304" pitchFamily="18" charset="0"/>
                <a:cs typeface="Times New Roman" panose="02020603050405020304" pitchFamily="18" charset="0"/>
              </a:rPr>
              <a:t>, with a total of  </a:t>
            </a:r>
            <a:r>
              <a:rPr lang="en-US" sz="1300" b="1" dirty="0">
                <a:latin typeface="Times New Roman" panose="02020603050405020304" pitchFamily="18" charset="0"/>
                <a:cs typeface="Times New Roman" panose="02020603050405020304" pitchFamily="18" charset="0"/>
              </a:rPr>
              <a:t>836 lobster inspected</a:t>
            </a:r>
            <a:r>
              <a:rPr lang="en-US" sz="13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1300" b="1" dirty="0">
                <a:solidFill>
                  <a:srgbClr val="C00000"/>
                </a:solidFill>
                <a:latin typeface="Times New Roman" panose="02020603050405020304" pitchFamily="18" charset="0"/>
                <a:cs typeface="Times New Roman" panose="02020603050405020304" pitchFamily="18" charset="0"/>
              </a:rPr>
              <a:t>*NOTE: </a:t>
            </a:r>
            <a:r>
              <a:rPr lang="en-US" sz="1300" dirty="0">
                <a:latin typeface="Times New Roman" panose="02020603050405020304" pitchFamily="18" charset="0"/>
                <a:cs typeface="Times New Roman" panose="02020603050405020304" pitchFamily="18" charset="0"/>
              </a:rPr>
              <a:t>STA Isla spotted rec vessel via UAS engaged in lobstering inside Everglades National Park. FWC and USCG conducted boarding and transferred case to National Park Service where 01 violation was issued for illegal possession of spiny lobster within Everglades National Park and a </a:t>
            </a:r>
            <a:r>
              <a:rPr lang="en-US" sz="1300" b="1" dirty="0">
                <a:latin typeface="Times New Roman" panose="02020603050405020304" pitchFamily="18" charset="0"/>
                <a:cs typeface="Times New Roman" panose="02020603050405020304" pitchFamily="18" charset="0"/>
              </a:rPr>
              <a:t>$500 fine</a:t>
            </a:r>
            <a:r>
              <a:rPr lang="en-US" sz="1300" dirty="0">
                <a:latin typeface="Times New Roman" panose="02020603050405020304" pitchFamily="18" charset="0"/>
                <a:cs typeface="Times New Roman" panose="02020603050405020304" pitchFamily="18" charset="0"/>
              </a:rPr>
              <a:t>. </a:t>
            </a:r>
            <a:endParaRPr lang="en-US" sz="1300" b="1" dirty="0">
              <a:latin typeface="Times New Roman" panose="02020603050405020304" pitchFamily="18" charset="0"/>
              <a:cs typeface="Times New Roman" panose="02020603050405020304" pitchFamily="18" charset="0"/>
            </a:endParaRPr>
          </a:p>
        </p:txBody>
      </p:sp>
      <p:pic>
        <p:nvPicPr>
          <p:cNvPr id="2" name="Picture 10">
            <a:extLst>
              <a:ext uri="{FF2B5EF4-FFF2-40B4-BE49-F238E27FC236}">
                <a16:creationId xmlns:a16="http://schemas.microsoft.com/office/drawing/2014/main" id="{DCE0FB0F-76EF-5A20-C5D3-72DAB90869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56" y="49075"/>
            <a:ext cx="1107219"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68A933FC-2C91-4594-CBEF-8E4D9FB3D611}"/>
              </a:ext>
            </a:extLst>
          </p:cNvPr>
          <p:cNvPicPr>
            <a:picLocks noChangeAspect="1"/>
          </p:cNvPicPr>
          <p:nvPr/>
        </p:nvPicPr>
        <p:blipFill>
          <a:blip r:embed="rId3"/>
          <a:stretch>
            <a:fillRect/>
          </a:stretch>
        </p:blipFill>
        <p:spPr>
          <a:xfrm>
            <a:off x="8733690" y="76144"/>
            <a:ext cx="1097280" cy="1097280"/>
          </a:xfrm>
          <a:prstGeom prst="ellipse">
            <a:avLst/>
          </a:prstGeom>
        </p:spPr>
      </p:pic>
      <p:pic>
        <p:nvPicPr>
          <p:cNvPr id="4" name="Picture 3">
            <a:extLst>
              <a:ext uri="{FF2B5EF4-FFF2-40B4-BE49-F238E27FC236}">
                <a16:creationId xmlns:a16="http://schemas.microsoft.com/office/drawing/2014/main" id="{E53B5098-A24F-56AC-0014-A8DA1E656372}"/>
              </a:ext>
            </a:extLst>
          </p:cNvPr>
          <p:cNvPicPr>
            <a:picLocks noChangeAspect="1"/>
          </p:cNvPicPr>
          <p:nvPr/>
        </p:nvPicPr>
        <p:blipFill>
          <a:blip r:embed="rId4"/>
          <a:stretch>
            <a:fillRect/>
          </a:stretch>
        </p:blipFill>
        <p:spPr>
          <a:xfrm>
            <a:off x="9872021" y="68680"/>
            <a:ext cx="1097280" cy="1097280"/>
          </a:xfrm>
          <a:prstGeom prst="ellipse">
            <a:avLst/>
          </a:prstGeom>
        </p:spPr>
      </p:pic>
      <p:pic>
        <p:nvPicPr>
          <p:cNvPr id="13" name="Picture 12">
            <a:extLst>
              <a:ext uri="{FF2B5EF4-FFF2-40B4-BE49-F238E27FC236}">
                <a16:creationId xmlns:a16="http://schemas.microsoft.com/office/drawing/2014/main" id="{11926A4E-560A-B43B-3A1B-3D57469359F3}"/>
              </a:ext>
            </a:extLst>
          </p:cNvPr>
          <p:cNvPicPr>
            <a:picLocks noChangeAspect="1"/>
          </p:cNvPicPr>
          <p:nvPr/>
        </p:nvPicPr>
        <p:blipFill>
          <a:blip r:embed="rId5"/>
          <a:stretch>
            <a:fillRect/>
          </a:stretch>
        </p:blipFill>
        <p:spPr>
          <a:xfrm>
            <a:off x="1187655" y="63924"/>
            <a:ext cx="901379" cy="1097280"/>
          </a:xfrm>
          <a:prstGeom prst="ellipse">
            <a:avLst/>
          </a:prstGeom>
        </p:spPr>
      </p:pic>
      <p:pic>
        <p:nvPicPr>
          <p:cNvPr id="17" name="Picture 16" descr="Logo&#10;&#10;Description automatically generated">
            <a:extLst>
              <a:ext uri="{FF2B5EF4-FFF2-40B4-BE49-F238E27FC236}">
                <a16:creationId xmlns:a16="http://schemas.microsoft.com/office/drawing/2014/main" id="{1D463D0F-B186-F779-E154-079847B87E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10353" y="54479"/>
            <a:ext cx="1097280" cy="1097280"/>
          </a:xfrm>
          <a:prstGeom prst="ellipse">
            <a:avLst/>
          </a:prstGeom>
        </p:spPr>
      </p:pic>
      <p:sp>
        <p:nvSpPr>
          <p:cNvPr id="24" name="TextBox 23">
            <a:extLst>
              <a:ext uri="{FF2B5EF4-FFF2-40B4-BE49-F238E27FC236}">
                <a16:creationId xmlns:a16="http://schemas.microsoft.com/office/drawing/2014/main" id="{20B3900B-9344-2A77-0F4D-EDCD8C9350EB}"/>
              </a:ext>
            </a:extLst>
          </p:cNvPr>
          <p:cNvSpPr txBox="1"/>
          <p:nvPr/>
        </p:nvSpPr>
        <p:spPr>
          <a:xfrm>
            <a:off x="1187655" y="3846386"/>
            <a:ext cx="3838353" cy="461665"/>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Key Areas by Vessel Traffic</a:t>
            </a:r>
          </a:p>
        </p:txBody>
      </p:sp>
      <p:graphicFrame>
        <p:nvGraphicFramePr>
          <p:cNvPr id="26" name="Table 26">
            <a:extLst>
              <a:ext uri="{FF2B5EF4-FFF2-40B4-BE49-F238E27FC236}">
                <a16:creationId xmlns:a16="http://schemas.microsoft.com/office/drawing/2014/main" id="{01AB686D-DA7D-3412-865B-A558CFF0CCC7}"/>
              </a:ext>
            </a:extLst>
          </p:cNvPr>
          <p:cNvGraphicFramePr>
            <a:graphicFrameLocks noGrp="1"/>
          </p:cNvGraphicFramePr>
          <p:nvPr>
            <p:extLst>
              <p:ext uri="{D42A27DB-BD31-4B8C-83A1-F6EECF244321}">
                <p14:modId xmlns:p14="http://schemas.microsoft.com/office/powerpoint/2010/main" val="1791593057"/>
              </p:ext>
            </p:extLst>
          </p:nvPr>
        </p:nvGraphicFramePr>
        <p:xfrm>
          <a:off x="6096000" y="3871416"/>
          <a:ext cx="6108262" cy="2799604"/>
        </p:xfrm>
        <a:graphic>
          <a:graphicData uri="http://schemas.openxmlformats.org/drawingml/2006/table">
            <a:tbl>
              <a:tblPr firstRow="1" bandRow="1">
                <a:tableStyleId>{17292A2E-F333-43FB-9621-5CBBE7FDCDCB}</a:tableStyleId>
              </a:tblPr>
              <a:tblGrid>
                <a:gridCol w="1163541">
                  <a:extLst>
                    <a:ext uri="{9D8B030D-6E8A-4147-A177-3AD203B41FA5}">
                      <a16:colId xmlns:a16="http://schemas.microsoft.com/office/drawing/2014/main" val="4060859554"/>
                    </a:ext>
                  </a:extLst>
                </a:gridCol>
                <a:gridCol w="1000352">
                  <a:extLst>
                    <a:ext uri="{9D8B030D-6E8A-4147-A177-3AD203B41FA5}">
                      <a16:colId xmlns:a16="http://schemas.microsoft.com/office/drawing/2014/main" val="1470098249"/>
                    </a:ext>
                  </a:extLst>
                </a:gridCol>
                <a:gridCol w="1122646">
                  <a:extLst>
                    <a:ext uri="{9D8B030D-6E8A-4147-A177-3AD203B41FA5}">
                      <a16:colId xmlns:a16="http://schemas.microsoft.com/office/drawing/2014/main" val="19620268"/>
                    </a:ext>
                  </a:extLst>
                </a:gridCol>
                <a:gridCol w="1463040">
                  <a:extLst>
                    <a:ext uri="{9D8B030D-6E8A-4147-A177-3AD203B41FA5}">
                      <a16:colId xmlns:a16="http://schemas.microsoft.com/office/drawing/2014/main" val="2077706551"/>
                    </a:ext>
                  </a:extLst>
                </a:gridCol>
                <a:gridCol w="1358683">
                  <a:extLst>
                    <a:ext uri="{9D8B030D-6E8A-4147-A177-3AD203B41FA5}">
                      <a16:colId xmlns:a16="http://schemas.microsoft.com/office/drawing/2014/main" val="4196340289"/>
                    </a:ext>
                  </a:extLst>
                </a:gridCol>
              </a:tblGrid>
              <a:tr h="843061">
                <a:tc>
                  <a:txBody>
                    <a:bodyPr/>
                    <a:lstStyle/>
                    <a:p>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pPr>
                      <a:r>
                        <a:rPr lang="en-US" sz="1200" dirty="0">
                          <a:solidFill>
                            <a:schemeClr val="tx1"/>
                          </a:solidFill>
                          <a:latin typeface="Times New Roman" panose="02020603050405020304" pitchFamily="18" charset="0"/>
                          <a:cs typeface="Times New Roman" panose="02020603050405020304" pitchFamily="18" charset="0"/>
                        </a:rPr>
                        <a:t>Boardings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tx1"/>
                          </a:solidFill>
                          <a:latin typeface="Times New Roman" panose="02020603050405020304" pitchFamily="18" charset="0"/>
                          <a:cs typeface="Times New Roman" panose="02020603050405020304" pitchFamily="18" charset="0"/>
                        </a:rPr>
                        <a:t>Safety Violations/ Terminations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tx1"/>
                          </a:solidFill>
                          <a:latin typeface="Times New Roman" panose="02020603050405020304" pitchFamily="18" charset="0"/>
                          <a:cs typeface="Times New Roman" panose="02020603050405020304" pitchFamily="18" charset="0"/>
                        </a:rPr>
                        <a:t>FWC Violations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chemeClr val="tx1"/>
                          </a:solidFill>
                          <a:latin typeface="Times New Roman" panose="02020603050405020304" pitchFamily="18" charset="0"/>
                          <a:cs typeface="Times New Roman" panose="02020603050405020304" pitchFamily="18" charset="0"/>
                        </a:rPr>
                        <a:t>Lobster Inspected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3000999"/>
                  </a:ext>
                </a:extLst>
              </a:tr>
              <a:tr h="652181">
                <a:tc>
                  <a:txBody>
                    <a:bodyPr/>
                    <a:lstStyle/>
                    <a:p>
                      <a:pPr algn="ctr"/>
                      <a:r>
                        <a:rPr lang="en-US" sz="1700" b="1" dirty="0">
                          <a:latin typeface="Times New Roman" panose="02020603050405020304" pitchFamily="18" charset="0"/>
                          <a:cs typeface="Times New Roman" panose="02020603050405020304" pitchFamily="18" charset="0"/>
                        </a:rPr>
                        <a:t>STA KW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02/00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378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7582635"/>
                  </a:ext>
                </a:extLst>
              </a:tr>
              <a:tr h="652181">
                <a:tc>
                  <a:txBody>
                    <a:bodyPr/>
                    <a:lstStyle/>
                    <a:p>
                      <a:pPr algn="ctr"/>
                      <a:r>
                        <a:rPr lang="en-US" sz="1700" b="1" dirty="0">
                          <a:latin typeface="Times New Roman" panose="02020603050405020304" pitchFamily="18" charset="0"/>
                          <a:cs typeface="Times New Roman" panose="02020603050405020304" pitchFamily="18" charset="0"/>
                        </a:rPr>
                        <a:t>STA MAR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11/07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431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4045445"/>
                  </a:ext>
                </a:extLst>
              </a:tr>
              <a:tr h="652181">
                <a:tc>
                  <a:txBody>
                    <a:bodyPr/>
                    <a:lstStyle/>
                    <a:p>
                      <a:pPr algn="ctr"/>
                      <a:r>
                        <a:rPr lang="en-US" sz="1700" b="1" dirty="0">
                          <a:latin typeface="Times New Roman" panose="02020603050405020304" pitchFamily="18" charset="0"/>
                          <a:cs typeface="Times New Roman" panose="02020603050405020304" pitchFamily="18" charset="0"/>
                        </a:rPr>
                        <a:t>STA ISLA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08/00</a:t>
                      </a:r>
                    </a:p>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5301176"/>
                  </a:ext>
                </a:extLst>
              </a:tr>
            </a:tbl>
          </a:graphicData>
        </a:graphic>
      </p:graphicFrame>
      <p:pic>
        <p:nvPicPr>
          <p:cNvPr id="5" name="Picture 4">
            <a:extLst>
              <a:ext uri="{FF2B5EF4-FFF2-40B4-BE49-F238E27FC236}">
                <a16:creationId xmlns:a16="http://schemas.microsoft.com/office/drawing/2014/main" id="{0279F6F1-52BD-67E5-9A2B-F3D438D35F2A}"/>
              </a:ext>
            </a:extLst>
          </p:cNvPr>
          <p:cNvPicPr>
            <a:picLocks noChangeAspect="1"/>
          </p:cNvPicPr>
          <p:nvPr/>
        </p:nvPicPr>
        <p:blipFill rotWithShape="1">
          <a:blip r:embed="rId7"/>
          <a:srcRect l="4744" t="6940" r="5573"/>
          <a:stretch/>
        </p:blipFill>
        <p:spPr>
          <a:xfrm>
            <a:off x="6153455" y="1306753"/>
            <a:ext cx="1859830" cy="2449944"/>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6" name="Picture 5">
            <a:extLst>
              <a:ext uri="{FF2B5EF4-FFF2-40B4-BE49-F238E27FC236}">
                <a16:creationId xmlns:a16="http://schemas.microsoft.com/office/drawing/2014/main" id="{23DECEA6-9589-B563-BFCF-CBD2FB4EB0AB}"/>
              </a:ext>
            </a:extLst>
          </p:cNvPr>
          <p:cNvPicPr>
            <a:picLocks noChangeAspect="1"/>
          </p:cNvPicPr>
          <p:nvPr/>
        </p:nvPicPr>
        <p:blipFill rotWithShape="1">
          <a:blip r:embed="rId8"/>
          <a:srcRect t="6663" b="4265"/>
          <a:stretch/>
        </p:blipFill>
        <p:spPr>
          <a:xfrm>
            <a:off x="10420661" y="1295713"/>
            <a:ext cx="1729222" cy="2442223"/>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7" name="Picture 6">
            <a:extLst>
              <a:ext uri="{FF2B5EF4-FFF2-40B4-BE49-F238E27FC236}">
                <a16:creationId xmlns:a16="http://schemas.microsoft.com/office/drawing/2014/main" id="{2FB7F3EA-F40B-B9B0-035A-5162BACD6B9D}"/>
              </a:ext>
            </a:extLst>
          </p:cNvPr>
          <p:cNvPicPr>
            <a:picLocks noChangeAspect="1"/>
          </p:cNvPicPr>
          <p:nvPr/>
        </p:nvPicPr>
        <p:blipFill rotWithShape="1">
          <a:blip r:embed="rId9"/>
          <a:srcRect l="4964" r="4054"/>
          <a:stretch/>
        </p:blipFill>
        <p:spPr>
          <a:xfrm>
            <a:off x="8163872" y="1804699"/>
            <a:ext cx="2106201" cy="1490986"/>
          </a:xfrm>
          <a:prstGeom prst="rect">
            <a:avLst/>
          </a:prstGeom>
          <a:ln w="28575" cap="sq">
            <a:solidFill>
              <a:srgbClr val="000000"/>
            </a:solidFill>
            <a:miter lim="800000"/>
          </a:ln>
          <a:effectLst>
            <a:outerShdw blurRad="57150" dist="50800" dir="2700000" algn="tl" rotWithShape="0">
              <a:srgbClr val="000000">
                <a:alpha val="40000"/>
              </a:srgbClr>
            </a:outerShdw>
          </a:effectLst>
        </p:spPr>
      </p:pic>
      <p:pic>
        <p:nvPicPr>
          <p:cNvPr id="1026" name="Picture 2">
            <a:extLst>
              <a:ext uri="{FF2B5EF4-FFF2-40B4-BE49-F238E27FC236}">
                <a16:creationId xmlns:a16="http://schemas.microsoft.com/office/drawing/2014/main" id="{9E942DDA-3561-C937-5E70-CDEC723BE10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1637" y="4271846"/>
            <a:ext cx="4039579" cy="2332424"/>
          </a:xfrm>
          <a:prstGeom prst="rect">
            <a:avLst/>
          </a:prstGeom>
          <a:ln w="28575"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21" name="Star: 5 Points 20">
            <a:extLst>
              <a:ext uri="{FF2B5EF4-FFF2-40B4-BE49-F238E27FC236}">
                <a16:creationId xmlns:a16="http://schemas.microsoft.com/office/drawing/2014/main" id="{C107EEF8-B40F-C237-AC16-67981B5B68AA}"/>
              </a:ext>
            </a:extLst>
          </p:cNvPr>
          <p:cNvSpPr/>
          <p:nvPr/>
        </p:nvSpPr>
        <p:spPr>
          <a:xfrm>
            <a:off x="2020028" y="5552441"/>
            <a:ext cx="127749" cy="106238"/>
          </a:xfrm>
          <a:prstGeom prst="star5">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0859617B-0109-76D4-698E-FBCDEF6F3E6B}"/>
              </a:ext>
            </a:extLst>
          </p:cNvPr>
          <p:cNvPicPr>
            <a:picLocks noChangeAspect="1"/>
          </p:cNvPicPr>
          <p:nvPr/>
        </p:nvPicPr>
        <p:blipFill>
          <a:blip r:embed="rId11"/>
          <a:stretch>
            <a:fillRect/>
          </a:stretch>
        </p:blipFill>
        <p:spPr>
          <a:xfrm>
            <a:off x="2998225" y="5395601"/>
            <a:ext cx="176799" cy="140220"/>
          </a:xfrm>
          <a:prstGeom prst="rect">
            <a:avLst/>
          </a:prstGeom>
        </p:spPr>
      </p:pic>
      <p:pic>
        <p:nvPicPr>
          <p:cNvPr id="27" name="Picture 26">
            <a:extLst>
              <a:ext uri="{FF2B5EF4-FFF2-40B4-BE49-F238E27FC236}">
                <a16:creationId xmlns:a16="http://schemas.microsoft.com/office/drawing/2014/main" id="{B6857F56-FFD1-C439-384F-A01DB0C5068C}"/>
              </a:ext>
            </a:extLst>
          </p:cNvPr>
          <p:cNvPicPr>
            <a:picLocks noChangeAspect="1"/>
          </p:cNvPicPr>
          <p:nvPr/>
        </p:nvPicPr>
        <p:blipFill>
          <a:blip r:embed="rId11"/>
          <a:stretch>
            <a:fillRect/>
          </a:stretch>
        </p:blipFill>
        <p:spPr>
          <a:xfrm>
            <a:off x="3790011" y="4725485"/>
            <a:ext cx="176799" cy="140220"/>
          </a:xfrm>
          <a:prstGeom prst="rect">
            <a:avLst/>
          </a:prstGeom>
        </p:spPr>
      </p:pic>
      <p:pic>
        <p:nvPicPr>
          <p:cNvPr id="28" name="Picture 27">
            <a:extLst>
              <a:ext uri="{FF2B5EF4-FFF2-40B4-BE49-F238E27FC236}">
                <a16:creationId xmlns:a16="http://schemas.microsoft.com/office/drawing/2014/main" id="{547C64F5-0269-945A-5906-D10EE80C7AC1}"/>
              </a:ext>
            </a:extLst>
          </p:cNvPr>
          <p:cNvPicPr>
            <a:picLocks noChangeAspect="1"/>
          </p:cNvPicPr>
          <p:nvPr/>
        </p:nvPicPr>
        <p:blipFill>
          <a:blip r:embed="rId11"/>
          <a:stretch>
            <a:fillRect/>
          </a:stretch>
        </p:blipFill>
        <p:spPr>
          <a:xfrm>
            <a:off x="4012722" y="4729016"/>
            <a:ext cx="176799" cy="140220"/>
          </a:xfrm>
          <a:prstGeom prst="rect">
            <a:avLst/>
          </a:prstGeom>
        </p:spPr>
      </p:pic>
      <p:pic>
        <p:nvPicPr>
          <p:cNvPr id="29" name="Picture 28">
            <a:extLst>
              <a:ext uri="{FF2B5EF4-FFF2-40B4-BE49-F238E27FC236}">
                <a16:creationId xmlns:a16="http://schemas.microsoft.com/office/drawing/2014/main" id="{1E433D8C-512C-3AF3-8CD4-9884C59618BE}"/>
              </a:ext>
            </a:extLst>
          </p:cNvPr>
          <p:cNvPicPr>
            <a:picLocks noChangeAspect="1"/>
          </p:cNvPicPr>
          <p:nvPr/>
        </p:nvPicPr>
        <p:blipFill>
          <a:blip r:embed="rId11"/>
          <a:stretch>
            <a:fillRect/>
          </a:stretch>
        </p:blipFill>
        <p:spPr>
          <a:xfrm>
            <a:off x="3781167" y="4878249"/>
            <a:ext cx="176799" cy="140220"/>
          </a:xfrm>
          <a:prstGeom prst="rect">
            <a:avLst/>
          </a:prstGeom>
        </p:spPr>
      </p:pic>
      <p:pic>
        <p:nvPicPr>
          <p:cNvPr id="30" name="Picture 29">
            <a:extLst>
              <a:ext uri="{FF2B5EF4-FFF2-40B4-BE49-F238E27FC236}">
                <a16:creationId xmlns:a16="http://schemas.microsoft.com/office/drawing/2014/main" id="{C428E60C-183F-BBEB-3663-263B077C2E54}"/>
              </a:ext>
            </a:extLst>
          </p:cNvPr>
          <p:cNvPicPr>
            <a:picLocks noChangeAspect="1"/>
          </p:cNvPicPr>
          <p:nvPr/>
        </p:nvPicPr>
        <p:blipFill>
          <a:blip r:embed="rId11"/>
          <a:stretch>
            <a:fillRect/>
          </a:stretch>
        </p:blipFill>
        <p:spPr>
          <a:xfrm>
            <a:off x="1951532" y="5378845"/>
            <a:ext cx="176799" cy="140220"/>
          </a:xfrm>
          <a:prstGeom prst="rect">
            <a:avLst/>
          </a:prstGeom>
        </p:spPr>
      </p:pic>
      <p:pic>
        <p:nvPicPr>
          <p:cNvPr id="31" name="Picture 30">
            <a:extLst>
              <a:ext uri="{FF2B5EF4-FFF2-40B4-BE49-F238E27FC236}">
                <a16:creationId xmlns:a16="http://schemas.microsoft.com/office/drawing/2014/main" id="{CA91E8ED-56BD-7146-FF9A-BC149B53F0FE}"/>
              </a:ext>
            </a:extLst>
          </p:cNvPr>
          <p:cNvPicPr>
            <a:picLocks noChangeAspect="1"/>
          </p:cNvPicPr>
          <p:nvPr/>
        </p:nvPicPr>
        <p:blipFill>
          <a:blip r:embed="rId11"/>
          <a:stretch>
            <a:fillRect/>
          </a:stretch>
        </p:blipFill>
        <p:spPr>
          <a:xfrm>
            <a:off x="1774733" y="5544230"/>
            <a:ext cx="176799" cy="140220"/>
          </a:xfrm>
          <a:prstGeom prst="rect">
            <a:avLst/>
          </a:prstGeom>
        </p:spPr>
      </p:pic>
      <p:pic>
        <p:nvPicPr>
          <p:cNvPr id="32" name="Picture 31">
            <a:extLst>
              <a:ext uri="{FF2B5EF4-FFF2-40B4-BE49-F238E27FC236}">
                <a16:creationId xmlns:a16="http://schemas.microsoft.com/office/drawing/2014/main" id="{18B4A4AC-2DDF-8012-9E29-EF821BC622E3}"/>
              </a:ext>
            </a:extLst>
          </p:cNvPr>
          <p:cNvPicPr>
            <a:picLocks noChangeAspect="1"/>
          </p:cNvPicPr>
          <p:nvPr/>
        </p:nvPicPr>
        <p:blipFill>
          <a:blip r:embed="rId11"/>
          <a:stretch>
            <a:fillRect/>
          </a:stretch>
        </p:blipFill>
        <p:spPr>
          <a:xfrm>
            <a:off x="3172374" y="5135313"/>
            <a:ext cx="176799" cy="140220"/>
          </a:xfrm>
          <a:prstGeom prst="rect">
            <a:avLst/>
          </a:prstGeom>
        </p:spPr>
      </p:pic>
    </p:spTree>
    <p:extLst>
      <p:ext uri="{BB962C8B-B14F-4D97-AF65-F5344CB8AC3E}">
        <p14:creationId xmlns:p14="http://schemas.microsoft.com/office/powerpoint/2010/main" val="33032778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24FA6FD107A047B08C8191D49E68F7" ma:contentTypeVersion="14" ma:contentTypeDescription="Create a new document." ma:contentTypeScope="" ma:versionID="8dab6d0e0e2391af9e33501eddc86efc">
  <xsd:schema xmlns:xsd="http://www.w3.org/2001/XMLSchema" xmlns:xs="http://www.w3.org/2001/XMLSchema" xmlns:p="http://schemas.microsoft.com/office/2006/metadata/properties" xmlns:ns2="49e877b5-906b-4bd0-9c56-e52f2c6e1558" xmlns:ns3="ff185500-1dcf-4b76-b9b3-e290d1bb77d4" targetNamespace="http://schemas.microsoft.com/office/2006/metadata/properties" ma:root="true" ma:fieldsID="66391fdede5a0e79788305954876fbef" ns2:_="" ns3:_="">
    <xsd:import namespace="49e877b5-906b-4bd0-9c56-e52f2c6e1558"/>
    <xsd:import namespace="ff185500-1dcf-4b76-b9b3-e290d1bb77d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e877b5-906b-4bd0-9c56-e52f2c6e15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0711c0e-4245-4ab7-b236-62d0b6835c85"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185500-1dcf-4b76-b9b3-e290d1bb77d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cb0e1e19-3a0c-4fda-8104-400ed30cf867}" ma:internalName="TaxCatchAll" ma:showField="CatchAllData" ma:web="ff185500-1dcf-4b76-b9b3-e290d1bb77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f185500-1dcf-4b76-b9b3-e290d1bb77d4" xsi:nil="true"/>
    <lcf76f155ced4ddcb4097134ff3c332f xmlns="49e877b5-906b-4bd0-9c56-e52f2c6e155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3970B5C-65E8-4890-A62A-99C190F0C531}">
  <ds:schemaRefs>
    <ds:schemaRef ds:uri="http://schemas.microsoft.com/sharepoint/v3/contenttype/forms"/>
  </ds:schemaRefs>
</ds:datastoreItem>
</file>

<file path=customXml/itemProps2.xml><?xml version="1.0" encoding="utf-8"?>
<ds:datastoreItem xmlns:ds="http://schemas.openxmlformats.org/officeDocument/2006/customXml" ds:itemID="{A4CF57BD-51DF-48CF-9186-A7F244264E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e877b5-906b-4bd0-9c56-e52f2c6e1558"/>
    <ds:schemaRef ds:uri="ff185500-1dcf-4b76-b9b3-e290d1bb77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82DA788-F7C5-4C31-8FCA-3676BF88D49C}">
  <ds:schemaRefs>
    <ds:schemaRef ds:uri="http://www.w3.org/XML/1998/namespace"/>
    <ds:schemaRef ds:uri="http://purl.org/dc/elements/1.1/"/>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purl.org/dc/dcmitype/"/>
    <ds:schemaRef ds:uri="ff185500-1dcf-4b76-b9b3-e290d1bb77d4"/>
    <ds:schemaRef ds:uri="49e877b5-906b-4bd0-9c56-e52f2c6e155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2287</TotalTime>
  <Words>194</Words>
  <Application>Microsoft Office PowerPoint</Application>
  <PresentationFormat>Widescreen</PresentationFormat>
  <Paragraphs>29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Johnson, Jeh C Jr LT USCG TACLET SOUTH (USA)</dc:creator>
  <cp:lastModifiedBy>Kraiss, Marisa L LT USCG D7 (USA)</cp:lastModifiedBy>
  <cp:revision>52</cp:revision>
  <cp:lastPrinted>2023-05-16T16:53:51Z</cp:lastPrinted>
  <dcterms:created xsi:type="dcterms:W3CDTF">2022-06-13T18:14:52Z</dcterms:created>
  <dcterms:modified xsi:type="dcterms:W3CDTF">2024-09-16T13:51:28Z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0x01010041235D422DEA564C8894669DE8245139</vt:lpwstr>
  </property>
</Properties>
</file>