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1" r:id="rId4"/>
    <p:sldId id="258" r:id="rId5"/>
    <p:sldId id="272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65"/>
    <p:restoredTop sz="94706"/>
  </p:normalViewPr>
  <p:slideViewPr>
    <p:cSldViewPr snapToGrid="0" snapToObjects="1">
      <p:cViewPr varScale="1">
        <p:scale>
          <a:sx n="136" d="100"/>
          <a:sy n="136" d="100"/>
        </p:scale>
        <p:origin x="24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3FD972-6D38-AD47-B39F-B7F614534EC5}" type="datetimeFigureOut">
              <a:rPr lang="en-US" smtClean="0"/>
              <a:t>9/21/17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054A31-F50F-4842-867E-49E182672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10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is the timing you approved at the last meeting.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54A31-F50F-4842-867E-49E1826723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3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54A31-F50F-4842-867E-49E18267231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47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54A31-F50F-4842-867E-49E18267231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50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54A31-F50F-4842-867E-49E18267231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0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8AC9-4C14-9A4E-86D6-9391AC58E6F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A7C2-65C2-BA46-B671-5333584A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8AC9-4C14-9A4E-86D6-9391AC58E6F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A7C2-65C2-BA46-B671-5333584A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3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8AC9-4C14-9A4E-86D6-9391AC58E6F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A7C2-65C2-BA46-B671-5333584A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58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8AC9-4C14-9A4E-86D6-9391AC58E6F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A7C2-65C2-BA46-B671-5333584A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510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8AC9-4C14-9A4E-86D6-9391AC58E6F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A7C2-65C2-BA46-B671-5333584A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88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8AC9-4C14-9A4E-86D6-9391AC58E6F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A7C2-65C2-BA46-B671-5333584A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560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8AC9-4C14-9A4E-86D6-9391AC58E6F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A7C2-65C2-BA46-B671-5333584A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1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8AC9-4C14-9A4E-86D6-9391AC58E6F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A7C2-65C2-BA46-B671-5333584A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9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8AC9-4C14-9A4E-86D6-9391AC58E6F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A7C2-65C2-BA46-B671-5333584A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1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8AC9-4C14-9A4E-86D6-9391AC58E6F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A7C2-65C2-BA46-B671-5333584A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66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8AC9-4C14-9A4E-86D6-9391AC58E6F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A7C2-65C2-BA46-B671-5333584A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89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08AC9-4C14-9A4E-86D6-9391AC58E6F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AA7C2-65C2-BA46-B671-5333584A0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27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Vision Blueprint Regulatory Amendment 27</a:t>
            </a:r>
            <a:br>
              <a:rPr lang="en-US" b="1" dirty="0" smtClean="0"/>
            </a:br>
            <a:r>
              <a:rPr lang="en-US" b="1" dirty="0" smtClean="0"/>
              <a:t>Commercial Measures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Staff Overview – not in briefing book; tracks material in the Decision Document</a:t>
            </a:r>
          </a:p>
        </p:txBody>
      </p:sp>
    </p:spTree>
    <p:extLst>
      <p:ext uri="{BB962C8B-B14F-4D97-AF65-F5344CB8AC3E}">
        <p14:creationId xmlns:p14="http://schemas.microsoft.com/office/powerpoint/2010/main" val="960037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Action 5. Modify the commercial trip limit for vermilion snapper in the second season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Added alternative for </a:t>
            </a:r>
            <a:r>
              <a:rPr lang="en-US" dirty="0"/>
              <a:t>750-pound trip limit for both seasons without a </a:t>
            </a:r>
            <a:r>
              <a:rPr lang="en-US" dirty="0" smtClean="0"/>
              <a:t>step-down.</a:t>
            </a:r>
          </a:p>
          <a:p>
            <a:r>
              <a:rPr lang="en-US" dirty="0" smtClean="0"/>
              <a:t>Revised analyses of projected closures under various alternatives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69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Action 6. Implement a commercial trip limit for the Other Jacks Complex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Revised whole weight to gutted weight for trip limit alternatives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91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Action 7. Modify the seasonal prohibition on commercial harvest and possession of shallow-water groupers 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Removed alternative to consider rolling closure by area</a:t>
            </a:r>
          </a:p>
          <a:p>
            <a:r>
              <a:rPr lang="en-US" dirty="0" smtClean="0"/>
              <a:t>Modified alternative to consider different (shorter) closures south of 28 degrees for black grouper</a:t>
            </a:r>
          </a:p>
          <a:p>
            <a:r>
              <a:rPr lang="en-US" dirty="0" smtClean="0"/>
              <a:t>Modified alternative to consider different (longer) closures off the Carolinas for red grouper</a:t>
            </a:r>
          </a:p>
          <a:p>
            <a:r>
              <a:rPr lang="en-US" dirty="0" smtClean="0"/>
              <a:t>Please provide rationale for 28 degree boundary for black grouper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611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Action </a:t>
            </a:r>
            <a:r>
              <a:rPr lang="en-US" sz="3600" b="1" dirty="0"/>
              <a:t>8. Remove the commercial minimum size limits for certain deep-water species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Minor edits recommended. No other changes.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51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Action 9</a:t>
            </a:r>
            <a:r>
              <a:rPr lang="en-US" sz="3600" b="1" dirty="0"/>
              <a:t>. Reduce the commercial minimum size limit for gray triggerfish in </a:t>
            </a:r>
            <a:r>
              <a:rPr lang="en-US" sz="3600" b="1" dirty="0" smtClean="0"/>
              <a:t>the </a:t>
            </a:r>
            <a:r>
              <a:rPr lang="en-US" sz="3600" b="1" dirty="0"/>
              <a:t>Exclusive Economic Zone off </a:t>
            </a:r>
            <a:r>
              <a:rPr lang="en-US" sz="3600" b="1" dirty="0" smtClean="0"/>
              <a:t>east Florida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Committee selected Alternative 2 as preferred in June (reduce MSL to 12 inches FL)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437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accent1"/>
                </a:solidFill>
              </a:rPr>
              <a:t>New </a:t>
            </a:r>
            <a:r>
              <a:rPr lang="en-US" sz="3600" b="1" dirty="0" smtClean="0"/>
              <a:t>Action 10. </a:t>
            </a:r>
            <a:r>
              <a:rPr lang="en-US" sz="3600" b="1" dirty="0"/>
              <a:t>Remove the recreational prohibition on the use of powerheads in the Exclusive Economic Zone off South Carolina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clear how this action addresses Vision Blueprint priorities of seasonality and retention. Is the intent to simplify regulations? Please  provide rationale.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502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Any Adjustment to Timing?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September 2017 – Review/Finalize actions/alternatives and Purpose and Need. </a:t>
            </a:r>
            <a:r>
              <a:rPr lang="en-US" b="1" u="sng" dirty="0"/>
              <a:t>Was this accomplished? If not revise timing</a:t>
            </a:r>
            <a:r>
              <a:rPr lang="en-US" b="1" dirty="0"/>
              <a:t>:</a:t>
            </a:r>
          </a:p>
          <a:p>
            <a:endParaRPr lang="en-US" dirty="0"/>
          </a:p>
          <a:p>
            <a:r>
              <a:rPr lang="en-US" dirty="0"/>
              <a:t>December 2017 - Review/Finalize actions/alternatives and Purpose and Need</a:t>
            </a:r>
          </a:p>
          <a:p>
            <a:endParaRPr lang="en-US" dirty="0"/>
          </a:p>
          <a:p>
            <a:r>
              <a:rPr lang="en-US" dirty="0"/>
              <a:t>March 2018 - Review analyses, select preferred alternatives and approve for public hearings</a:t>
            </a:r>
          </a:p>
          <a:p>
            <a:endParaRPr lang="en-US" dirty="0"/>
          </a:p>
          <a:p>
            <a:r>
              <a:rPr lang="en-US" dirty="0"/>
              <a:t>June 2018 </a:t>
            </a:r>
            <a:r>
              <a:rPr lang="mr-IN" dirty="0"/>
              <a:t>–</a:t>
            </a:r>
            <a:r>
              <a:rPr lang="en-US" dirty="0"/>
              <a:t> review public comment, modify document, and approve all actions</a:t>
            </a:r>
          </a:p>
          <a:p>
            <a:endParaRPr lang="en-US" dirty="0"/>
          </a:p>
          <a:p>
            <a:r>
              <a:rPr lang="en-US" dirty="0"/>
              <a:t>September 2018 - Review and approve for formal review.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650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the Council did in June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Reviewed actions/alternatives and preliminary analyses </a:t>
            </a:r>
          </a:p>
          <a:p>
            <a:r>
              <a:rPr lang="en-US" dirty="0" smtClean="0"/>
              <a:t>Amendment was not approved for public hearings</a:t>
            </a:r>
          </a:p>
          <a:p>
            <a:r>
              <a:rPr lang="en-US" dirty="0" smtClean="0"/>
              <a:t>Gave staff guidance to modify some actions/alternatives</a:t>
            </a:r>
          </a:p>
          <a:p>
            <a:r>
              <a:rPr lang="en-US" dirty="0" smtClean="0"/>
              <a:t>Added a new action addressing prohibition on powerheads in the EEZ off 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765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Timing Approved at June 2017 Meeting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June </a:t>
            </a:r>
            <a:r>
              <a:rPr lang="en-US" b="1" dirty="0" smtClean="0"/>
              <a:t>2017 </a:t>
            </a:r>
            <a:r>
              <a:rPr lang="en-US" dirty="0" smtClean="0"/>
              <a:t>- Reviewed actions/alternatives </a:t>
            </a:r>
            <a:r>
              <a:rPr lang="en-US" dirty="0"/>
              <a:t>and preliminary analyses and provided </a:t>
            </a:r>
            <a:r>
              <a:rPr lang="en-US" dirty="0" smtClean="0"/>
              <a:t>guidance. Did not </a:t>
            </a:r>
            <a:r>
              <a:rPr lang="en-US" dirty="0"/>
              <a:t>approve </a:t>
            </a:r>
            <a:r>
              <a:rPr lang="en-US" dirty="0" smtClean="0"/>
              <a:t>for </a:t>
            </a:r>
            <a:r>
              <a:rPr lang="en-US" dirty="0"/>
              <a:t>public hearings.</a:t>
            </a:r>
          </a:p>
          <a:p>
            <a:endParaRPr lang="en-US" dirty="0"/>
          </a:p>
          <a:p>
            <a:r>
              <a:rPr lang="en-US" b="1" dirty="0"/>
              <a:t>September </a:t>
            </a:r>
            <a:r>
              <a:rPr lang="en-US" b="1" dirty="0" smtClean="0"/>
              <a:t>2017 </a:t>
            </a:r>
            <a:r>
              <a:rPr lang="en-US" dirty="0" smtClean="0"/>
              <a:t>- Review/Finalize actions/alternatives and Purpose </a:t>
            </a:r>
            <a:r>
              <a:rPr lang="en-US" dirty="0"/>
              <a:t>and Need.  </a:t>
            </a:r>
          </a:p>
          <a:p>
            <a:endParaRPr lang="en-US" dirty="0"/>
          </a:p>
          <a:p>
            <a:r>
              <a:rPr lang="en-US" b="1" dirty="0"/>
              <a:t>December </a:t>
            </a:r>
            <a:r>
              <a:rPr lang="en-US" b="1" dirty="0" smtClean="0"/>
              <a:t>2017 </a:t>
            </a:r>
            <a:r>
              <a:rPr lang="en-US" dirty="0" smtClean="0"/>
              <a:t>- Review </a:t>
            </a:r>
            <a:r>
              <a:rPr lang="en-US" dirty="0"/>
              <a:t>analyses, </a:t>
            </a:r>
            <a:r>
              <a:rPr lang="en-US" dirty="0" smtClean="0"/>
              <a:t>select </a:t>
            </a:r>
            <a:r>
              <a:rPr lang="en-US" dirty="0"/>
              <a:t>preferred alternatives </a:t>
            </a:r>
            <a:r>
              <a:rPr lang="en-US" dirty="0" smtClean="0"/>
              <a:t>and approve </a:t>
            </a:r>
            <a:r>
              <a:rPr lang="en-US" dirty="0"/>
              <a:t>for public </a:t>
            </a:r>
            <a:r>
              <a:rPr lang="en-US" dirty="0" smtClean="0"/>
              <a:t>hearings</a:t>
            </a:r>
          </a:p>
          <a:p>
            <a:endParaRPr lang="en-US" dirty="0"/>
          </a:p>
          <a:p>
            <a:r>
              <a:rPr lang="en-US" b="1" dirty="0"/>
              <a:t>March </a:t>
            </a:r>
            <a:r>
              <a:rPr lang="en-US" b="1" dirty="0" smtClean="0"/>
              <a:t>2018 </a:t>
            </a:r>
            <a:r>
              <a:rPr lang="en-US" dirty="0" smtClean="0"/>
              <a:t>- </a:t>
            </a:r>
            <a:r>
              <a:rPr lang="en-US" dirty="0"/>
              <a:t>R</a:t>
            </a:r>
            <a:r>
              <a:rPr lang="en-US" dirty="0" smtClean="0"/>
              <a:t>eview </a:t>
            </a:r>
            <a:r>
              <a:rPr lang="en-US" dirty="0"/>
              <a:t>public comment, </a:t>
            </a:r>
            <a:r>
              <a:rPr lang="en-US" dirty="0" smtClean="0"/>
              <a:t>modify document as </a:t>
            </a:r>
            <a:r>
              <a:rPr lang="en-US" dirty="0"/>
              <a:t>appropriate, and </a:t>
            </a:r>
            <a:r>
              <a:rPr lang="en-US" dirty="0" smtClean="0"/>
              <a:t>approve </a:t>
            </a:r>
            <a:r>
              <a:rPr lang="en-US" dirty="0"/>
              <a:t>all actions.</a:t>
            </a:r>
          </a:p>
          <a:p>
            <a:endParaRPr lang="en-US" dirty="0"/>
          </a:p>
          <a:p>
            <a:r>
              <a:rPr lang="en-US" b="1" dirty="0"/>
              <a:t>June </a:t>
            </a:r>
            <a:r>
              <a:rPr lang="en-US" b="1" dirty="0" smtClean="0"/>
              <a:t>2018 </a:t>
            </a:r>
            <a:r>
              <a:rPr lang="en-US" dirty="0" smtClean="0"/>
              <a:t>- Review </a:t>
            </a:r>
            <a:r>
              <a:rPr lang="en-US" dirty="0"/>
              <a:t>and </a:t>
            </a:r>
            <a:r>
              <a:rPr lang="en-US" dirty="0" smtClean="0"/>
              <a:t>approve </a:t>
            </a:r>
            <a:r>
              <a:rPr lang="en-US" dirty="0"/>
              <a:t>for formal review.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8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needs to be done at this meeting </a:t>
            </a:r>
            <a:r>
              <a:rPr lang="en-US" b="1" dirty="0"/>
              <a:t>to meet the approved timing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Purpose and Need statement, modify as necessary, </a:t>
            </a:r>
            <a:r>
              <a:rPr lang="en-US" b="1" u="sng" dirty="0"/>
              <a:t>and finalize</a:t>
            </a:r>
          </a:p>
          <a:p>
            <a:r>
              <a:rPr lang="en-US" dirty="0"/>
              <a:t>Review the IPT’s proposed modifications to actions/alternatives</a:t>
            </a:r>
          </a:p>
          <a:p>
            <a:r>
              <a:rPr lang="en-US" dirty="0"/>
              <a:t>Consider removing actions/alternatives</a:t>
            </a:r>
          </a:p>
          <a:p>
            <a:r>
              <a:rPr lang="en-US" b="1" u="sng" dirty="0"/>
              <a:t>Finalize actions/alternatives </a:t>
            </a:r>
            <a:r>
              <a:rPr lang="en-US" dirty="0"/>
              <a:t>– this will allow staff/IPT to complete analyses for selection of preferred alternatives in Dec</a:t>
            </a:r>
          </a:p>
          <a:p>
            <a:r>
              <a:rPr lang="en-US" dirty="0"/>
              <a:t>Review and approve timing of amendment development</a:t>
            </a:r>
          </a:p>
        </p:txBody>
      </p:sp>
    </p:spTree>
    <p:extLst>
      <p:ext uri="{BB962C8B-B14F-4D97-AF65-F5344CB8AC3E}">
        <p14:creationId xmlns:p14="http://schemas.microsoft.com/office/powerpoint/2010/main" val="1036739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Actions: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8425"/>
            <a:ext cx="10515600" cy="435133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Establish </a:t>
            </a:r>
            <a:r>
              <a:rPr lang="en-US" sz="2000" dirty="0"/>
              <a:t>a commercial split season and modify the commercial trip limit for </a:t>
            </a:r>
            <a:r>
              <a:rPr lang="en-US" sz="2000" dirty="0" err="1"/>
              <a:t>blueline</a:t>
            </a:r>
            <a:r>
              <a:rPr lang="en-US" sz="2000" dirty="0"/>
              <a:t> tilefish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Establish </a:t>
            </a:r>
            <a:r>
              <a:rPr lang="en-US" sz="2000" dirty="0"/>
              <a:t>a commercial split season for snowy grouper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Establish </a:t>
            </a:r>
            <a:r>
              <a:rPr lang="en-US" sz="2000" dirty="0"/>
              <a:t>a commercial split season and modify commercial trip limit for greater amberjack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Establish </a:t>
            </a:r>
            <a:r>
              <a:rPr lang="en-US" sz="2000" dirty="0"/>
              <a:t>a commercial split season and modify commercial trip limit for red porgy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Modify </a:t>
            </a:r>
            <a:r>
              <a:rPr lang="en-US" sz="2000" dirty="0"/>
              <a:t>the commercial trip limit for vermilion snapper in the second season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Implement </a:t>
            </a:r>
            <a:r>
              <a:rPr lang="en-US" sz="2000" dirty="0"/>
              <a:t>a commercial trip limit for the Other Jacks Complex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Modify </a:t>
            </a:r>
            <a:r>
              <a:rPr lang="en-US" sz="2000" dirty="0"/>
              <a:t>the seasonal prohibition on commercial harvest and possession of shallow-water groupers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Remove </a:t>
            </a:r>
            <a:r>
              <a:rPr lang="en-US" sz="2000" dirty="0"/>
              <a:t>the commercial minimum size limits for certain deep-water species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Reduce </a:t>
            </a:r>
            <a:r>
              <a:rPr lang="en-US" sz="2000" dirty="0"/>
              <a:t>the commercial minimum size limit for gray triggerfish in the Exclusive Economic Zone off East Florida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Remove </a:t>
            </a:r>
            <a:r>
              <a:rPr lang="en-US" sz="2000" dirty="0"/>
              <a:t>the commercial prohibition on the use of powerheads in the Exclusive Economic Zone off South Carolina</a:t>
            </a:r>
          </a:p>
        </p:txBody>
      </p:sp>
    </p:spTree>
    <p:extLst>
      <p:ext uri="{BB962C8B-B14F-4D97-AF65-F5344CB8AC3E}">
        <p14:creationId xmlns:p14="http://schemas.microsoft.com/office/powerpoint/2010/main" val="1013523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Action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June</a:t>
            </a:r>
            <a:r>
              <a:rPr lang="en-US" b="1" dirty="0"/>
              <a:t>: </a:t>
            </a:r>
            <a:r>
              <a:rPr lang="en-US" dirty="0"/>
              <a:t>Establish a commercial split season </a:t>
            </a:r>
            <a:r>
              <a:rPr lang="en-US" dirty="0" smtClean="0"/>
              <a:t>for </a:t>
            </a:r>
            <a:r>
              <a:rPr lang="en-US" dirty="0" err="1"/>
              <a:t>blueline</a:t>
            </a:r>
            <a:r>
              <a:rPr lang="en-US" dirty="0"/>
              <a:t> tilefish</a:t>
            </a:r>
          </a:p>
          <a:p>
            <a:pPr marL="0" indent="0">
              <a:buNone/>
            </a:pPr>
            <a:r>
              <a:rPr lang="en-US" b="1" dirty="0" smtClean="0"/>
              <a:t>Proposed</a:t>
            </a:r>
            <a:r>
              <a:rPr lang="en-US" b="1" dirty="0"/>
              <a:t>: </a:t>
            </a:r>
            <a:r>
              <a:rPr lang="en-US" dirty="0"/>
              <a:t>Establish a commercial split season </a:t>
            </a:r>
            <a:r>
              <a:rPr lang="en-US" b="1" dirty="0">
                <a:solidFill>
                  <a:schemeClr val="accent1"/>
                </a:solidFill>
              </a:rPr>
              <a:t>and modify the commercial trip limit</a:t>
            </a:r>
            <a:r>
              <a:rPr lang="en-US" dirty="0"/>
              <a:t> for </a:t>
            </a:r>
            <a:r>
              <a:rPr lang="en-US" dirty="0" err="1"/>
              <a:t>blueline</a:t>
            </a:r>
            <a:r>
              <a:rPr lang="en-US" dirty="0"/>
              <a:t> tilefish</a:t>
            </a:r>
            <a:endParaRPr lang="en-US" dirty="0" smtClean="0"/>
          </a:p>
          <a:p>
            <a:r>
              <a:rPr lang="en-US" dirty="0" smtClean="0"/>
              <a:t>Added alternative 4 to modify the trip limit during certain months</a:t>
            </a:r>
          </a:p>
          <a:p>
            <a:r>
              <a:rPr lang="en-US" dirty="0"/>
              <a:t>Requested commercial landings by month and state for last ten years. Landings and percentage of landings by state provided from 2004-2013 and 2002-2016, </a:t>
            </a:r>
            <a:r>
              <a:rPr lang="en-US" dirty="0" smtClean="0"/>
              <a:t>respectively</a:t>
            </a:r>
          </a:p>
          <a:p>
            <a:r>
              <a:rPr lang="en-US" dirty="0" smtClean="0"/>
              <a:t>Sub-alternative 2b?  Alternative 3? (if retain, still need percentages)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353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Action 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June: </a:t>
            </a:r>
            <a:r>
              <a:rPr lang="en-US" b="1" dirty="0" smtClean="0"/>
              <a:t> </a:t>
            </a:r>
            <a:r>
              <a:rPr lang="en-US" dirty="0" smtClean="0"/>
              <a:t>Action 3. Establish </a:t>
            </a:r>
            <a:r>
              <a:rPr lang="en-US" dirty="0"/>
              <a:t>a commercial split season for snowy </a:t>
            </a:r>
            <a:r>
              <a:rPr lang="en-US" dirty="0" smtClean="0"/>
              <a:t>grouper</a:t>
            </a:r>
          </a:p>
          <a:p>
            <a:pPr marL="0" indent="0">
              <a:buNone/>
            </a:pPr>
            <a:r>
              <a:rPr lang="en-US" b="1" dirty="0" smtClean="0"/>
              <a:t>Proposed</a:t>
            </a:r>
            <a:r>
              <a:rPr lang="en-US" b="1" dirty="0"/>
              <a:t>: 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Action 2</a:t>
            </a:r>
            <a:r>
              <a:rPr lang="en-US" dirty="0" smtClean="0"/>
              <a:t>.</a:t>
            </a:r>
            <a:r>
              <a:rPr lang="en-US" b="1" dirty="0" smtClean="0">
                <a:solidFill>
                  <a:schemeClr val="accent5"/>
                </a:solidFill>
              </a:rPr>
              <a:t> </a:t>
            </a:r>
            <a:r>
              <a:rPr lang="en-US" dirty="0"/>
              <a:t>Establish a commercial split season for snowy grouper</a:t>
            </a:r>
            <a:endParaRPr lang="en-US" dirty="0" smtClean="0"/>
          </a:p>
          <a:p>
            <a:pPr lvl="1"/>
            <a:r>
              <a:rPr lang="en-US" dirty="0" smtClean="0"/>
              <a:t>Consider </a:t>
            </a:r>
            <a:r>
              <a:rPr lang="en-US" dirty="0"/>
              <a:t>changes to Action 1 for </a:t>
            </a:r>
            <a:r>
              <a:rPr lang="en-US" dirty="0" err="1"/>
              <a:t>blueline</a:t>
            </a:r>
            <a:r>
              <a:rPr lang="en-US" dirty="0"/>
              <a:t> tilefish when considering changes to range of alternatives under Action 2.</a:t>
            </a:r>
          </a:p>
          <a:p>
            <a:pPr lvl="1"/>
            <a:r>
              <a:rPr lang="en-US" dirty="0" smtClean="0"/>
              <a:t>Wish </a:t>
            </a:r>
            <a:r>
              <a:rPr lang="en-US" dirty="0"/>
              <a:t>to consider 60/40 split season Jan-April and May-December to match </a:t>
            </a:r>
            <a:r>
              <a:rPr lang="en-US" dirty="0" err="1"/>
              <a:t>blueline</a:t>
            </a:r>
            <a:r>
              <a:rPr lang="en-US" dirty="0"/>
              <a:t> trip limit alternatives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Requested commercial landings by month and state for last ten years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Landings and percentage of landings by state provided from </a:t>
            </a:r>
            <a:r>
              <a:rPr lang="en-US" dirty="0" smtClean="0"/>
              <a:t>2002-2011 (except years with closures) </a:t>
            </a:r>
            <a:r>
              <a:rPr lang="en-US" dirty="0"/>
              <a:t>and 2002-2016, </a:t>
            </a:r>
            <a:r>
              <a:rPr lang="en-US" dirty="0" smtClean="0"/>
              <a:t>respectively</a:t>
            </a:r>
          </a:p>
          <a:p>
            <a:pPr lvl="1"/>
            <a:r>
              <a:rPr lang="en-US" dirty="0" smtClean="0"/>
              <a:t>Also provide number of vessels reporting snowy grouper landings by </a:t>
            </a:r>
            <a:r>
              <a:rPr lang="en-US" dirty="0" smtClean="0"/>
              <a:t>state </a:t>
            </a:r>
            <a:r>
              <a:rPr lang="en-US" dirty="0" smtClean="0"/>
              <a:t>and year, 2006-2016.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5708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Action 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June:  </a:t>
            </a:r>
            <a:r>
              <a:rPr lang="en-US" dirty="0"/>
              <a:t>Action 4.  Establish a commercial split season for greater amberjack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Proposed</a:t>
            </a:r>
            <a:r>
              <a:rPr lang="en-US" b="1" dirty="0">
                <a:solidFill>
                  <a:schemeClr val="accent1"/>
                </a:solidFill>
              </a:rPr>
              <a:t>: </a:t>
            </a:r>
            <a:r>
              <a:rPr lang="en-US" b="1" dirty="0" smtClean="0">
                <a:solidFill>
                  <a:schemeClr val="accent1"/>
                </a:solidFill>
              </a:rPr>
              <a:t> Action 3.  </a:t>
            </a:r>
            <a:r>
              <a:rPr lang="en-US" dirty="0" smtClean="0"/>
              <a:t>Establish </a:t>
            </a:r>
            <a:r>
              <a:rPr lang="en-US" dirty="0"/>
              <a:t>a commercial split season </a:t>
            </a:r>
            <a:r>
              <a:rPr lang="en-US" b="1" dirty="0">
                <a:solidFill>
                  <a:schemeClr val="accent1"/>
                </a:solidFill>
              </a:rPr>
              <a:t>and modify commercial trip limit</a:t>
            </a:r>
            <a:r>
              <a:rPr lang="en-US" dirty="0"/>
              <a:t> </a:t>
            </a:r>
            <a:r>
              <a:rPr lang="en-US" dirty="0" smtClean="0"/>
              <a:t>for </a:t>
            </a:r>
            <a:r>
              <a:rPr lang="en-US" dirty="0"/>
              <a:t>greater </a:t>
            </a:r>
            <a:r>
              <a:rPr lang="en-US" dirty="0" smtClean="0"/>
              <a:t>amberjack</a:t>
            </a:r>
          </a:p>
          <a:p>
            <a:pPr lvl="1"/>
            <a:r>
              <a:rPr lang="en-US" dirty="0" smtClean="0"/>
              <a:t>Requested </a:t>
            </a:r>
            <a:r>
              <a:rPr lang="en-US" dirty="0"/>
              <a:t>commercial landings by month and state for last ten years</a:t>
            </a:r>
            <a:r>
              <a:rPr lang="en-US" dirty="0" smtClean="0"/>
              <a:t>. Request for data from SEFSC pending.</a:t>
            </a:r>
          </a:p>
          <a:p>
            <a:pPr lvl="1"/>
            <a:r>
              <a:rPr lang="en-US" dirty="0" smtClean="0"/>
              <a:t>Added sub-alternatives for trip limits with step-downs. </a:t>
            </a:r>
          </a:p>
          <a:p>
            <a:pPr lvl="1"/>
            <a:r>
              <a:rPr lang="en-US" dirty="0" smtClean="0"/>
              <a:t>Clarification needed if split season would be part of the alternative in addition to trip limit revisions</a:t>
            </a:r>
          </a:p>
          <a:p>
            <a:pPr lvl="1"/>
            <a:r>
              <a:rPr lang="en-US" dirty="0" smtClean="0"/>
              <a:t>Retain harvest restriction in April?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5618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Action </a:t>
            </a:r>
            <a:r>
              <a:rPr lang="en-US" sz="3600" b="1" dirty="0" smtClean="0"/>
              <a:t>4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June</a:t>
            </a:r>
            <a:r>
              <a:rPr lang="en-US" b="1" dirty="0" smtClean="0"/>
              <a:t>:  </a:t>
            </a:r>
            <a:r>
              <a:rPr lang="en-US" dirty="0"/>
              <a:t>Action 2.  Establish a commercial split season for red porgy and modify commercial retention </a:t>
            </a:r>
            <a:r>
              <a:rPr lang="en-US" dirty="0" smtClean="0"/>
              <a:t>limit</a:t>
            </a:r>
          </a:p>
          <a:p>
            <a:pPr marL="0" indent="0">
              <a:buNone/>
            </a:pPr>
            <a:r>
              <a:rPr lang="en-US" b="1" dirty="0" smtClean="0"/>
              <a:t>Proposed</a:t>
            </a:r>
            <a:r>
              <a:rPr lang="en-US" b="1" dirty="0"/>
              <a:t>: </a:t>
            </a:r>
            <a:r>
              <a:rPr lang="en-US" b="1" dirty="0" smtClean="0">
                <a:solidFill>
                  <a:schemeClr val="accent1"/>
                </a:solidFill>
              </a:rPr>
              <a:t>Action 4.  </a:t>
            </a:r>
            <a:r>
              <a:rPr lang="en-US" dirty="0" smtClean="0"/>
              <a:t>Establish </a:t>
            </a:r>
            <a:r>
              <a:rPr lang="en-US" dirty="0"/>
              <a:t>a commercial split season and modify commercial </a:t>
            </a:r>
            <a:r>
              <a:rPr lang="en-US" b="1" dirty="0" smtClean="0">
                <a:solidFill>
                  <a:schemeClr val="accent1"/>
                </a:solidFill>
              </a:rPr>
              <a:t>trip </a:t>
            </a:r>
            <a:r>
              <a:rPr lang="en-US" b="1" dirty="0">
                <a:solidFill>
                  <a:schemeClr val="accent1"/>
                </a:solidFill>
              </a:rPr>
              <a:t>limit </a:t>
            </a:r>
            <a:r>
              <a:rPr lang="en-US" dirty="0"/>
              <a:t>for red </a:t>
            </a:r>
            <a:r>
              <a:rPr lang="en-US" dirty="0" smtClean="0"/>
              <a:t>porgy</a:t>
            </a:r>
          </a:p>
          <a:p>
            <a:pPr lvl="1"/>
            <a:r>
              <a:rPr lang="en-US" dirty="0" smtClean="0"/>
              <a:t>Requested commercial </a:t>
            </a:r>
            <a:r>
              <a:rPr lang="en-US" dirty="0"/>
              <a:t>landings by month and state for last ten years. </a:t>
            </a:r>
            <a:endParaRPr lang="en-US" dirty="0" smtClean="0"/>
          </a:p>
          <a:p>
            <a:pPr marL="685800" lvl="2">
              <a:spcBef>
                <a:spcPts val="1000"/>
              </a:spcBef>
            </a:pPr>
            <a:r>
              <a:rPr lang="en-US" sz="2400" dirty="0"/>
              <a:t>Landings and percentage of landings by state provided from </a:t>
            </a:r>
            <a:r>
              <a:rPr lang="en-US" sz="2400" dirty="0" smtClean="0"/>
              <a:t>2005-2016 </a:t>
            </a:r>
            <a:r>
              <a:rPr lang="en-US" sz="2400" dirty="0"/>
              <a:t>(except years with closures) and 2002-2016, </a:t>
            </a:r>
            <a:r>
              <a:rPr lang="en-US" sz="2400" dirty="0" smtClean="0"/>
              <a:t>respectively</a:t>
            </a:r>
          </a:p>
          <a:p>
            <a:pPr lvl="1"/>
            <a:r>
              <a:rPr lang="en-US" dirty="0" smtClean="0"/>
              <a:t>Clarify whether </a:t>
            </a:r>
            <a:r>
              <a:rPr lang="en-US" dirty="0"/>
              <a:t>sub-alternatives are needed for Alternative 2.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larify </a:t>
            </a:r>
            <a:r>
              <a:rPr lang="en-US" dirty="0"/>
              <a:t>whether Alternative 3 should be removed and structured as presented and whether it captures the intent or requires modification. </a:t>
            </a:r>
          </a:p>
        </p:txBody>
      </p:sp>
    </p:spTree>
    <p:extLst>
      <p:ext uri="{BB962C8B-B14F-4D97-AF65-F5344CB8AC3E}">
        <p14:creationId xmlns:p14="http://schemas.microsoft.com/office/powerpoint/2010/main" val="869718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1006</Words>
  <Application>Microsoft Macintosh PowerPoint</Application>
  <PresentationFormat>Widescreen</PresentationFormat>
  <Paragraphs>93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Calibri Light</vt:lpstr>
      <vt:lpstr>Mangal</vt:lpstr>
      <vt:lpstr>Arial</vt:lpstr>
      <vt:lpstr>Office Theme</vt:lpstr>
      <vt:lpstr>Vision Blueprint Regulatory Amendment 27 Commercial Measures</vt:lpstr>
      <vt:lpstr>What the Council did in June</vt:lpstr>
      <vt:lpstr>Timing Approved at June 2017 Meeting</vt:lpstr>
      <vt:lpstr>What needs to be done at this meeting to meet the approved timing:</vt:lpstr>
      <vt:lpstr>Actions:</vt:lpstr>
      <vt:lpstr>Action 1</vt:lpstr>
      <vt:lpstr>Action 2</vt:lpstr>
      <vt:lpstr>Action 3</vt:lpstr>
      <vt:lpstr>Action 4</vt:lpstr>
      <vt:lpstr>Action 5. Modify the commercial trip limit for vermilion snapper in the second season </vt:lpstr>
      <vt:lpstr>Action 6. Implement a commercial trip limit for the Other Jacks Complex </vt:lpstr>
      <vt:lpstr>Action 7. Modify the seasonal prohibition on commercial harvest and possession of shallow-water groupers </vt:lpstr>
      <vt:lpstr>Action 8. Remove the commercial minimum size limits for certain deep-water species </vt:lpstr>
      <vt:lpstr>Action 9. Reduce the commercial minimum size limit for gray triggerfish in the Exclusive Economic Zone off east Florida</vt:lpstr>
      <vt:lpstr>New Action 10. Remove the recreational prohibition on the use of powerheads in the Exclusive Economic Zone off South Carolina</vt:lpstr>
      <vt:lpstr>Any Adjustment to Timing?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Blueprint Regulatory Amendment 26 Recreational Measures</dc:title>
  <dc:creator>Myra Brouwer</dc:creator>
  <cp:lastModifiedBy>Myra Brouwer</cp:lastModifiedBy>
  <cp:revision>19</cp:revision>
  <dcterms:created xsi:type="dcterms:W3CDTF">2017-08-24T18:31:43Z</dcterms:created>
  <dcterms:modified xsi:type="dcterms:W3CDTF">2017-09-21T18:10:51Z</dcterms:modified>
</cp:coreProperties>
</file>