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59" r:id="rId2"/>
    <p:sldMasterId id="2147483664" r:id="rId3"/>
  </p:sldMasterIdLst>
  <p:notesMasterIdLst>
    <p:notesMasterId r:id="rId6"/>
  </p:notesMasterIdLst>
  <p:handoutMasterIdLst>
    <p:handoutMasterId r:id="rId7"/>
  </p:handoutMasterIdLst>
  <p:sldIdLst>
    <p:sldId id="256" r:id="rId4"/>
    <p:sldId id="260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69" y="-192"/>
      </p:cViewPr>
      <p:guideLst>
        <p:guide orient="horz" pos="676"/>
        <p:guide pos="56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mber.vonharten\Documents\Council%20Meetings%20-%202015\December%202015\Visioning\FINAL_VisionAmendments_12102015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4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'[FINAL_VisionAmendments_12102015.xls]Question 1'!$N$22:$N$27</c:f>
              <c:strCache>
                <c:ptCount val="6"/>
                <c:pt idx="0">
                  <c:v>Fishery Seasonality/Retention Amendment</c:v>
                </c:pt>
                <c:pt idx="1">
                  <c:v>Sub-regional Management Amendment</c:v>
                </c:pt>
                <c:pt idx="2">
                  <c:v>Sector-based Amendment - Commercial</c:v>
                </c:pt>
                <c:pt idx="3">
                  <c:v>Recreational Stamp/License Amendment</c:v>
                </c:pt>
                <c:pt idx="4">
                  <c:v>Traditional Mulit-Day Bandit Boat Amendment</c:v>
                </c:pt>
                <c:pt idx="5">
                  <c:v>Sector-based Amendment - Recreational</c:v>
                </c:pt>
              </c:strCache>
            </c:strRef>
          </c:cat>
          <c:val>
            <c:numRef>
              <c:f>'[FINAL_VisionAmendments_12102015.xls]Question 1'!$O$22:$O$27</c:f>
              <c:numCache>
                <c:formatCode>General</c:formatCode>
                <c:ptCount val="6"/>
                <c:pt idx="0">
                  <c:v>2</c:v>
                </c:pt>
                <c:pt idx="1">
                  <c:v>3.08</c:v>
                </c:pt>
                <c:pt idx="2">
                  <c:v>3.85</c:v>
                </c:pt>
                <c:pt idx="3">
                  <c:v>3.92</c:v>
                </c:pt>
                <c:pt idx="4">
                  <c:v>4</c:v>
                </c:pt>
                <c:pt idx="5">
                  <c:v>4.1500000000000004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5446016"/>
        <c:axId val="295447552"/>
      </c:barChart>
      <c:catAx>
        <c:axId val="2954460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50" b="1"/>
            </a:pPr>
            <a:endParaRPr lang="en-US"/>
          </a:p>
        </c:txPr>
        <c:crossAx val="295447552"/>
        <c:crosses val="autoZero"/>
        <c:auto val="1"/>
        <c:lblAlgn val="ctr"/>
        <c:lblOffset val="100"/>
        <c:noMultiLvlLbl val="0"/>
      </c:catAx>
      <c:valAx>
        <c:axId val="29544755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600"/>
                  <a:t>Rating</a:t>
                </a:r>
                <a:r>
                  <a:rPr lang="en-US" sz="1600" baseline="0"/>
                  <a:t> Average</a:t>
                </a:r>
                <a:endParaRPr lang="en-US" sz="160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95446016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tx1">
        <a:lumMod val="20000"/>
        <a:lumOff val="80000"/>
      </a:schemeClr>
    </a:solidFill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50545-E260-4F41-A803-5BF85CFE96EA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D68D1-0A4A-364F-B3D1-97755523C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0469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CAFC9-2F5E-7849-9A3C-3E3602566C83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59D8E-2A04-7648-BB99-EC53D2571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7327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56494" y="2494609"/>
            <a:ext cx="5661618" cy="1234730"/>
          </a:xfrm>
        </p:spPr>
        <p:txBody>
          <a:bodyPr anchor="b">
            <a:normAutofit/>
          </a:bodyPr>
          <a:lstStyle>
            <a:lvl1pPr marL="0" indent="0">
              <a:buNone/>
              <a:defRPr sz="36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Add the title of your presentation here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3389891" y="4862023"/>
            <a:ext cx="1874480" cy="238727"/>
            <a:chOff x="3519449" y="4886156"/>
            <a:chExt cx="1874480" cy="238727"/>
          </a:xfrm>
        </p:grpSpPr>
        <p:sp>
          <p:nvSpPr>
            <p:cNvPr id="11" name="Subtitle 1"/>
            <p:cNvSpPr txBox="1">
              <a:spLocks/>
            </p:cNvSpPr>
            <p:nvPr userDrawn="1"/>
          </p:nvSpPr>
          <p:spPr>
            <a:xfrm>
              <a:off x="3519449" y="4886156"/>
              <a:ext cx="1050635" cy="160202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800" dirty="0" smtClean="0">
                  <a:solidFill>
                    <a:srgbClr val="FFFFFF"/>
                  </a:solidFill>
                  <a:latin typeface="Helvetica Neue"/>
                  <a:cs typeface="Helvetica Neue"/>
                </a:rPr>
                <a:t>Powered by</a:t>
              </a:r>
              <a:endParaRPr lang="en-US" sz="800" dirty="0">
                <a:solidFill>
                  <a:srgbClr val="FFFFFF"/>
                </a:solidFill>
                <a:latin typeface="Helvetica Neue"/>
                <a:cs typeface="Helvetica Neue"/>
              </a:endParaRPr>
            </a:p>
          </p:txBody>
        </p:sp>
        <p:pic>
          <p:nvPicPr>
            <p:cNvPr id="12" name="Picture 11" descr="sm_logo_reversed1color.png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84796" y="4895292"/>
              <a:ext cx="1109133" cy="229591"/>
            </a:xfrm>
            <a:prstGeom prst="rect">
              <a:avLst/>
            </a:prstGeom>
          </p:spPr>
        </p:pic>
      </p:grp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257175" y="3732517"/>
            <a:ext cx="3897313" cy="37465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756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15888" y="723900"/>
            <a:ext cx="3887787" cy="26193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1742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ty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31729107"/>
              </p:ext>
            </p:extLst>
          </p:nvPr>
        </p:nvGraphicFramePr>
        <p:xfrm>
          <a:off x="204787" y="1052400"/>
          <a:ext cx="5953649" cy="2184875"/>
        </p:xfrm>
        <a:graphic>
          <a:graphicData uri="http://schemas.openxmlformats.org/drawingml/2006/table">
            <a:tbl>
              <a:tblPr firstRow="1" lastRow="1" bandRow="1">
                <a:tableStyleId>{1FECB4D8-DB02-4DC6-A0A2-4F2EBAE1DC90}</a:tableStyleId>
              </a:tblPr>
              <a:tblGrid>
                <a:gridCol w="4802370"/>
                <a:gridCol w="716414"/>
                <a:gridCol w="434865"/>
              </a:tblGrid>
              <a:tr h="312125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Answer Choices</a:t>
                      </a:r>
                      <a:endParaRPr lang="en-US" sz="11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Responses</a:t>
                      </a:r>
                      <a:endParaRPr lang="en-US" sz="11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Less than one year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10.00%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 to 3 years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10.00%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 to 5 years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25.00%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25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 to 7 years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15.00%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15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More than seven</a:t>
                      </a:r>
                      <a:r>
                        <a:rPr lang="en-US" sz="105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years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40.00%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40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lang="en-US" sz="105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05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</a:tr>
            </a:tbl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15888" y="723900"/>
            <a:ext cx="4478337" cy="26193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444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ponse Summa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93F9-7B30-274B-BFFF-492683631E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04788" y="3880918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204788" y="2469270"/>
            <a:ext cx="8229600" cy="85725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204788" y="3166774"/>
            <a:ext cx="3859212" cy="280987"/>
          </a:xfrm>
        </p:spPr>
        <p:txBody>
          <a:bodyPr/>
          <a:lstStyle>
            <a:lvl2pPr marL="4763" indent="0"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</a:lstStyle>
          <a:p>
            <a:pPr lvl="1"/>
            <a:r>
              <a:rPr lang="en-US" dirty="0" smtClean="0"/>
              <a:t>Total Responses</a:t>
            </a:r>
            <a:endParaRPr lang="en-US" dirty="0"/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204788" y="4274702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 smtClean="0"/>
              <a:t>Click to edit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8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788" y="1200151"/>
            <a:ext cx="8482012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4788" y="469116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537D1D7B-70B5-9D4F-A9E5-525C1090DAAC}" type="datetime4">
              <a:rPr lang="en-US" smtClean="0"/>
              <a:t>December 10, 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4828084"/>
            <a:ext cx="3841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CCCCCC"/>
                </a:solidFill>
                <a:latin typeface="Arial"/>
                <a:cs typeface="Arial"/>
              </a:defRPr>
            </a:lvl1pPr>
          </a:lstStyle>
          <a:p>
            <a:fld id="{7FE0505B-37A8-D24C-BEF3-C2D216B51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82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1800" b="1" kern="1200" baseline="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b="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136" y="333381"/>
            <a:ext cx="8229600" cy="3912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136" y="736649"/>
            <a:ext cx="5332506" cy="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67076" y="4815076"/>
            <a:ext cx="62603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4815076"/>
            <a:ext cx="9144000" cy="0"/>
          </a:xfrm>
          <a:prstGeom prst="line">
            <a:avLst/>
          </a:prstGeom>
          <a:ln w="1270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04788" y="729178"/>
            <a:ext cx="8780462" cy="0"/>
          </a:xfrm>
          <a:prstGeom prst="line">
            <a:avLst/>
          </a:prstGeom>
          <a:ln w="635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487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2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498" y="2009589"/>
            <a:ext cx="8229600" cy="53314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29705" y="4819820"/>
            <a:ext cx="66301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fld id="{37B593F9-7B30-274B-BFFF-492683631E4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4815076"/>
            <a:ext cx="9144000" cy="0"/>
          </a:xfrm>
          <a:prstGeom prst="line">
            <a:avLst/>
          </a:prstGeom>
          <a:ln w="1270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204788" y="807371"/>
            <a:ext cx="8229600" cy="857250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960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600" b="1" kern="120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t>Visioning Amendment Approaches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r>
              <a:rPr lang="en-US" sz="2400" b="1" i="1" dirty="0" smtClean="0"/>
              <a:t>RESULTS</a:t>
            </a:r>
            <a:endParaRPr lang="en-US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18002"/>
              </p:ext>
            </p:extLst>
          </p:nvPr>
        </p:nvGraphicFramePr>
        <p:xfrm>
          <a:off x="1196340" y="666750"/>
          <a:ext cx="6675120" cy="4476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74216" y="0"/>
            <a:ext cx="8229600" cy="66675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Amendment Ideas – </a:t>
            </a:r>
            <a:br>
              <a:rPr lang="en-US" dirty="0" smtClean="0">
                <a:latin typeface="Cambria" panose="02040503050406030204" pitchFamily="18" charset="0"/>
              </a:rPr>
            </a:br>
            <a:r>
              <a:rPr lang="en-US" sz="1600" i="1" dirty="0" smtClean="0">
                <a:latin typeface="Cambria" panose="02040503050406030204" pitchFamily="18" charset="0"/>
              </a:rPr>
              <a:t>Listed </a:t>
            </a:r>
            <a:r>
              <a:rPr lang="en-US" sz="1600" i="1" dirty="0" smtClean="0">
                <a:latin typeface="Cambria" panose="02040503050406030204" pitchFamily="18" charset="0"/>
              </a:rPr>
              <a:t>in order of priority (1=most important; 6=least important)</a:t>
            </a:r>
            <a:endParaRPr lang="en-US" sz="1600" i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44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M-template-20140529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ata slides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Response Summary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SM-template-20140529.potx</Template>
  <TotalTime>283</TotalTime>
  <Words>9</Words>
  <Application>Microsoft Office PowerPoint</Application>
  <PresentationFormat>On-screen Show (16:9)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SM-template-20140529</vt:lpstr>
      <vt:lpstr>Data slides</vt:lpstr>
      <vt:lpstr>Response Summary</vt:lpstr>
      <vt:lpstr>PowerPoint Presentation</vt:lpstr>
      <vt:lpstr>Amendment Ideas –  Listed in order of priority (1=most important; 6=least important)</vt:lpstr>
    </vt:vector>
  </TitlesOfParts>
  <Company>SurveyMonkey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Clarke</dc:creator>
  <cp:lastModifiedBy>Amber Von Harten</cp:lastModifiedBy>
  <cp:revision>44</cp:revision>
  <dcterms:created xsi:type="dcterms:W3CDTF">2014-01-30T23:18:11Z</dcterms:created>
  <dcterms:modified xsi:type="dcterms:W3CDTF">2015-12-10T21:26:16Z</dcterms:modified>
</cp:coreProperties>
</file>