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3"/>
  </p:notesMasterIdLst>
  <p:sldIdLst>
    <p:sldId id="256" r:id="rId3"/>
    <p:sldId id="276" r:id="rId4"/>
    <p:sldId id="281" r:id="rId5"/>
    <p:sldId id="257" r:id="rId6"/>
    <p:sldId id="282" r:id="rId7"/>
    <p:sldId id="272" r:id="rId8"/>
    <p:sldId id="271" r:id="rId9"/>
    <p:sldId id="273" r:id="rId10"/>
    <p:sldId id="27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5D82"/>
    <a:srgbClr val="005A7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32" autoAdjust="0"/>
  </p:normalViewPr>
  <p:slideViewPr>
    <p:cSldViewPr>
      <p:cViewPr>
        <p:scale>
          <a:sx n="70" d="100"/>
          <a:sy n="70" d="100"/>
        </p:scale>
        <p:origin x="-1738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0825-2942-4AAD-B734-FA49B5CCCCC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4669-8C8F-472B-BFF7-4F6B972B8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2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669-8C8F-472B-BFF7-4F6B972B81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2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2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4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0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4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1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9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69FA-9E8C-438D-BBF8-A89813049D66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901-FB28-4C04-8713-32552B7D4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62400" y="-7144"/>
            <a:ext cx="5181600" cy="6636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5D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3/4/2013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9477"/>
            <a:ext cx="1349789" cy="13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chemeClr val="tx1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Tx/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9144" y="6019800"/>
            <a:ext cx="9165336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323900" y="6595943"/>
              <a:ext cx="3792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bg1"/>
                  </a:solidFill>
                  <a:latin typeface="Cambria" pitchFamily="18" charset="0"/>
                </a:rPr>
                <a:t>South Atlantic Fishery Management Council</a:t>
              </a:r>
              <a:endParaRPr lang="en-US" sz="1400" b="1" i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16998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762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+mn-lt"/>
              </a:rPr>
              <a:t>SAFMC Vision </a:t>
            </a:r>
            <a:br>
              <a:rPr lang="en-US" sz="4800" dirty="0" smtClean="0">
                <a:latin typeface="+mn-lt"/>
              </a:rPr>
            </a:br>
            <a:r>
              <a:rPr lang="en-US" sz="4800" dirty="0" smtClean="0">
                <a:latin typeface="+mn-lt"/>
              </a:rPr>
              <a:t>Workshop #2</a:t>
            </a:r>
            <a:endParaRPr lang="en-US" sz="4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5410200"/>
            <a:ext cx="2133600" cy="6858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March 2013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38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2657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Current FMP Objectives for the Snapper Grouper Fishery</a:t>
            </a:r>
            <a:endParaRPr lang="en-US" sz="28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762000"/>
            <a:ext cx="8229600" cy="56455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Prevent overfishing.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Collect necessary data.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Promote orderly utilization of the resource.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Provide for a flexible management system.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Minimize habitat damage.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Promote public compliance and enforcement.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Mechanism to vest participants.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Promote stability and facilitate long-run planning.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Create market-driven harvest pace and increase product continuity.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Minimize gear and area conflicts among fishermen.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Decrease incentives for overcapitalization.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Prevent continual dissipation of returns from fishing through open access.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Evaluate and minimize localized depletion.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End overfishing of snapper grouper stocks undergoing overfishing.</a:t>
            </a:r>
          </a:p>
          <a:p>
            <a:pPr marL="342900" lvl="0" indent="-342900">
              <a:lnSpc>
                <a:spcPts val="2900"/>
              </a:lnSpc>
              <a:buFont typeface="+mj-lt"/>
              <a:buAutoNum type="arabicParenR"/>
            </a:pPr>
            <a:r>
              <a:rPr lang="en-US" sz="2000" dirty="0"/>
              <a:t>Rebuild stocks declared overfished</a:t>
            </a:r>
            <a:r>
              <a:rPr lang="en-US" sz="2000" b="1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9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2"/>
          <a:stretch/>
        </p:blipFill>
        <p:spPr>
          <a:xfrm>
            <a:off x="1524000" y="1905000"/>
            <a:ext cx="6019800" cy="4371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381000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Strategic Plan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long-term plan to guide an </a:t>
            </a:r>
            <a:r>
              <a:rPr lang="en-US" dirty="0" smtClean="0"/>
              <a:t>organization towards </a:t>
            </a:r>
            <a:r>
              <a:rPr lang="en-US" dirty="0"/>
              <a:t>a clearly </a:t>
            </a:r>
            <a:r>
              <a:rPr lang="en-US" dirty="0" smtClean="0"/>
              <a:t> articulated </a:t>
            </a:r>
            <a:r>
              <a:rPr lang="en-US" dirty="0"/>
              <a:t>mission, goals and objectives. It is a process of assessing where an organization is presently, ascertaining the challenges and opportunities that present themselves, and determining what destination is most desirable and how to get there. </a:t>
            </a:r>
            <a:r>
              <a:rPr lang="en-US" dirty="0" smtClean="0"/>
              <a:t>(Young 2001, Perspectives on Strategic Planning in the Public Sector)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85800" y="4114800"/>
            <a:ext cx="15240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5119"/>
              </p:ext>
            </p:extLst>
          </p:nvPr>
        </p:nvGraphicFramePr>
        <p:xfrm>
          <a:off x="0" y="381000"/>
          <a:ext cx="9144000" cy="6477000"/>
        </p:xfrm>
        <a:graphic>
          <a:graphicData uri="http://schemas.openxmlformats.org/drawingml/2006/table">
            <a:tbl>
              <a:tblPr/>
              <a:tblGrid>
                <a:gridCol w="2285071"/>
                <a:gridCol w="6858929"/>
              </a:tblGrid>
              <a:tr h="439055">
                <a:tc>
                  <a:txBody>
                    <a:bodyPr/>
                    <a:lstStyle/>
                    <a:p>
                      <a:pPr marL="551815" marR="540385" algn="ctr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Aim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7360" marR="1724660" algn="ctr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Definition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63520">
                <a:tc>
                  <a:txBody>
                    <a:bodyPr/>
                    <a:lstStyle/>
                    <a:p>
                      <a:pPr marL="165100" marR="151765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Provide Strategic</a:t>
                      </a:r>
                    </a:p>
                    <a:p>
                      <a:pPr marL="404495" marR="3911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 setting direction, three purposes stand out: </a:t>
                      </a:r>
                      <a:endParaRPr lang="en-US" sz="1800" spc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strategic planning\sets </a:t>
                      </a:r>
                      <a:r>
                        <a:rPr lang="en-US" sz="18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goals on where an organization wants to go; </a:t>
                      </a:r>
                      <a:endParaRPr lang="en-US" sz="1800" spc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it indicates where resources are to be concentrated; and </a:t>
                      </a:r>
                      <a:endParaRPr lang="en-US" sz="1800" spc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it gives top priority and attention to strategic goals.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2392">
                <a:tc>
                  <a:txBody>
                    <a:bodyPr/>
                    <a:lstStyle/>
                    <a:p>
                      <a:pPr marL="116205" marR="10414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Guide Prio</a:t>
                      </a:r>
                      <a:r>
                        <a:rPr lang="en-US" sz="1800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ri</a:t>
                      </a: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 Use</a:t>
                      </a:r>
                    </a:p>
                    <a:p>
                      <a:pPr marL="295910" marR="2838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 Resources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Resources are scarce 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 li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ited. Strategic planning allows for</a:t>
                      </a:r>
                    </a:p>
                    <a:p>
                      <a:pPr marL="64770" marR="628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sound and pointed allocation of resources—human, financial, and 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ri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5901">
                <a:tc>
                  <a:txBody>
                    <a:bodyPr/>
                    <a:lstStyle/>
                    <a:p>
                      <a:pPr marL="193040" marR="179705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 Standards of</a:t>
                      </a:r>
                    </a:p>
                    <a:p>
                      <a:pPr marL="357505" marR="34480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Excelle</a:t>
                      </a:r>
                      <a:r>
                        <a:rPr lang="en-US" sz="1800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Strategic planning allows an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organization to establish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shared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477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values and standards of excellence.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0942">
                <a:tc>
                  <a:txBody>
                    <a:bodyPr/>
                    <a:lstStyle/>
                    <a:p>
                      <a:pPr marL="376555" marR="363855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Cope with</a:t>
                      </a:r>
                    </a:p>
                    <a:p>
                      <a:pPr marL="213995" marR="201930" indent="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Environ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ental Uncert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inty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 Change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Strategic planning ai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 to be f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exible and provide contingencies</a:t>
                      </a:r>
                    </a:p>
                    <a:p>
                      <a:pPr marL="6477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 uncertainty and change.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5190">
                <a:tc>
                  <a:txBody>
                    <a:bodyPr/>
                    <a:lstStyle/>
                    <a:p>
                      <a:pPr marL="139700" marR="12700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Provide Objective</a:t>
                      </a:r>
                    </a:p>
                    <a:p>
                      <a:pPr marL="177800" marR="165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Basis for Control and Evaluation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4770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Strategic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planning allows for 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arking success and failure.</a:t>
                      </a:r>
                    </a:p>
                    <a:p>
                      <a:pPr marL="64770" marR="1066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Perfor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ance</a:t>
                      </a:r>
                      <a:r>
                        <a:rPr lang="en-US" sz="1800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easure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nt or trac</a:t>
                      </a:r>
                      <a:r>
                        <a:rPr lang="en-US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ing of strategic objectives and action 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ans are of significance and 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rve as a 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asis for control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Source: Jack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Koteen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(1989). </a:t>
                      </a:r>
                      <a:r>
                        <a:rPr lang="en-US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management in public and nonprofit organizations.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York, NY: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Praeger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Publishers, pp. 25-26.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038600"/>
            <a:ext cx="7924800" cy="2185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Specific with an observable outcome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Should describe the intended impacts or results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Measurable and realistic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Can be linked to an identified problem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752600"/>
            <a:ext cx="7924800" cy="18774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Big picture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Ultimate impact of Council work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Difficult or impossible to measure, but you know it when you see it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What will the South Atlantic fisheries look like in 5/10/15 years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"/>
            <a:ext cx="47244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Vision</a:t>
            </a:r>
            <a:endParaRPr lang="en-US" sz="36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How do you want the fishery to look?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50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043535"/>
            <a:ext cx="2133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Objectives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86400" y="1976735"/>
            <a:ext cx="32766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Goal:  </a:t>
            </a:r>
            <a:r>
              <a:rPr lang="en-US" sz="2400" dirty="0" smtClean="0"/>
              <a:t>Get healthy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1956137"/>
            <a:ext cx="4267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Vision:  </a:t>
            </a:r>
            <a:r>
              <a:rPr lang="en-US" sz="2400" dirty="0" smtClean="0"/>
              <a:t>I look and feel awesome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3048000"/>
            <a:ext cx="1905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Exercise 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3048000"/>
            <a:ext cx="16764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Eat better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3048000"/>
            <a:ext cx="1828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Lower stress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886200"/>
            <a:ext cx="21336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Strategies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3295" y="4495800"/>
            <a:ext cx="1942105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Yoga 2x week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5544" y="5105400"/>
            <a:ext cx="195985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Take the stairs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1" y="3886200"/>
            <a:ext cx="1676399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Make dinner at home 5x week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5638800"/>
            <a:ext cx="16764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Increase </a:t>
            </a:r>
          </a:p>
          <a:p>
            <a:pPr algn="ctr"/>
            <a:r>
              <a:rPr lang="en-US" sz="2200" dirty="0" smtClean="0"/>
              <a:t>vegetables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72047" y="5105401"/>
            <a:ext cx="1685953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Reduce meat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4200" y="3886201"/>
            <a:ext cx="1828800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Yoga 2x week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34200" y="4495800"/>
            <a:ext cx="185279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Reduce </a:t>
            </a:r>
          </a:p>
          <a:p>
            <a:pPr algn="ctr"/>
            <a:r>
              <a:rPr lang="en-US" sz="2200" dirty="0" smtClean="0"/>
              <a:t>commitments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533400"/>
            <a:ext cx="8305800" cy="95410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Problem:  </a:t>
            </a:r>
            <a:r>
              <a:rPr lang="en-US" sz="2800" dirty="0" smtClean="0"/>
              <a:t>I have no energy, I’m grumpy, and </a:t>
            </a:r>
          </a:p>
          <a:p>
            <a:pPr algn="ctr"/>
            <a:r>
              <a:rPr lang="en-US" sz="2800" dirty="0" smtClean="0"/>
              <a:t>my pants don’t fit 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3886200"/>
            <a:ext cx="1905000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D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Jog 3x week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876800" y="2133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590800" y="3200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038600" y="3581400"/>
            <a:ext cx="2667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5943600" y="3581400"/>
            <a:ext cx="2667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7772400" y="3581400"/>
            <a:ext cx="2667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752600"/>
            <a:ext cx="7924800" cy="249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Goals</a:t>
            </a:r>
          </a:p>
          <a:p>
            <a:r>
              <a:rPr lang="en-US" sz="2000" dirty="0" smtClean="0"/>
              <a:t>Example 1: Improve social and economic contribution of commercial and for-hire sectors to local economies and community sustainability.</a:t>
            </a:r>
          </a:p>
          <a:p>
            <a:endParaRPr lang="en-US" sz="2000" dirty="0" smtClean="0"/>
          </a:p>
          <a:p>
            <a:r>
              <a:rPr lang="en-US" sz="2000" dirty="0" smtClean="0"/>
              <a:t>Example 2: Enhance fishing opportunities for private recreational anglers. </a:t>
            </a:r>
          </a:p>
          <a:p>
            <a:endParaRPr lang="en-US" sz="2000" dirty="0" smtClean="0"/>
          </a:p>
          <a:p>
            <a:r>
              <a:rPr lang="en-US" sz="2000" dirty="0" smtClean="0"/>
              <a:t>Example 3: Efficient, clear, and streamlined management 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"/>
            <a:ext cx="7924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Vision</a:t>
            </a:r>
          </a:p>
          <a:p>
            <a:r>
              <a:rPr lang="en-US" sz="2000" dirty="0" smtClean="0"/>
              <a:t>Example: Sustainable profitable consistent fishing opportunities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87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001000" cy="372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Objectives</a:t>
            </a: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Promote sustainability and facilitate long-run planning. 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Create market-driven harvest pace and increase product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continuity.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r>
              <a:rPr lang="en-US" sz="2000" dirty="0" smtClean="0"/>
              <a:t>3)     Maintain/increase employment in commercial and for-hire sectors.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r>
              <a:rPr lang="en-US" sz="2000" dirty="0" smtClean="0"/>
              <a:t>4)     Development a management system to allow for year-round fishing.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r>
              <a:rPr lang="en-US" sz="2000" dirty="0" smtClean="0"/>
              <a:t>5)     Others?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33400"/>
            <a:ext cx="7924800" cy="1261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</a:t>
            </a:r>
          </a:p>
          <a:p>
            <a:r>
              <a:rPr lang="en-US" sz="2000" dirty="0" smtClean="0"/>
              <a:t>Example 1: Improve social and economic contribution of commercial and for-hire sectors to local economies and community sustainability.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0" y="2971800"/>
            <a:ext cx="1201611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5A7E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Existing SG</a:t>
            </a:r>
          </a:p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934200" y="2743200"/>
            <a:ext cx="2286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7848600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Improve ability of recreational sector to reach the recreational ACL for underutilized species.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FontTx/>
              <a:buAutoNum type="arabicParenR"/>
            </a:pPr>
            <a:r>
              <a:rPr lang="en-US" sz="2000" dirty="0"/>
              <a:t>Development a management system to allow for year-round fishing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/>
              <a:t> </a:t>
            </a:r>
            <a:r>
              <a:rPr lang="en-US" sz="2000" dirty="0" smtClean="0"/>
              <a:t>Others?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533400"/>
            <a:ext cx="79248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</a:t>
            </a:r>
          </a:p>
          <a:p>
            <a:r>
              <a:rPr lang="en-US" sz="2000" dirty="0" smtClean="0"/>
              <a:t>Example 2: </a:t>
            </a:r>
            <a:r>
              <a:rPr lang="en-US" sz="2000" dirty="0"/>
              <a:t>Enhance fishing opportunities for private recreational </a:t>
            </a:r>
            <a:r>
              <a:rPr lang="en-US" sz="2000" dirty="0" smtClean="0"/>
              <a:t>anglers.</a:t>
            </a:r>
          </a:p>
        </p:txBody>
      </p:sp>
    </p:spTree>
    <p:extLst>
      <p:ext uri="{BB962C8B-B14F-4D97-AF65-F5344CB8AC3E}">
        <p14:creationId xmlns:p14="http://schemas.microsoft.com/office/powerpoint/2010/main" val="30851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524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7924800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Objectives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Provide for a flexible management system. 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Develop management goals and objectives that are used in the decision-making process. 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Create a system to allow the most streamlined method of updating ACLs when the SSC recommends a new ABC.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 Others?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533400"/>
            <a:ext cx="79248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</a:t>
            </a:r>
          </a:p>
          <a:p>
            <a:r>
              <a:rPr lang="en-US" sz="2000" dirty="0" smtClean="0"/>
              <a:t>Example 3: </a:t>
            </a:r>
            <a:r>
              <a:rPr lang="en-US" sz="2000" dirty="0"/>
              <a:t>Efficient, clear, and streamlined management </a:t>
            </a:r>
            <a:r>
              <a:rPr lang="en-US" sz="2000" dirty="0" smtClean="0"/>
              <a:t>process.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3048000"/>
            <a:ext cx="21336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5A7E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Existing SG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699</Words>
  <Application>Microsoft Office PowerPoint</Application>
  <PresentationFormat>On-screen Show (4:3)</PresentationFormat>
  <Paragraphs>152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Title 1</vt:lpstr>
      <vt:lpstr>SAFMC_running</vt:lpstr>
      <vt:lpstr>SAFMC Vision  Workshop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FMP Objectives for the Snapper Grouper Fishery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Von Harten</dc:creator>
  <cp:lastModifiedBy>reviewer</cp:lastModifiedBy>
  <cp:revision>51</cp:revision>
  <dcterms:created xsi:type="dcterms:W3CDTF">2012-10-30T18:59:15Z</dcterms:created>
  <dcterms:modified xsi:type="dcterms:W3CDTF">2013-03-04T12:48:30Z</dcterms:modified>
</cp:coreProperties>
</file>