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  <p:sldMasterId id="2147483742" r:id="rId2"/>
    <p:sldMasterId id="2147483754" r:id="rId3"/>
    <p:sldMasterId id="2147483736" r:id="rId4"/>
    <p:sldMasterId id="2147483773" r:id="rId5"/>
  </p:sldMasterIdLst>
  <p:notesMasterIdLst>
    <p:notesMasterId r:id="rId15"/>
  </p:notesMasterIdLst>
  <p:handoutMasterIdLst>
    <p:handoutMasterId r:id="rId16"/>
  </p:handoutMasterIdLst>
  <p:sldIdLst>
    <p:sldId id="476" r:id="rId6"/>
    <p:sldId id="464" r:id="rId7"/>
    <p:sldId id="466" r:id="rId8"/>
    <p:sldId id="465" r:id="rId9"/>
    <p:sldId id="477" r:id="rId10"/>
    <p:sldId id="478" r:id="rId11"/>
    <p:sldId id="479" r:id="rId12"/>
    <p:sldId id="480" r:id="rId13"/>
    <p:sldId id="475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1B497C"/>
    <a:srgbClr val="F6BCF2"/>
    <a:srgbClr val="008998"/>
    <a:srgbClr val="583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9" autoAdjust="0"/>
    <p:restoredTop sz="93073" autoAdjust="0"/>
  </p:normalViewPr>
  <p:slideViewPr>
    <p:cSldViewPr snapToGrid="0">
      <p:cViewPr>
        <p:scale>
          <a:sx n="60" d="100"/>
          <a:sy n="60" d="100"/>
        </p:scale>
        <p:origin x="-4920" y="-1986"/>
      </p:cViewPr>
      <p:guideLst>
        <p:guide orient="horz" pos="2160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2880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 dirty="0">
              <a:latin typeface="Arial Narrow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64" y="0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9B0B078-DC90-4461-B3FD-D64CE88998CB}" type="datetimeFigureOut">
              <a:rPr lang="en-US" smtClean="0">
                <a:latin typeface="Arial Narrow"/>
              </a:rPr>
              <a:t>8/18/2017</a:t>
            </a:fld>
            <a:endParaRPr lang="en-US" dirty="0">
              <a:latin typeface="Arial Narrow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56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 dirty="0">
              <a:latin typeface="Arial Narro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64" y="9120156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1822BB49-792D-48EF-998C-77D3B0D268B5}" type="slidenum">
              <a:rPr lang="en-US" smtClean="0">
                <a:latin typeface="Arial Narrow"/>
              </a:rPr>
              <a:t>‹#›</a:t>
            </a:fld>
            <a:endParaRPr lang="en-US" dirty="0"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62931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 Narrow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Narrow"/>
              </a:defRPr>
            </a:lvl1pPr>
          </a:lstStyle>
          <a:p>
            <a:pPr>
              <a:defRPr/>
            </a:pPr>
            <a:fld id="{6E410EB8-2C06-4CD9-B39D-FD9C8124FB94}" type="datetimeFigureOut">
              <a:rPr lang="en-US" smtClean="0"/>
              <a:pPr>
                <a:defRPr/>
              </a:pPr>
              <a:t>8/18/2017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8" tIns="48329" rIns="96658" bIns="48329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 Narrow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Narrow"/>
              </a:defRPr>
            </a:lvl1pPr>
          </a:lstStyle>
          <a:p>
            <a:pPr>
              <a:defRPr/>
            </a:pPr>
            <a:fld id="{66131C37-1389-4254-BAD5-D7A5A935D46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07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461339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Note I was lead of team and primary</a:t>
            </a:r>
            <a:r>
              <a:rPr lang="en-US" baseline="0" dirty="0" smtClean="0"/>
              <a:t> author</a:t>
            </a: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99763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60759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rgbClr val="1E5C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" y="-24487"/>
            <a:ext cx="9138586" cy="2515079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  <a:gd name="connsiteX0" fmla="*/ 2887 w 9170673"/>
              <a:gd name="connsiteY0" fmla="*/ 2375696 h 2508024"/>
              <a:gd name="connsiteX1" fmla="*/ 9170673 w 9170673"/>
              <a:gd name="connsiteY1" fmla="*/ 0 h 2508024"/>
              <a:gd name="connsiteX2" fmla="*/ 9169295 w 9170673"/>
              <a:gd name="connsiteY2" fmla="*/ 2508024 h 2508024"/>
              <a:gd name="connsiteX3" fmla="*/ 0 w 9170673"/>
              <a:gd name="connsiteY3" fmla="*/ 2457785 h 2508024"/>
              <a:gd name="connsiteX4" fmla="*/ 2887 w 9170673"/>
              <a:gd name="connsiteY4" fmla="*/ 2375696 h 2508024"/>
              <a:gd name="connsiteX0" fmla="*/ 0 w 9167786"/>
              <a:gd name="connsiteY0" fmla="*/ 2375696 h 2508024"/>
              <a:gd name="connsiteX1" fmla="*/ 9167786 w 9167786"/>
              <a:gd name="connsiteY1" fmla="*/ 0 h 2508024"/>
              <a:gd name="connsiteX2" fmla="*/ 9166408 w 9167786"/>
              <a:gd name="connsiteY2" fmla="*/ 2508024 h 2508024"/>
              <a:gd name="connsiteX3" fmla="*/ 4169 w 9167786"/>
              <a:gd name="connsiteY3" fmla="*/ 2500118 h 2508024"/>
              <a:gd name="connsiteX4" fmla="*/ 0 w 9167786"/>
              <a:gd name="connsiteY4" fmla="*/ 2375696 h 2508024"/>
              <a:gd name="connsiteX0" fmla="*/ 0 w 9166452"/>
              <a:gd name="connsiteY0" fmla="*/ 2375696 h 2508024"/>
              <a:gd name="connsiteX1" fmla="*/ 9061952 w 9166452"/>
              <a:gd name="connsiteY1" fmla="*/ 0 h 2508024"/>
              <a:gd name="connsiteX2" fmla="*/ 9166408 w 9166452"/>
              <a:gd name="connsiteY2" fmla="*/ 2508024 h 2508024"/>
              <a:gd name="connsiteX3" fmla="*/ 4169 w 9166452"/>
              <a:gd name="connsiteY3" fmla="*/ 2500118 h 2508024"/>
              <a:gd name="connsiteX4" fmla="*/ 0 w 9166452"/>
              <a:gd name="connsiteY4" fmla="*/ 2375696 h 2508024"/>
              <a:gd name="connsiteX0" fmla="*/ 0 w 9166808"/>
              <a:gd name="connsiteY0" fmla="*/ 2382751 h 2515079"/>
              <a:gd name="connsiteX1" fmla="*/ 9160729 w 9166808"/>
              <a:gd name="connsiteY1" fmla="*/ 0 h 2515079"/>
              <a:gd name="connsiteX2" fmla="*/ 9166408 w 9166808"/>
              <a:gd name="connsiteY2" fmla="*/ 2515079 h 2515079"/>
              <a:gd name="connsiteX3" fmla="*/ 4169 w 9166808"/>
              <a:gd name="connsiteY3" fmla="*/ 2507173 h 2515079"/>
              <a:gd name="connsiteX4" fmla="*/ 0 w 9166808"/>
              <a:gd name="connsiteY4" fmla="*/ 2382751 h 2515079"/>
              <a:gd name="connsiteX0" fmla="*/ 9943 w 9162640"/>
              <a:gd name="connsiteY0" fmla="*/ 2382751 h 2515079"/>
              <a:gd name="connsiteX1" fmla="*/ 9156561 w 9162640"/>
              <a:gd name="connsiteY1" fmla="*/ 0 h 2515079"/>
              <a:gd name="connsiteX2" fmla="*/ 9162240 w 9162640"/>
              <a:gd name="connsiteY2" fmla="*/ 2515079 h 2515079"/>
              <a:gd name="connsiteX3" fmla="*/ 1 w 9162640"/>
              <a:gd name="connsiteY3" fmla="*/ 2507173 h 2515079"/>
              <a:gd name="connsiteX4" fmla="*/ 9943 w 9162640"/>
              <a:gd name="connsiteY4" fmla="*/ 2382751 h 2515079"/>
              <a:gd name="connsiteX0" fmla="*/ 0 w 9152697"/>
              <a:gd name="connsiteY0" fmla="*/ 2382751 h 2515079"/>
              <a:gd name="connsiteX1" fmla="*/ 9146618 w 9152697"/>
              <a:gd name="connsiteY1" fmla="*/ 0 h 2515079"/>
              <a:gd name="connsiteX2" fmla="*/ 9152297 w 9152697"/>
              <a:gd name="connsiteY2" fmla="*/ 2515079 h 2515079"/>
              <a:gd name="connsiteX3" fmla="*/ 187614 w 9152697"/>
              <a:gd name="connsiteY3" fmla="*/ 2507173 h 2515079"/>
              <a:gd name="connsiteX4" fmla="*/ 0 w 9152697"/>
              <a:gd name="connsiteY4" fmla="*/ 2382751 h 2515079"/>
              <a:gd name="connsiteX0" fmla="*/ 0 w 9068030"/>
              <a:gd name="connsiteY0" fmla="*/ 2382751 h 2515079"/>
              <a:gd name="connsiteX1" fmla="*/ 9061951 w 9068030"/>
              <a:gd name="connsiteY1" fmla="*/ 0 h 2515079"/>
              <a:gd name="connsiteX2" fmla="*/ 9067630 w 9068030"/>
              <a:gd name="connsiteY2" fmla="*/ 2515079 h 2515079"/>
              <a:gd name="connsiteX3" fmla="*/ 102947 w 9068030"/>
              <a:gd name="connsiteY3" fmla="*/ 2507173 h 2515079"/>
              <a:gd name="connsiteX4" fmla="*/ 0 w 9068030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173503 w 9138586"/>
              <a:gd name="connsiteY3" fmla="*/ 2507173 h 2515079"/>
              <a:gd name="connsiteX4" fmla="*/ 0 w 9138586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4170 w 9138586"/>
              <a:gd name="connsiteY3" fmla="*/ 2507173 h 2515079"/>
              <a:gd name="connsiteX4" fmla="*/ 0 w 9138586"/>
              <a:gd name="connsiteY4" fmla="*/ 2382751 h 2515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8586" h="2515079">
                <a:moveTo>
                  <a:pt x="0" y="2382751"/>
                </a:moveTo>
                <a:cubicBezTo>
                  <a:pt x="20661" y="2379422"/>
                  <a:pt x="7306149" y="2502055"/>
                  <a:pt x="9132507" y="0"/>
                </a:cubicBezTo>
                <a:cubicBezTo>
                  <a:pt x="9129925" y="819774"/>
                  <a:pt x="9140768" y="1695305"/>
                  <a:pt x="9138186" y="2515079"/>
                </a:cubicBezTo>
                <a:lnTo>
                  <a:pt x="4170" y="2507173"/>
                </a:lnTo>
                <a:cubicBezTo>
                  <a:pt x="4169" y="2465011"/>
                  <a:pt x="1" y="2424913"/>
                  <a:pt x="0" y="238275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169"/>
            <a:ext cx="8229600" cy="772250"/>
          </a:xfrm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22"/>
            <a:ext cx="8229600" cy="1500187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33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2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82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88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rgbClr val="1E5C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" y="-24487"/>
            <a:ext cx="9138586" cy="2515079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  <a:gd name="connsiteX0" fmla="*/ 2887 w 9170673"/>
              <a:gd name="connsiteY0" fmla="*/ 2375696 h 2508024"/>
              <a:gd name="connsiteX1" fmla="*/ 9170673 w 9170673"/>
              <a:gd name="connsiteY1" fmla="*/ 0 h 2508024"/>
              <a:gd name="connsiteX2" fmla="*/ 9169295 w 9170673"/>
              <a:gd name="connsiteY2" fmla="*/ 2508024 h 2508024"/>
              <a:gd name="connsiteX3" fmla="*/ 0 w 9170673"/>
              <a:gd name="connsiteY3" fmla="*/ 2457785 h 2508024"/>
              <a:gd name="connsiteX4" fmla="*/ 2887 w 9170673"/>
              <a:gd name="connsiteY4" fmla="*/ 2375696 h 2508024"/>
              <a:gd name="connsiteX0" fmla="*/ 0 w 9167786"/>
              <a:gd name="connsiteY0" fmla="*/ 2375696 h 2508024"/>
              <a:gd name="connsiteX1" fmla="*/ 9167786 w 9167786"/>
              <a:gd name="connsiteY1" fmla="*/ 0 h 2508024"/>
              <a:gd name="connsiteX2" fmla="*/ 9166408 w 9167786"/>
              <a:gd name="connsiteY2" fmla="*/ 2508024 h 2508024"/>
              <a:gd name="connsiteX3" fmla="*/ 4169 w 9167786"/>
              <a:gd name="connsiteY3" fmla="*/ 2500118 h 2508024"/>
              <a:gd name="connsiteX4" fmla="*/ 0 w 9167786"/>
              <a:gd name="connsiteY4" fmla="*/ 2375696 h 2508024"/>
              <a:gd name="connsiteX0" fmla="*/ 0 w 9166452"/>
              <a:gd name="connsiteY0" fmla="*/ 2375696 h 2508024"/>
              <a:gd name="connsiteX1" fmla="*/ 9061952 w 9166452"/>
              <a:gd name="connsiteY1" fmla="*/ 0 h 2508024"/>
              <a:gd name="connsiteX2" fmla="*/ 9166408 w 9166452"/>
              <a:gd name="connsiteY2" fmla="*/ 2508024 h 2508024"/>
              <a:gd name="connsiteX3" fmla="*/ 4169 w 9166452"/>
              <a:gd name="connsiteY3" fmla="*/ 2500118 h 2508024"/>
              <a:gd name="connsiteX4" fmla="*/ 0 w 9166452"/>
              <a:gd name="connsiteY4" fmla="*/ 2375696 h 2508024"/>
              <a:gd name="connsiteX0" fmla="*/ 0 w 9166808"/>
              <a:gd name="connsiteY0" fmla="*/ 2382751 h 2515079"/>
              <a:gd name="connsiteX1" fmla="*/ 9160729 w 9166808"/>
              <a:gd name="connsiteY1" fmla="*/ 0 h 2515079"/>
              <a:gd name="connsiteX2" fmla="*/ 9166408 w 9166808"/>
              <a:gd name="connsiteY2" fmla="*/ 2515079 h 2515079"/>
              <a:gd name="connsiteX3" fmla="*/ 4169 w 9166808"/>
              <a:gd name="connsiteY3" fmla="*/ 2507173 h 2515079"/>
              <a:gd name="connsiteX4" fmla="*/ 0 w 9166808"/>
              <a:gd name="connsiteY4" fmla="*/ 2382751 h 2515079"/>
              <a:gd name="connsiteX0" fmla="*/ 9943 w 9162640"/>
              <a:gd name="connsiteY0" fmla="*/ 2382751 h 2515079"/>
              <a:gd name="connsiteX1" fmla="*/ 9156561 w 9162640"/>
              <a:gd name="connsiteY1" fmla="*/ 0 h 2515079"/>
              <a:gd name="connsiteX2" fmla="*/ 9162240 w 9162640"/>
              <a:gd name="connsiteY2" fmla="*/ 2515079 h 2515079"/>
              <a:gd name="connsiteX3" fmla="*/ 1 w 9162640"/>
              <a:gd name="connsiteY3" fmla="*/ 2507173 h 2515079"/>
              <a:gd name="connsiteX4" fmla="*/ 9943 w 9162640"/>
              <a:gd name="connsiteY4" fmla="*/ 2382751 h 2515079"/>
              <a:gd name="connsiteX0" fmla="*/ 0 w 9152697"/>
              <a:gd name="connsiteY0" fmla="*/ 2382751 h 2515079"/>
              <a:gd name="connsiteX1" fmla="*/ 9146618 w 9152697"/>
              <a:gd name="connsiteY1" fmla="*/ 0 h 2515079"/>
              <a:gd name="connsiteX2" fmla="*/ 9152297 w 9152697"/>
              <a:gd name="connsiteY2" fmla="*/ 2515079 h 2515079"/>
              <a:gd name="connsiteX3" fmla="*/ 187614 w 9152697"/>
              <a:gd name="connsiteY3" fmla="*/ 2507173 h 2515079"/>
              <a:gd name="connsiteX4" fmla="*/ 0 w 9152697"/>
              <a:gd name="connsiteY4" fmla="*/ 2382751 h 2515079"/>
              <a:gd name="connsiteX0" fmla="*/ 0 w 9068030"/>
              <a:gd name="connsiteY0" fmla="*/ 2382751 h 2515079"/>
              <a:gd name="connsiteX1" fmla="*/ 9061951 w 9068030"/>
              <a:gd name="connsiteY1" fmla="*/ 0 h 2515079"/>
              <a:gd name="connsiteX2" fmla="*/ 9067630 w 9068030"/>
              <a:gd name="connsiteY2" fmla="*/ 2515079 h 2515079"/>
              <a:gd name="connsiteX3" fmla="*/ 102947 w 9068030"/>
              <a:gd name="connsiteY3" fmla="*/ 2507173 h 2515079"/>
              <a:gd name="connsiteX4" fmla="*/ 0 w 9068030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173503 w 9138586"/>
              <a:gd name="connsiteY3" fmla="*/ 2507173 h 2515079"/>
              <a:gd name="connsiteX4" fmla="*/ 0 w 9138586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4170 w 9138586"/>
              <a:gd name="connsiteY3" fmla="*/ 2507173 h 2515079"/>
              <a:gd name="connsiteX4" fmla="*/ 0 w 9138586"/>
              <a:gd name="connsiteY4" fmla="*/ 2382751 h 2515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8586" h="2515079">
                <a:moveTo>
                  <a:pt x="0" y="2382751"/>
                </a:moveTo>
                <a:cubicBezTo>
                  <a:pt x="20661" y="2379422"/>
                  <a:pt x="7306149" y="2502055"/>
                  <a:pt x="9132507" y="0"/>
                </a:cubicBezTo>
                <a:cubicBezTo>
                  <a:pt x="9129925" y="819774"/>
                  <a:pt x="9140768" y="1695305"/>
                  <a:pt x="9138186" y="2515079"/>
                </a:cubicBezTo>
                <a:lnTo>
                  <a:pt x="4170" y="2507173"/>
                </a:lnTo>
                <a:cubicBezTo>
                  <a:pt x="4169" y="2465011"/>
                  <a:pt x="1" y="2424913"/>
                  <a:pt x="0" y="238275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169"/>
            <a:ext cx="8229600" cy="772250"/>
          </a:xfrm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22"/>
            <a:ext cx="8229600" cy="1500187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33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9068" y="-30696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200"/>
            <a:ext cx="8229600" cy="772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53"/>
            <a:ext cx="8229600" cy="15001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275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8355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29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 flipH="1" flipV="1">
            <a:off x="-26674" y="-38378"/>
            <a:ext cx="9170673" cy="2781577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273174"/>
            <a:ext cx="64008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048000"/>
            <a:ext cx="4343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436595" cy="1444734"/>
          </a:xfrm>
          <a:prstGeom prst="rect">
            <a:avLst/>
          </a:prstGeom>
        </p:spPr>
      </p:pic>
      <p:sp>
        <p:nvSpPr>
          <p:cNvPr id="7" name="Freeform 6"/>
          <p:cNvSpPr/>
          <p:nvPr userDrawn="1"/>
        </p:nvSpPr>
        <p:spPr>
          <a:xfrm flipH="1" flipV="1">
            <a:off x="-26674" y="-38378"/>
            <a:ext cx="9170673" cy="2781577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436595" cy="144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03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10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2428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576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74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807075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807075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9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2" name="TextBox 11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13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9068" y="-30696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200"/>
            <a:ext cx="8229600" cy="772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53"/>
            <a:ext cx="8229600" cy="15001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275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10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4245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12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5" name="TextBox 14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163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8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74357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7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0" name="TextBox 9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65290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10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10206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22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355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 flipH="1" flipV="1">
            <a:off x="-26674" y="-38378"/>
            <a:ext cx="9170673" cy="2781577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436595" cy="144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5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3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1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8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2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3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760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729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5999" y="6355080"/>
            <a:ext cx="6400801" cy="50291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5" y="6419088"/>
            <a:ext cx="1643938" cy="38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7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rgbClr val="FFFFFF"/>
          </a:solidFill>
          <a:latin typeface="+mj-lt"/>
          <a:ea typeface="+mj-ea"/>
          <a:cs typeface="Arial Narrow Bold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CA70F-1832-514F-8FAA-10477F7FA4FA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1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760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729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5999" y="6355080"/>
            <a:ext cx="6400801" cy="50291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5" y="6419088"/>
            <a:ext cx="1643938" cy="38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7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rgbClr val="FFFFFF"/>
          </a:solidFill>
          <a:latin typeface="+mj-lt"/>
          <a:ea typeface="+mj-ea"/>
          <a:cs typeface="Arial Narrow Bold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1682" y="1141666"/>
            <a:ext cx="5485118" cy="13984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1682" y="2631403"/>
            <a:ext cx="5485117" cy="1277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reeform 6"/>
          <p:cNvSpPr/>
          <p:nvPr userDrawn="1"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46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</p:sldLayoutIdLst>
  <p:hf hdr="0"/>
  <p:txStyles>
    <p:titleStyle>
      <a:lvl1pPr algn="r" defTabSz="457200" rtl="0" eaLnBrk="1" latinLnBrk="0" hangingPunct="1">
        <a:lnSpc>
          <a:spcPct val="8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+mj-lt"/>
          <a:ea typeface="+mj-ea"/>
          <a:cs typeface="Arial Narrow Bold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1200" y="27527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 Narrow"/>
              </a:rPr>
              <a:t>Guidance for Conducting Reviews of Catch Share </a:t>
            </a:r>
            <a:r>
              <a:rPr lang="en-US" dirty="0" smtClean="0">
                <a:solidFill>
                  <a:schemeClr val="tx2"/>
                </a:solidFill>
                <a:latin typeface="Arial Narrow"/>
              </a:rPr>
              <a:t>Programs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3086100" cy="17526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Arial Narrow"/>
              </a:rPr>
              <a:t>Jessica A Stephen, Ph.D.</a:t>
            </a:r>
          </a:p>
          <a:p>
            <a:r>
              <a:rPr lang="en-US" sz="1800" dirty="0">
                <a:solidFill>
                  <a:schemeClr val="tx2"/>
                </a:solidFill>
                <a:latin typeface="Arial Narrow"/>
              </a:rPr>
              <a:t>NOAA Fisheries Service</a:t>
            </a:r>
          </a:p>
          <a:p>
            <a:r>
              <a:rPr lang="en-US" sz="1800" dirty="0">
                <a:solidFill>
                  <a:schemeClr val="tx2"/>
                </a:solidFill>
                <a:latin typeface="Arial Narrow"/>
              </a:rPr>
              <a:t>Southeast Regional </a:t>
            </a:r>
            <a:r>
              <a:rPr lang="en-US" sz="1800" dirty="0" smtClean="0">
                <a:solidFill>
                  <a:schemeClr val="tx2"/>
                </a:solidFill>
                <a:latin typeface="Arial Narrow"/>
              </a:rPr>
              <a:t>Office</a:t>
            </a:r>
          </a:p>
          <a:p>
            <a:r>
              <a:rPr lang="en-US" sz="1800" dirty="0" smtClean="0">
                <a:solidFill>
                  <a:schemeClr val="tx2"/>
                </a:solidFill>
                <a:latin typeface="Arial Narrow"/>
              </a:rPr>
              <a:t>September 2017</a:t>
            </a:r>
            <a:endParaRPr lang="en-US" sz="1800" dirty="0">
              <a:solidFill>
                <a:schemeClr val="tx2"/>
              </a:solidFill>
              <a:latin typeface="Arial Narrow"/>
            </a:endParaRPr>
          </a:p>
          <a:p>
            <a:endParaRPr lang="en-US" sz="1800" dirty="0">
              <a:solidFill>
                <a:schemeClr val="tx2"/>
              </a:solidFill>
              <a:latin typeface="Arial Narrow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5518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319"/>
            <a:ext cx="8229600" cy="82296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Narrow"/>
                <a:cs typeface="Arial Narrow"/>
              </a:rPr>
              <a:t>Guidance Goals and </a:t>
            </a:r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Objectives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16860"/>
            <a:ext cx="8229600" cy="5273580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Goals are to: 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Ensure the reviews meet statutory requirements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Consistent across the country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Carried out in a transparent, efficient, and effective </a:t>
            </a:r>
            <a:r>
              <a:rPr lang="en-US" sz="3000" dirty="0" smtClean="0">
                <a:solidFill>
                  <a:srgbClr val="003399"/>
                </a:solidFill>
                <a:latin typeface="Arial Narrow"/>
              </a:rPr>
              <a:t>manner</a:t>
            </a:r>
            <a:endParaRPr lang="en-US" sz="30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Objectives are to clarify: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Process that should be followed, 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Elements a review should contain, and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Program components that should be addressed when completing a review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3399"/>
              </a:solidFill>
              <a:latin typeface="Arial Narrow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99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Narrow"/>
                <a:cs typeface="Arial Narrow"/>
              </a:rPr>
              <a:t>Guidance </a:t>
            </a:r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Creation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229600" cy="48873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HQ team drafted the guidance with internal and external reviews: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Catch Share Program experts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Regional Offices and Science Centers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Other NMFS offices.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Councils review draft and provided feedback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Revised drafts provided to CCC for review.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NMFS revised guidance based on CCC feedback and received their concurrence in May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Narrow"/>
                <a:cs typeface="Arial Narrow"/>
              </a:rPr>
              <a:t>Periodicity of </a:t>
            </a:r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Reviews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512379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Initial Review depends on program start date</a:t>
            </a:r>
          </a:p>
          <a:p>
            <a:pPr lvl="1"/>
            <a:r>
              <a:rPr lang="en-US" sz="3200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After Jan 12, 2007 (MSA reauthorization): 5 years </a:t>
            </a:r>
            <a:r>
              <a:rPr lang="en-US" sz="3200" i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after</a:t>
            </a:r>
            <a:r>
              <a:rPr lang="en-US" sz="3200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the program began</a:t>
            </a:r>
          </a:p>
          <a:p>
            <a:pPr lvl="1"/>
            <a:r>
              <a:rPr lang="en-US" sz="3200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Before Jan 12, 2007: By the end of 2017 (Wreckfish ITQ)</a:t>
            </a:r>
          </a:p>
          <a:p>
            <a:pPr>
              <a:defRPr/>
            </a:pPr>
            <a:r>
              <a:rPr lang="en-US" sz="3600" dirty="0">
                <a:solidFill>
                  <a:srgbClr val="003399"/>
                </a:solidFill>
                <a:latin typeface="Arial Narrow"/>
              </a:rPr>
              <a:t>Subsequent reviews</a:t>
            </a:r>
            <a:r>
              <a:rPr lang="en-US" sz="3600" dirty="0" smtClean="0">
                <a:solidFill>
                  <a:srgbClr val="003399"/>
                </a:solidFill>
                <a:latin typeface="Arial Narrow"/>
              </a:rPr>
              <a:t>:</a:t>
            </a:r>
          </a:p>
          <a:p>
            <a:pPr lvl="1"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 At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least every 7 years after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initial review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sz="3600" dirty="0">
                <a:solidFill>
                  <a:srgbClr val="003399"/>
                </a:solidFill>
                <a:latin typeface="Arial Narrow"/>
              </a:rPr>
              <a:t>No more frequently than every 3 </a:t>
            </a:r>
            <a:r>
              <a:rPr lang="en-US" sz="3600" dirty="0" smtClean="0">
                <a:solidFill>
                  <a:srgbClr val="003399"/>
                </a:solidFill>
                <a:latin typeface="Arial Narrow"/>
              </a:rPr>
              <a:t>years</a:t>
            </a:r>
            <a:endParaRPr lang="en-US" sz="3600" dirty="0">
              <a:solidFill>
                <a:srgbClr val="003399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0932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Review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512379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Use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the best scientific information available</a:t>
            </a:r>
          </a:p>
          <a:p>
            <a:pPr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Council determines review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team </a:t>
            </a:r>
            <a:endParaRPr lang="en-US" dirty="0" smtClean="0">
              <a:solidFill>
                <a:srgbClr val="003399"/>
              </a:solidFill>
              <a:latin typeface="Arial Narrow"/>
            </a:endParaRP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Council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as lead or as co-lead with NMFS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Review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Outline</a:t>
            </a: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Early outline to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ensure necessary data are collected</a:t>
            </a: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Convert outline to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review plan prior to initiating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review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Solicit public input on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Review  </a:t>
            </a: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i.e., Gulf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Council created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RS IFQ AP</a:t>
            </a: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SA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Council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has been and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will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continue gathering input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from </a:t>
            </a:r>
            <a:r>
              <a:rPr lang="en-US" dirty="0" err="1">
                <a:solidFill>
                  <a:srgbClr val="003399"/>
                </a:solidFill>
                <a:latin typeface="Arial Narrow"/>
              </a:rPr>
              <a:t>wreckfish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 ITQ participants.  </a:t>
            </a:r>
          </a:p>
        </p:txBody>
      </p:sp>
    </p:spTree>
    <p:extLst>
      <p:ext uri="{BB962C8B-B14F-4D97-AF65-F5344CB8AC3E}">
        <p14:creationId xmlns:p14="http://schemas.microsoft.com/office/powerpoint/2010/main" val="3976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NMFS Concurrence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4950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Council approves draft review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plan</a:t>
            </a:r>
          </a:p>
          <a:p>
            <a:pPr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NMFS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then “concurs” that the plan will meet the MSA requirement.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At completion of the review, NMFS again “concurs” that the plan was followed and the review meets the requirements of the MSA.</a:t>
            </a:r>
          </a:p>
          <a:p>
            <a:pPr>
              <a:defRPr/>
            </a:pPr>
            <a:endParaRPr lang="en-US" dirty="0">
              <a:solidFill>
                <a:srgbClr val="003399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1903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General Approach and Scope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5076498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Primary objective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is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to assess progress in meeting goals and objectives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of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the program, FMP, and MSA. 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Review should describe and analyze effects that have taken place since the baseline time period (pre-implementation, implementation, or last review).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Incorporate by reference and summarize relevant findings.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Use standardized indicators and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holistic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approach when possible (management interdependencies)</a:t>
            </a:r>
            <a:endParaRPr lang="en-US" sz="2200" dirty="0">
              <a:solidFill>
                <a:srgbClr val="003399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62210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Document 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50764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Purpose and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need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of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review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Goals and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objectives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of the program, FMP, and MSA.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History of m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anagement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Description of biological, economic, ecological, social, and administrative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effects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Evaluation of above effects plus any unexpected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effects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Identification of program issues that may need to be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addressed</a:t>
            </a:r>
            <a:endParaRPr lang="en-US" dirty="0">
              <a:solidFill>
                <a:srgbClr val="003399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8905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182" y="1093450"/>
            <a:ext cx="84132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A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nalyze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and evaluate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components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of the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program, unless component is N/A or subject to current action: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 </a:t>
            </a:r>
            <a:endParaRPr lang="en-US" sz="2400" dirty="0">
              <a:solidFill>
                <a:srgbClr val="003399"/>
              </a:solidFill>
              <a:latin typeface="Arial Narro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8998"/>
                </a:solidFill>
                <a:latin typeface="Arial Narrow"/>
                <a:cs typeface="Arial Narrow"/>
              </a:rPr>
              <a:t>Analyses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3421" y="2207172"/>
            <a:ext cx="4587765" cy="3997821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Goals and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objectives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Allocation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Eligibility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Transferability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Catch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&amp; sustainability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Accumulation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limits or caps </a:t>
            </a:r>
          </a:p>
          <a:p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09688" y="2207172"/>
            <a:ext cx="4324409" cy="3997821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Cost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recovery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Data collection,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monitoring, and enforcement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Duration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New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entrants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Auctions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and royalties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642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OAA Divider Slide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NOAA Divider Slide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NOAA Title Option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NOAA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7028</TotalTime>
  <Words>490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1_NOAA Divider Slides</vt:lpstr>
      <vt:lpstr>Custom Design</vt:lpstr>
      <vt:lpstr>NOAA Divider Slides</vt:lpstr>
      <vt:lpstr>NOAA Title Options</vt:lpstr>
      <vt:lpstr>NOAA_1</vt:lpstr>
      <vt:lpstr>Guidance for Conducting Reviews of Catch Share Programs</vt:lpstr>
      <vt:lpstr>Guidance Goals and Objectives</vt:lpstr>
      <vt:lpstr>Guidance Creation</vt:lpstr>
      <vt:lpstr>Periodicity of Reviews</vt:lpstr>
      <vt:lpstr>Review Process</vt:lpstr>
      <vt:lpstr>NMFS Concurrence</vt:lpstr>
      <vt:lpstr>General Approach and Scope</vt:lpstr>
      <vt:lpstr>Document Structure</vt:lpstr>
      <vt:lpstr>Analyses</vt:lpstr>
    </vt:vector>
  </TitlesOfParts>
  <Company>NOAA Fisheries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Shrimp MSY</dc:subject>
  <dc:creator>Dr. Rick Hart</dc:creator>
  <dc:description>MSY Presentation for Shrimp MSY Meeting Oct 2014</dc:description>
  <cp:lastModifiedBy>Jessica A Stephen</cp:lastModifiedBy>
  <cp:revision>600</cp:revision>
  <cp:lastPrinted>2016-02-23T16:56:35Z</cp:lastPrinted>
  <dcterms:created xsi:type="dcterms:W3CDTF">2010-07-13T14:55:21Z</dcterms:created>
  <dcterms:modified xsi:type="dcterms:W3CDTF">2017-08-18T13:43:15Z</dcterms:modified>
</cp:coreProperties>
</file>